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0"/>
  </p:notesMasterIdLst>
  <p:sldIdLst>
    <p:sldId id="342" r:id="rId2"/>
    <p:sldId id="363" r:id="rId3"/>
    <p:sldId id="337" r:id="rId4"/>
    <p:sldId id="555" r:id="rId5"/>
    <p:sldId id="257" r:id="rId6"/>
    <p:sldId id="577" r:id="rId7"/>
    <p:sldId id="557" r:id="rId8"/>
    <p:sldId id="559" r:id="rId9"/>
    <p:sldId id="357" r:id="rId10"/>
    <p:sldId id="259" r:id="rId11"/>
    <p:sldId id="354" r:id="rId12"/>
    <p:sldId id="294" r:id="rId13"/>
    <p:sldId id="273" r:id="rId14"/>
    <p:sldId id="346" r:id="rId15"/>
    <p:sldId id="347" r:id="rId16"/>
    <p:sldId id="293" r:id="rId17"/>
    <p:sldId id="267" r:id="rId18"/>
    <p:sldId id="348" r:id="rId19"/>
    <p:sldId id="268" r:id="rId20"/>
    <p:sldId id="269" r:id="rId21"/>
    <p:sldId id="270" r:id="rId22"/>
    <p:sldId id="307" r:id="rId23"/>
    <p:sldId id="317" r:id="rId24"/>
    <p:sldId id="340" r:id="rId25"/>
    <p:sldId id="359" r:id="rId26"/>
    <p:sldId id="296" r:id="rId27"/>
    <p:sldId id="350" r:id="rId28"/>
    <p:sldId id="562" r:id="rId29"/>
    <p:sldId id="351" r:id="rId30"/>
    <p:sldId id="361" r:id="rId31"/>
    <p:sldId id="364" r:id="rId32"/>
    <p:sldId id="365" r:id="rId33"/>
    <p:sldId id="370" r:id="rId34"/>
    <p:sldId id="355" r:id="rId35"/>
    <p:sldId id="339" r:id="rId36"/>
    <p:sldId id="375" r:id="rId37"/>
    <p:sldId id="525" r:id="rId38"/>
    <p:sldId id="526" r:id="rId39"/>
    <p:sldId id="527" r:id="rId40"/>
    <p:sldId id="536" r:id="rId41"/>
    <p:sldId id="535" r:id="rId42"/>
    <p:sldId id="547" r:id="rId43"/>
    <p:sldId id="529" r:id="rId44"/>
    <p:sldId id="537" r:id="rId45"/>
    <p:sldId id="531" r:id="rId46"/>
    <p:sldId id="532" r:id="rId47"/>
    <p:sldId id="533" r:id="rId48"/>
    <p:sldId id="534" r:id="rId49"/>
    <p:sldId id="576" r:id="rId50"/>
    <p:sldId id="538" r:id="rId51"/>
    <p:sldId id="548" r:id="rId52"/>
    <p:sldId id="567" r:id="rId53"/>
    <p:sldId id="540" r:id="rId54"/>
    <p:sldId id="541" r:id="rId55"/>
    <p:sldId id="542" r:id="rId56"/>
    <p:sldId id="543" r:id="rId57"/>
    <p:sldId id="546" r:id="rId58"/>
    <p:sldId id="568" r:id="rId59"/>
    <p:sldId id="569" r:id="rId60"/>
    <p:sldId id="421" r:id="rId61"/>
    <p:sldId id="574" r:id="rId62"/>
    <p:sldId id="571" r:id="rId63"/>
    <p:sldId id="572" r:id="rId64"/>
    <p:sldId id="575" r:id="rId65"/>
    <p:sldId id="436" r:id="rId66"/>
    <p:sldId id="437" r:id="rId67"/>
    <p:sldId id="438" r:id="rId68"/>
    <p:sldId id="439" r:id="rId69"/>
  </p:sldIdLst>
  <p:sldSz cx="9144000" cy="6858000" type="screen4x3"/>
  <p:notesSz cx="6858000" cy="965835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4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33CC33"/>
    <a:srgbClr val="CC0099"/>
    <a:srgbClr val="FF0066"/>
    <a:srgbClr val="66FF33"/>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965" autoAdjust="0"/>
    <p:restoredTop sz="89644" autoAdjust="0"/>
  </p:normalViewPr>
  <p:slideViewPr>
    <p:cSldViewPr>
      <p:cViewPr varScale="1">
        <p:scale>
          <a:sx n="95" d="100"/>
          <a:sy n="95" d="100"/>
        </p:scale>
        <p:origin x="-667"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1632" y="-86"/>
      </p:cViewPr>
      <p:guideLst>
        <p:guide orient="horz" pos="3042"/>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30.wmf"/><Relationship Id="rId5" Type="http://schemas.openxmlformats.org/officeDocument/2006/relationships/image" Target="../media/image73.wmf"/><Relationship Id="rId4" Type="http://schemas.openxmlformats.org/officeDocument/2006/relationships/image" Target="../media/image7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99.emf"/><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93.emf"/><Relationship Id="rId1" Type="http://schemas.openxmlformats.org/officeDocument/2006/relationships/image" Target="../media/image92.wmf"/><Relationship Id="rId6" Type="http://schemas.openxmlformats.org/officeDocument/2006/relationships/image" Target="../media/image97.emf"/><Relationship Id="rId5" Type="http://schemas.openxmlformats.org/officeDocument/2006/relationships/image" Target="../media/image96.wmf"/><Relationship Id="rId4" Type="http://schemas.openxmlformats.org/officeDocument/2006/relationships/image" Target="../media/image95.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5" Type="http://schemas.openxmlformats.org/officeDocument/2006/relationships/image" Target="../media/image111.wmf"/><Relationship Id="rId4" Type="http://schemas.openxmlformats.org/officeDocument/2006/relationships/image" Target="../media/image11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emf"/><Relationship Id="rId4" Type="http://schemas.openxmlformats.org/officeDocument/2006/relationships/image" Target="../media/image1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1CDA71B-4761-4D9F-A7C6-D2FEDB7A8E67}"/>
              </a:ext>
            </a:extLst>
          </p:cNvPr>
          <p:cNvSpPr>
            <a:spLocks noGrp="1" noChangeArrowheads="1"/>
          </p:cNvSpPr>
          <p:nvPr>
            <p:ph type="hdr" sz="quarter"/>
          </p:nvPr>
        </p:nvSpPr>
        <p:spPr bwMode="auto">
          <a:xfrm>
            <a:off x="0"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147" name="Rectangle 3">
            <a:extLst>
              <a:ext uri="{FF2B5EF4-FFF2-40B4-BE49-F238E27FC236}">
                <a16:creationId xmlns:a16="http://schemas.microsoft.com/office/drawing/2014/main" id="{58B945FD-0F49-4A7A-ABDD-AD97434DF7F5}"/>
              </a:ext>
            </a:extLst>
          </p:cNvPr>
          <p:cNvSpPr>
            <a:spLocks noGrp="1" noChangeArrowheads="1"/>
          </p:cNvSpPr>
          <p:nvPr>
            <p:ph type="dt" idx="1"/>
          </p:nvPr>
        </p:nvSpPr>
        <p:spPr bwMode="auto">
          <a:xfrm>
            <a:off x="3886200"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148" name="Rectangle 4">
            <a:extLst>
              <a:ext uri="{FF2B5EF4-FFF2-40B4-BE49-F238E27FC236}">
                <a16:creationId xmlns:a16="http://schemas.microsoft.com/office/drawing/2014/main" id="{A0CA86E6-E595-46DE-8A8E-664D33251440}"/>
              </a:ext>
            </a:extLst>
          </p:cNvPr>
          <p:cNvSpPr>
            <a:spLocks noChangeArrowheads="1" noTextEdit="1"/>
          </p:cNvSpPr>
          <p:nvPr>
            <p:ph type="sldImg" idx="2"/>
          </p:nvPr>
        </p:nvSpPr>
        <p:spPr bwMode="auto">
          <a:xfrm>
            <a:off x="1014413" y="723900"/>
            <a:ext cx="4830762" cy="36226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AD1010FD-7FDD-4CDD-945C-A077BE2426D2}"/>
              </a:ext>
            </a:extLst>
          </p:cNvPr>
          <p:cNvSpPr>
            <a:spLocks noGrp="1" noChangeArrowheads="1"/>
          </p:cNvSpPr>
          <p:nvPr>
            <p:ph type="body" sz="quarter" idx="3"/>
          </p:nvPr>
        </p:nvSpPr>
        <p:spPr bwMode="auto">
          <a:xfrm>
            <a:off x="914400" y="4587875"/>
            <a:ext cx="5029200"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0" name="Rectangle 6">
            <a:extLst>
              <a:ext uri="{FF2B5EF4-FFF2-40B4-BE49-F238E27FC236}">
                <a16:creationId xmlns:a16="http://schemas.microsoft.com/office/drawing/2014/main" id="{D370C941-3993-4790-98AE-8D1919471291}"/>
              </a:ext>
            </a:extLst>
          </p:cNvPr>
          <p:cNvSpPr>
            <a:spLocks noGrp="1" noChangeArrowheads="1"/>
          </p:cNvSpPr>
          <p:nvPr>
            <p:ph type="ftr" sz="quarter" idx="4"/>
          </p:nvPr>
        </p:nvSpPr>
        <p:spPr bwMode="auto">
          <a:xfrm>
            <a:off x="0" y="917575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151" name="Rectangle 7">
            <a:extLst>
              <a:ext uri="{FF2B5EF4-FFF2-40B4-BE49-F238E27FC236}">
                <a16:creationId xmlns:a16="http://schemas.microsoft.com/office/drawing/2014/main" id="{FE7CBBC7-5AF9-4FA0-92B7-AB195C86271C}"/>
              </a:ext>
            </a:extLst>
          </p:cNvPr>
          <p:cNvSpPr>
            <a:spLocks noGrp="1" noChangeArrowheads="1"/>
          </p:cNvSpPr>
          <p:nvPr>
            <p:ph type="sldNum" sz="quarter" idx="5"/>
          </p:nvPr>
        </p:nvSpPr>
        <p:spPr bwMode="auto">
          <a:xfrm>
            <a:off x="3886200" y="917575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82D5F0E-F5FA-4228-98FE-51C2FF0C879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2307DE-96F7-4842-897F-03F03DAFB172}"/>
              </a:ext>
            </a:extLst>
          </p:cNvPr>
          <p:cNvSpPr>
            <a:spLocks noGrp="1" noChangeArrowheads="1"/>
          </p:cNvSpPr>
          <p:nvPr>
            <p:ph type="sldNum" sz="quarter" idx="5"/>
          </p:nvPr>
        </p:nvSpPr>
        <p:spPr>
          <a:ln/>
        </p:spPr>
        <p:txBody>
          <a:bodyPr/>
          <a:lstStyle/>
          <a:p>
            <a:fld id="{39F11646-EB16-4882-818F-72DA6F648134}" type="slidenum">
              <a:rPr lang="en-US" altLang="en-US"/>
              <a:pPr/>
              <a:t>1</a:t>
            </a:fld>
            <a:endParaRPr lang="en-US" altLang="en-US"/>
          </a:p>
        </p:txBody>
      </p:sp>
      <p:sp>
        <p:nvSpPr>
          <p:cNvPr id="110594" name="Rectangle 2">
            <a:extLst>
              <a:ext uri="{FF2B5EF4-FFF2-40B4-BE49-F238E27FC236}">
                <a16:creationId xmlns:a16="http://schemas.microsoft.com/office/drawing/2014/main" id="{D8A946D7-0501-4DD9-B817-6BDDE07FC911}"/>
              </a:ext>
            </a:extLst>
          </p:cNvPr>
          <p:cNvSpPr>
            <a:spLocks noChangeArrowheads="1" noTextEdit="1"/>
          </p:cNvSpPr>
          <p:nvPr>
            <p:ph type="sldImg"/>
          </p:nvPr>
        </p:nvSpPr>
        <p:spPr>
          <a:ln/>
        </p:spPr>
      </p:sp>
      <p:sp>
        <p:nvSpPr>
          <p:cNvPr id="110595" name="Rectangle 3">
            <a:extLst>
              <a:ext uri="{FF2B5EF4-FFF2-40B4-BE49-F238E27FC236}">
                <a16:creationId xmlns:a16="http://schemas.microsoft.com/office/drawing/2014/main" id="{6521AA77-AD66-4105-BA35-FECB029BB54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CB7366-3124-4146-A711-E1C3E1E4475B}"/>
              </a:ext>
            </a:extLst>
          </p:cNvPr>
          <p:cNvSpPr>
            <a:spLocks noGrp="1" noChangeArrowheads="1"/>
          </p:cNvSpPr>
          <p:nvPr>
            <p:ph type="sldNum" sz="quarter" idx="5"/>
          </p:nvPr>
        </p:nvSpPr>
        <p:spPr>
          <a:ln/>
        </p:spPr>
        <p:txBody>
          <a:bodyPr/>
          <a:lstStyle/>
          <a:p>
            <a:fld id="{9D345306-9F91-40AB-BC6A-DF8EE9507E2C}" type="slidenum">
              <a:rPr lang="en-US" altLang="en-US"/>
              <a:pPr/>
              <a:t>19</a:t>
            </a:fld>
            <a:endParaRPr lang="en-US" altLang="en-US"/>
          </a:p>
        </p:txBody>
      </p:sp>
      <p:sp>
        <p:nvSpPr>
          <p:cNvPr id="174082" name="Rectangle 2">
            <a:extLst>
              <a:ext uri="{FF2B5EF4-FFF2-40B4-BE49-F238E27FC236}">
                <a16:creationId xmlns:a16="http://schemas.microsoft.com/office/drawing/2014/main" id="{B082E62E-A346-41F3-81F5-0CAEFB4D3A7C}"/>
              </a:ext>
            </a:extLst>
          </p:cNvPr>
          <p:cNvSpPr>
            <a:spLocks noChangeArrowheads="1" noTextEdit="1"/>
          </p:cNvSpPr>
          <p:nvPr>
            <p:ph type="sldImg"/>
          </p:nvPr>
        </p:nvSpPr>
        <p:spPr>
          <a:ln/>
        </p:spPr>
      </p:sp>
      <p:sp>
        <p:nvSpPr>
          <p:cNvPr id="174083" name="Rectangle 3">
            <a:extLst>
              <a:ext uri="{FF2B5EF4-FFF2-40B4-BE49-F238E27FC236}">
                <a16:creationId xmlns:a16="http://schemas.microsoft.com/office/drawing/2014/main" id="{A7B6BA01-8BBB-4C60-B383-7599651F55C0}"/>
              </a:ext>
            </a:extLst>
          </p:cNvPr>
          <p:cNvSpPr>
            <a:spLocks noGrp="1" noChangeArrowheads="1"/>
          </p:cNvSpPr>
          <p:nvPr>
            <p:ph type="body" idx="1"/>
          </p:nvPr>
        </p:nvSpPr>
        <p:spPr/>
        <p:txBody>
          <a:bodyPr/>
          <a:lstStyle/>
          <a:p>
            <a:r>
              <a:rPr lang="en-US" altLang="en-US"/>
              <a:t>Note that it does not depend on </a:t>
            </a:r>
            <a:r>
              <a:rPr lang="en-US" altLang="en-US">
                <a:sym typeface="Symbol" panose="05050102010706020507" pitchFamily="18" charset="2"/>
              </a:rPr>
              <a:t>, because the pulse is instantaneous for such a heavy particle. </a:t>
            </a:r>
          </a:p>
          <a:p>
            <a:r>
              <a:rPr lang="en-US" altLang="en-US">
                <a:sym typeface="Symbol" panose="05050102010706020507" pitchFamily="18" charset="2"/>
              </a:rPr>
              <a:t>Note also the increasing dependence on r, as h0 increases in this way with r. </a:t>
            </a:r>
          </a:p>
          <a:p>
            <a:r>
              <a:rPr lang="en-US" altLang="en-US">
                <a:sym typeface="Symbol" panose="05050102010706020507" pitchFamily="18" charset="2"/>
              </a:rPr>
              <a:t>The potential is not completely symmetric, so that there are some additional numerical pre-factors here. </a:t>
            </a: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62B3F2-4A61-4241-9895-84159763D520}"/>
              </a:ext>
            </a:extLst>
          </p:cNvPr>
          <p:cNvSpPr>
            <a:spLocks noGrp="1" noChangeArrowheads="1"/>
          </p:cNvSpPr>
          <p:nvPr>
            <p:ph type="sldNum" sz="quarter" idx="5"/>
          </p:nvPr>
        </p:nvSpPr>
        <p:spPr>
          <a:ln/>
        </p:spPr>
        <p:txBody>
          <a:bodyPr/>
          <a:lstStyle/>
          <a:p>
            <a:fld id="{3701E2F3-0D90-41CF-B3C9-598D5F900902}" type="slidenum">
              <a:rPr lang="en-US" altLang="en-US"/>
              <a:pPr/>
              <a:t>20</a:t>
            </a:fld>
            <a:endParaRPr lang="en-US" altLang="en-US"/>
          </a:p>
        </p:txBody>
      </p:sp>
      <p:sp>
        <p:nvSpPr>
          <p:cNvPr id="175106" name="Rectangle 2">
            <a:extLst>
              <a:ext uri="{FF2B5EF4-FFF2-40B4-BE49-F238E27FC236}">
                <a16:creationId xmlns:a16="http://schemas.microsoft.com/office/drawing/2014/main" id="{326D8415-077D-405F-B12E-A96836B087D1}"/>
              </a:ext>
            </a:extLst>
          </p:cNvPr>
          <p:cNvSpPr>
            <a:spLocks noChangeArrowheads="1" noTextEdit="1"/>
          </p:cNvSpPr>
          <p:nvPr>
            <p:ph type="sldImg"/>
          </p:nvPr>
        </p:nvSpPr>
        <p:spPr>
          <a:ln/>
        </p:spPr>
      </p:sp>
      <p:sp>
        <p:nvSpPr>
          <p:cNvPr id="175107" name="Rectangle 3">
            <a:extLst>
              <a:ext uri="{FF2B5EF4-FFF2-40B4-BE49-F238E27FC236}">
                <a16:creationId xmlns:a16="http://schemas.microsoft.com/office/drawing/2014/main" id="{3947055B-D3FE-4EE9-AEC0-85A2EF8DF034}"/>
              </a:ext>
            </a:extLst>
          </p:cNvPr>
          <p:cNvSpPr>
            <a:spLocks noGrp="1" noChangeArrowheads="1"/>
          </p:cNvSpPr>
          <p:nvPr>
            <p:ph type="body" idx="1"/>
          </p:nvPr>
        </p:nvSpPr>
        <p:spPr/>
        <p:txBody>
          <a:bodyPr/>
          <a:lstStyle/>
          <a:p>
            <a:r>
              <a:rPr lang="en-US" altLang="en-US"/>
              <a:t>Note very strong dependence on </a:t>
            </a:r>
            <a:r>
              <a:rPr lang="en-US" altLang="en-US">
                <a:sym typeface="Symbol" panose="05050102010706020507" pitchFamily="18" charset="2"/>
              </a:rPr>
              <a:t> (as it influences acceleration), and very bad dependence on r, which is due to competition between the volume forces r</a:t>
            </a:r>
            <a:r>
              <a:rPr lang="en-US" altLang="en-US" baseline="30000">
                <a:sym typeface="Symbol" panose="05050102010706020507" pitchFamily="18" charset="2"/>
              </a:rPr>
              <a:t>3</a:t>
            </a:r>
            <a:r>
              <a:rPr lang="en-US" altLang="en-US">
                <a:sym typeface="Symbol" panose="05050102010706020507" pitchFamily="18" charset="2"/>
              </a:rPr>
              <a:t> and adhesive forces r</a:t>
            </a:r>
            <a:endParaRPr lang="en-US" altLang="en-US"/>
          </a:p>
          <a:p>
            <a:r>
              <a:rPr lang="en-US" altLang="en-US"/>
              <a:t>In reality there are some coefficients dependent on pulse shape and also small excitation of oscillations introduces some numerical factor, that is difficult (and useless) to calculate. </a:t>
            </a:r>
          </a:p>
          <a:p>
            <a:r>
              <a:rPr lang="en-US" altLang="en-US"/>
              <a:t>The functional dependences are the most important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BC72C25-9E59-4701-A815-72B8DB349FC3}"/>
              </a:ext>
            </a:extLst>
          </p:cNvPr>
          <p:cNvSpPr>
            <a:spLocks noGrp="1" noChangeArrowheads="1"/>
          </p:cNvSpPr>
          <p:nvPr>
            <p:ph type="sldNum" sz="quarter" idx="5"/>
          </p:nvPr>
        </p:nvSpPr>
        <p:spPr>
          <a:ln/>
        </p:spPr>
        <p:txBody>
          <a:bodyPr/>
          <a:lstStyle/>
          <a:p>
            <a:fld id="{6221E463-2BED-4691-8762-8D120BFC379C}" type="slidenum">
              <a:rPr lang="en-US" altLang="en-US"/>
              <a:pPr/>
              <a:t>21</a:t>
            </a:fld>
            <a:endParaRPr lang="en-US" altLang="en-US"/>
          </a:p>
        </p:txBody>
      </p:sp>
      <p:sp>
        <p:nvSpPr>
          <p:cNvPr id="176130" name="Rectangle 2">
            <a:extLst>
              <a:ext uri="{FF2B5EF4-FFF2-40B4-BE49-F238E27FC236}">
                <a16:creationId xmlns:a16="http://schemas.microsoft.com/office/drawing/2014/main" id="{6C64948E-4BD9-406D-89A2-B6E431FD710F}"/>
              </a:ext>
            </a:extLst>
          </p:cNvPr>
          <p:cNvSpPr>
            <a:spLocks noChangeArrowheads="1" noTextEdit="1"/>
          </p:cNvSpPr>
          <p:nvPr>
            <p:ph type="sldImg"/>
          </p:nvPr>
        </p:nvSpPr>
        <p:spPr>
          <a:ln/>
        </p:spPr>
      </p:sp>
      <p:sp>
        <p:nvSpPr>
          <p:cNvPr id="176131" name="Rectangle 3">
            <a:extLst>
              <a:ext uri="{FF2B5EF4-FFF2-40B4-BE49-F238E27FC236}">
                <a16:creationId xmlns:a16="http://schemas.microsoft.com/office/drawing/2014/main" id="{0696722A-8DFC-4E5E-B4E1-EB5FB6781276}"/>
              </a:ext>
            </a:extLst>
          </p:cNvPr>
          <p:cNvSpPr>
            <a:spLocks noGrp="1" noChangeArrowheads="1"/>
          </p:cNvSpPr>
          <p:nvPr>
            <p:ph type="body" idx="1"/>
          </p:nvPr>
        </p:nvSpPr>
        <p:spPr/>
        <p:txBody>
          <a:bodyPr/>
          <a:lstStyle/>
          <a:p>
            <a:r>
              <a:rPr lang="en-US" altLang="en-US"/>
              <a:t>We saw on the previous slide that the faster is deceleration, the better. The extreme case would be an instantaneous stopping of the substrate. In this case the particle acquires instantaneous velocity, and detachment criterion is written in terms of kinetic energy rather than force.</a:t>
            </a:r>
          </a:p>
          <a:p>
            <a:r>
              <a:rPr lang="en-US" altLang="en-US"/>
              <a:t>Note more advantageous r and </a:t>
            </a:r>
            <a:r>
              <a:rPr lang="en-US" altLang="en-US">
                <a:sym typeface="Symbol" panose="05050102010706020507" pitchFamily="18" charset="2"/>
              </a:rPr>
              <a:t></a:t>
            </a:r>
            <a:r>
              <a:rPr lang="en-US" altLang="en-US"/>
              <a:t>  dependences.</a:t>
            </a:r>
          </a:p>
          <a:p>
            <a:r>
              <a:rPr lang="en-US" altLang="en-US"/>
              <a:t>Sound related effects set an ultimate limit to the rate with which the substrate can accelerate/decelerate. </a:t>
            </a:r>
          </a:p>
          <a:p>
            <a:r>
              <a:rPr lang="en-US" altLang="en-US"/>
              <a:t>It lies in the range of </a:t>
            </a:r>
            <a:r>
              <a:rPr lang="en-US" altLang="en-US" i="1"/>
              <a:t>l</a:t>
            </a:r>
            <a:r>
              <a:rPr lang="en-US" altLang="en-US" i="1" baseline="-25000"/>
              <a:t>T</a:t>
            </a:r>
            <a:r>
              <a:rPr lang="en-US" altLang="en-US"/>
              <a:t> or l</a:t>
            </a:r>
            <a:r>
              <a:rPr lang="en-US" altLang="en-US" baseline="-25000">
                <a:cs typeface="Times New Roman" panose="02020603050405020304" pitchFamily="18" charset="0"/>
                <a:sym typeface="Symbol" panose="05050102010706020507" pitchFamily="18" charset="2"/>
              </a:rPr>
              <a:t></a:t>
            </a:r>
            <a:r>
              <a:rPr lang="en-US" altLang="en-US">
                <a:cs typeface="Times New Roman" panose="02020603050405020304" pitchFamily="18" charset="0"/>
                <a:sym typeface="Symbol" panose="05050102010706020507" pitchFamily="18" charset="2"/>
              </a:rPr>
              <a:t>/v</a:t>
            </a:r>
            <a:r>
              <a:rPr lang="en-US" altLang="en-US" baseline="-25000">
                <a:cs typeface="Times New Roman" panose="02020603050405020304" pitchFamily="18" charset="0"/>
                <a:sym typeface="Symbol" panose="05050102010706020507" pitchFamily="18" charset="2"/>
              </a:rPr>
              <a:t>s</a:t>
            </a:r>
            <a:r>
              <a:rPr lang="en-US" altLang="en-US">
                <a:cs typeface="Times New Roman" panose="02020603050405020304" pitchFamily="18" charset="0"/>
                <a:sym typeface="Symbol" panose="05050102010706020507" pitchFamily="18" charset="2"/>
              </a:rPr>
              <a:t>~ 510</a:t>
            </a:r>
            <a:r>
              <a:rPr lang="en-US" altLang="en-US" baseline="30000">
                <a:cs typeface="Times New Roman" panose="02020603050405020304" pitchFamily="18" charset="0"/>
                <a:sym typeface="Symbol" panose="05050102010706020507" pitchFamily="18" charset="2"/>
              </a:rPr>
              <a:t>-5</a:t>
            </a:r>
            <a:r>
              <a:rPr lang="en-US" altLang="en-US">
                <a:cs typeface="Times New Roman" panose="02020603050405020304" pitchFamily="18" charset="0"/>
                <a:sym typeface="Symbol" panose="05050102010706020507" pitchFamily="18" charset="2"/>
              </a:rPr>
              <a:t>/510</a:t>
            </a:r>
            <a:r>
              <a:rPr lang="en-US" altLang="en-US" baseline="30000">
                <a:cs typeface="Times New Roman" panose="02020603050405020304" pitchFamily="18" charset="0"/>
                <a:sym typeface="Symbol" panose="05050102010706020507" pitchFamily="18" charset="2"/>
              </a:rPr>
              <a:t>5</a:t>
            </a:r>
            <a:r>
              <a:rPr lang="en-US" altLang="en-US">
                <a:cs typeface="Times New Roman" panose="02020603050405020304" pitchFamily="18" charset="0"/>
                <a:sym typeface="Symbol" panose="05050102010706020507" pitchFamily="18" charset="2"/>
              </a:rPr>
              <a:t>~100 ps for strong absorbers at least.</a:t>
            </a:r>
          </a:p>
          <a:p>
            <a:r>
              <a:rPr lang="en-US" altLang="en-US">
                <a:cs typeface="Times New Roman" panose="02020603050405020304" pitchFamily="18" charset="0"/>
                <a:sym typeface="Symbol" panose="05050102010706020507" pitchFamily="18" charset="2"/>
              </a:rPr>
              <a:t>Leading front has less problems, as it is determined by </a:t>
            </a:r>
            <a:r>
              <a:rPr lang="en-US" altLang="en-US"/>
              <a:t>l</a:t>
            </a:r>
            <a:r>
              <a:rPr lang="en-US" altLang="en-US" baseline="-25000">
                <a:cs typeface="Times New Roman" panose="02020603050405020304" pitchFamily="18" charset="0"/>
                <a:sym typeface="Symbol" panose="05050102010706020507" pitchFamily="18" charset="2"/>
              </a:rPr>
              <a:t></a:t>
            </a:r>
            <a:r>
              <a:rPr lang="en-US" altLang="en-US">
                <a:cs typeface="Times New Roman" panose="02020603050405020304" pitchFamily="18" charset="0"/>
                <a:sym typeface="Symbol" panose="05050102010706020507" pitchFamily="18" charset="2"/>
              </a:rPr>
              <a:t>, while trailing front should “collect information” over the </a:t>
            </a:r>
            <a:r>
              <a:rPr lang="en-US" altLang="en-US"/>
              <a:t>l</a:t>
            </a:r>
            <a:r>
              <a:rPr lang="en-US" altLang="en-US" baseline="-25000"/>
              <a:t>T </a:t>
            </a:r>
            <a:r>
              <a:rPr lang="en-US" altLang="en-US"/>
              <a:t>depth.</a:t>
            </a:r>
            <a:endParaRPr lang="en-US" altLang="en-US" baseline="-25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B02EFA-066F-4FBF-9266-7F1B9858F99B}"/>
              </a:ext>
            </a:extLst>
          </p:cNvPr>
          <p:cNvSpPr>
            <a:spLocks noGrp="1" noChangeArrowheads="1"/>
          </p:cNvSpPr>
          <p:nvPr>
            <p:ph type="sldNum" sz="quarter" idx="5"/>
          </p:nvPr>
        </p:nvSpPr>
        <p:spPr>
          <a:ln/>
        </p:spPr>
        <p:txBody>
          <a:bodyPr/>
          <a:lstStyle/>
          <a:p>
            <a:fld id="{04E31938-0B32-4E1E-864F-1361788B49DD}" type="slidenum">
              <a:rPr lang="en-US" altLang="en-US"/>
              <a:pPr/>
              <a:t>22</a:t>
            </a:fld>
            <a:endParaRPr lang="en-US" altLang="en-US"/>
          </a:p>
        </p:txBody>
      </p:sp>
      <p:sp>
        <p:nvSpPr>
          <p:cNvPr id="181250" name="Rectangle 2">
            <a:extLst>
              <a:ext uri="{FF2B5EF4-FFF2-40B4-BE49-F238E27FC236}">
                <a16:creationId xmlns:a16="http://schemas.microsoft.com/office/drawing/2014/main" id="{61393B2E-F61F-4630-8480-33BE25D9E7D8}"/>
              </a:ext>
            </a:extLst>
          </p:cNvPr>
          <p:cNvSpPr>
            <a:spLocks noChangeArrowheads="1" noTextEdit="1"/>
          </p:cNvSpPr>
          <p:nvPr>
            <p:ph type="sldImg"/>
          </p:nvPr>
        </p:nvSpPr>
        <p:spPr>
          <a:ln/>
        </p:spPr>
      </p:sp>
      <p:sp>
        <p:nvSpPr>
          <p:cNvPr id="181251" name="Rectangle 3">
            <a:extLst>
              <a:ext uri="{FF2B5EF4-FFF2-40B4-BE49-F238E27FC236}">
                <a16:creationId xmlns:a16="http://schemas.microsoft.com/office/drawing/2014/main" id="{BBCB47A6-6781-4F40-A010-E3AA59A2C2D5}"/>
              </a:ext>
            </a:extLst>
          </p:cNvPr>
          <p:cNvSpPr>
            <a:spLocks noGrp="1" noChangeArrowheads="1"/>
          </p:cNvSpPr>
          <p:nvPr>
            <p:ph type="body" idx="1"/>
          </p:nvPr>
        </p:nvSpPr>
        <p:spPr/>
        <p:txBody>
          <a:bodyPr/>
          <a:lstStyle/>
          <a:p>
            <a:r>
              <a:rPr lang="en-US" altLang="en-US"/>
              <a:t>One can see here the 3 regimes discussed above.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37B58C-015A-445F-9A49-FC70D3E54C9F}"/>
              </a:ext>
            </a:extLst>
          </p:cNvPr>
          <p:cNvSpPr>
            <a:spLocks noGrp="1" noChangeArrowheads="1"/>
          </p:cNvSpPr>
          <p:nvPr>
            <p:ph type="sldNum" sz="quarter" idx="5"/>
          </p:nvPr>
        </p:nvSpPr>
        <p:spPr>
          <a:ln/>
        </p:spPr>
        <p:txBody>
          <a:bodyPr/>
          <a:lstStyle/>
          <a:p>
            <a:fld id="{86E607F6-63E6-4709-A85E-520E8F368E4F}" type="slidenum">
              <a:rPr lang="en-US" altLang="en-US"/>
              <a:pPr/>
              <a:t>23</a:t>
            </a:fld>
            <a:endParaRPr lang="en-US" altLang="en-US"/>
          </a:p>
        </p:txBody>
      </p:sp>
      <p:sp>
        <p:nvSpPr>
          <p:cNvPr id="77826" name="Rectangle 2">
            <a:extLst>
              <a:ext uri="{FF2B5EF4-FFF2-40B4-BE49-F238E27FC236}">
                <a16:creationId xmlns:a16="http://schemas.microsoft.com/office/drawing/2014/main" id="{10D651BD-AB80-47BA-8F8B-EB2259439241}"/>
              </a:ext>
            </a:extLst>
          </p:cNvPr>
          <p:cNvSpPr>
            <a:spLocks noChangeArrowheads="1" noTextEdit="1"/>
          </p:cNvSpPr>
          <p:nvPr>
            <p:ph type="sldImg"/>
          </p:nvPr>
        </p:nvSpPr>
        <p:spPr>
          <a:ln/>
        </p:spPr>
      </p:sp>
      <p:sp>
        <p:nvSpPr>
          <p:cNvPr id="77827" name="Rectangle 3">
            <a:extLst>
              <a:ext uri="{FF2B5EF4-FFF2-40B4-BE49-F238E27FC236}">
                <a16:creationId xmlns:a16="http://schemas.microsoft.com/office/drawing/2014/main" id="{486F2423-18FC-4473-8F7B-462CD6428AFE}"/>
              </a:ext>
            </a:extLst>
          </p:cNvPr>
          <p:cNvSpPr>
            <a:spLocks noGrp="1" noChangeArrowheads="1"/>
          </p:cNvSpPr>
          <p:nvPr>
            <p:ph type="body" idx="1"/>
          </p:nvPr>
        </p:nvSpPr>
        <p:spPr/>
        <p:txBody>
          <a:bodyPr/>
          <a:lstStyle/>
          <a:p>
            <a:r>
              <a:rPr lang="en-US" altLang="en-US"/>
              <a:t>Pulse duration does not affect elastic regime</a:t>
            </a:r>
          </a:p>
          <a:p>
            <a:r>
              <a:rPr lang="en-US" altLang="en-US"/>
              <a:t>Young modulus does not affect force regime as pull-out force does not depend on elasticity, but on work of adhesion only.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862B46-6063-49DE-8D2F-F850BA8E3C1B}"/>
              </a:ext>
            </a:extLst>
          </p:cNvPr>
          <p:cNvSpPr>
            <a:spLocks noGrp="1" noChangeArrowheads="1"/>
          </p:cNvSpPr>
          <p:nvPr>
            <p:ph type="sldNum" sz="quarter" idx="5"/>
          </p:nvPr>
        </p:nvSpPr>
        <p:spPr>
          <a:ln/>
        </p:spPr>
        <p:txBody>
          <a:bodyPr/>
          <a:lstStyle/>
          <a:p>
            <a:fld id="{3A899521-36D0-4B78-AAA8-956AD9D8D23E}" type="slidenum">
              <a:rPr lang="en-US" altLang="en-US"/>
              <a:pPr/>
              <a:t>24</a:t>
            </a:fld>
            <a:endParaRPr lang="en-US" altLang="en-US"/>
          </a:p>
        </p:txBody>
      </p:sp>
      <p:sp>
        <p:nvSpPr>
          <p:cNvPr id="177154" name="Rectangle 2">
            <a:extLst>
              <a:ext uri="{FF2B5EF4-FFF2-40B4-BE49-F238E27FC236}">
                <a16:creationId xmlns:a16="http://schemas.microsoft.com/office/drawing/2014/main" id="{8CAD5D0B-3D30-436C-AB64-C3DD419FD8F4}"/>
              </a:ext>
            </a:extLst>
          </p:cNvPr>
          <p:cNvSpPr>
            <a:spLocks noChangeArrowheads="1" noTextEdit="1"/>
          </p:cNvSpPr>
          <p:nvPr>
            <p:ph type="sldImg"/>
          </p:nvPr>
        </p:nvSpPr>
        <p:spPr>
          <a:ln/>
        </p:spPr>
      </p:sp>
      <p:sp>
        <p:nvSpPr>
          <p:cNvPr id="177155" name="Rectangle 3">
            <a:extLst>
              <a:ext uri="{FF2B5EF4-FFF2-40B4-BE49-F238E27FC236}">
                <a16:creationId xmlns:a16="http://schemas.microsoft.com/office/drawing/2014/main" id="{0F809399-F976-4038-BFD5-B6148F4ABACE}"/>
              </a:ext>
            </a:extLst>
          </p:cNvPr>
          <p:cNvSpPr>
            <a:spLocks noGrp="1" noChangeArrowheads="1"/>
          </p:cNvSpPr>
          <p:nvPr>
            <p:ph type="body" idx="1"/>
          </p:nvPr>
        </p:nvSpPr>
        <p:spPr/>
        <p:txBody>
          <a:bodyPr/>
          <a:lstStyle/>
          <a:p>
            <a:r>
              <a:rPr lang="en-US" altLang="en-US"/>
              <a:t>It is important to realize, that the fluence cannot be made infinitely large as substrate damage starts. Homogeneous melting threshold is shown.</a:t>
            </a:r>
          </a:p>
          <a:p>
            <a:r>
              <a:rPr lang="en-US" altLang="en-US"/>
              <a:t>In reality local damage may start even earlier due to local field enhancement effects, that we will discuss later.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765DA0-FACB-451C-9208-B91C483F8856}"/>
              </a:ext>
            </a:extLst>
          </p:cNvPr>
          <p:cNvSpPr>
            <a:spLocks noGrp="1" noChangeArrowheads="1"/>
          </p:cNvSpPr>
          <p:nvPr>
            <p:ph type="sldNum" sz="quarter" idx="5"/>
          </p:nvPr>
        </p:nvSpPr>
        <p:spPr>
          <a:ln/>
        </p:spPr>
        <p:txBody>
          <a:bodyPr/>
          <a:lstStyle/>
          <a:p>
            <a:fld id="{1813520E-C15F-41A3-9A1E-B40165D5DCD3}" type="slidenum">
              <a:rPr lang="en-US" altLang="en-US"/>
              <a:pPr/>
              <a:t>25</a:t>
            </a:fld>
            <a:endParaRPr lang="en-US" altLang="en-US"/>
          </a:p>
        </p:txBody>
      </p:sp>
      <p:sp>
        <p:nvSpPr>
          <p:cNvPr id="178178" name="Rectangle 2">
            <a:extLst>
              <a:ext uri="{FF2B5EF4-FFF2-40B4-BE49-F238E27FC236}">
                <a16:creationId xmlns:a16="http://schemas.microsoft.com/office/drawing/2014/main" id="{8B913C2F-3B2D-4260-9520-CF6D7F168D9C}"/>
              </a:ext>
            </a:extLst>
          </p:cNvPr>
          <p:cNvSpPr>
            <a:spLocks noChangeArrowheads="1" noTextEdit="1"/>
          </p:cNvSpPr>
          <p:nvPr>
            <p:ph type="sldImg"/>
          </p:nvPr>
        </p:nvSpPr>
        <p:spPr>
          <a:ln/>
        </p:spPr>
      </p:sp>
      <p:sp>
        <p:nvSpPr>
          <p:cNvPr id="178179" name="Rectangle 3">
            <a:extLst>
              <a:ext uri="{FF2B5EF4-FFF2-40B4-BE49-F238E27FC236}">
                <a16:creationId xmlns:a16="http://schemas.microsoft.com/office/drawing/2014/main" id="{5004E469-1C21-4DCF-820F-603618EAC2AD}"/>
              </a:ext>
            </a:extLst>
          </p:cNvPr>
          <p:cNvSpPr>
            <a:spLocks noGrp="1" noChangeArrowheads="1"/>
          </p:cNvSpPr>
          <p:nvPr>
            <p:ph type="body" idx="1"/>
          </p:nvPr>
        </p:nvSpPr>
        <p:spPr/>
        <p:txBody>
          <a:bodyPr/>
          <a:lstStyle/>
          <a:p>
            <a:r>
              <a:rPr lang="en-US" altLang="en-US"/>
              <a:t>In order to avoid damage, one can try to excite adhesion frequency resonantly. As intensity is velocity, it is enough to modulate the pulses. </a:t>
            </a:r>
          </a:p>
          <a:p>
            <a:r>
              <a:rPr lang="en-US" altLang="en-US"/>
              <a:t>Too many pulses is useless as damping and non-linearity of potential will prevent to use resonant effects in full.</a:t>
            </a:r>
          </a:p>
          <a:p>
            <a:r>
              <a:rPr lang="en-US" altLang="en-US"/>
              <a:t>Duration of each of 10 pulses is 10 ns, total duration is 100 ns. For the thermal problem at such a time scale it acts like single pulse with average intensity.</a:t>
            </a:r>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D305FB-0837-4932-8529-4751EAA5D963}"/>
              </a:ext>
            </a:extLst>
          </p:cNvPr>
          <p:cNvSpPr>
            <a:spLocks noGrp="1" noChangeArrowheads="1"/>
          </p:cNvSpPr>
          <p:nvPr>
            <p:ph type="sldNum" sz="quarter" idx="5"/>
          </p:nvPr>
        </p:nvSpPr>
        <p:spPr>
          <a:ln/>
        </p:spPr>
        <p:txBody>
          <a:bodyPr/>
          <a:lstStyle/>
          <a:p>
            <a:fld id="{5B537E80-2A80-42F1-91EC-51A822240E79}" type="slidenum">
              <a:rPr lang="en-US" altLang="en-US"/>
              <a:pPr/>
              <a:t>26</a:t>
            </a:fld>
            <a:endParaRPr lang="en-US" altLang="en-US"/>
          </a:p>
        </p:txBody>
      </p:sp>
      <p:sp>
        <p:nvSpPr>
          <p:cNvPr id="182274" name="Rectangle 2">
            <a:extLst>
              <a:ext uri="{FF2B5EF4-FFF2-40B4-BE49-F238E27FC236}">
                <a16:creationId xmlns:a16="http://schemas.microsoft.com/office/drawing/2014/main" id="{F42DBBB8-35CC-433A-8F52-9FA053989C68}"/>
              </a:ext>
            </a:extLst>
          </p:cNvPr>
          <p:cNvSpPr>
            <a:spLocks noChangeArrowheads="1" noTextEdit="1"/>
          </p:cNvSpPr>
          <p:nvPr>
            <p:ph type="sldImg"/>
          </p:nvPr>
        </p:nvSpPr>
        <p:spPr>
          <a:ln/>
        </p:spPr>
      </p:sp>
      <p:sp>
        <p:nvSpPr>
          <p:cNvPr id="182275" name="Rectangle 3">
            <a:extLst>
              <a:ext uri="{FF2B5EF4-FFF2-40B4-BE49-F238E27FC236}">
                <a16:creationId xmlns:a16="http://schemas.microsoft.com/office/drawing/2014/main" id="{168ACDD4-5BCE-41D4-9A04-72F4168E4A90}"/>
              </a:ext>
            </a:extLst>
          </p:cNvPr>
          <p:cNvSpPr>
            <a:spLocks noGrp="1" noChangeArrowheads="1"/>
          </p:cNvSpPr>
          <p:nvPr>
            <p:ph type="body" idx="1"/>
          </p:nvPr>
        </p:nvSpPr>
        <p:spPr/>
        <p:txBody>
          <a:bodyPr/>
          <a:lstStyle/>
          <a:p>
            <a:r>
              <a:rPr lang="en-US" altLang="en-US"/>
              <a:t>Particle substrate heat exchange is difficult, especially if we take into account that contact radius changes, etc.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DDF5B7-500E-4D96-A9AC-B0EBB094B424}"/>
              </a:ext>
            </a:extLst>
          </p:cNvPr>
          <p:cNvSpPr>
            <a:spLocks noGrp="1" noChangeArrowheads="1"/>
          </p:cNvSpPr>
          <p:nvPr>
            <p:ph type="sldNum" sz="quarter" idx="5"/>
          </p:nvPr>
        </p:nvSpPr>
        <p:spPr>
          <a:ln/>
        </p:spPr>
        <p:txBody>
          <a:bodyPr/>
          <a:lstStyle/>
          <a:p>
            <a:fld id="{5C650A20-7722-4713-B13F-F0F58E7E7323}" type="slidenum">
              <a:rPr lang="en-US" altLang="en-US"/>
              <a:pPr/>
              <a:t>27</a:t>
            </a:fld>
            <a:endParaRPr lang="en-US" altLang="en-US"/>
          </a:p>
        </p:txBody>
      </p:sp>
      <p:sp>
        <p:nvSpPr>
          <p:cNvPr id="119810" name="Rectangle 2">
            <a:extLst>
              <a:ext uri="{FF2B5EF4-FFF2-40B4-BE49-F238E27FC236}">
                <a16:creationId xmlns:a16="http://schemas.microsoft.com/office/drawing/2014/main" id="{916D8758-65E2-4F17-AFE2-1DF014BF6650}"/>
              </a:ext>
            </a:extLst>
          </p:cNvPr>
          <p:cNvSpPr>
            <a:spLocks noChangeArrowheads="1" noTextEdit="1"/>
          </p:cNvSpPr>
          <p:nvPr>
            <p:ph type="sldImg"/>
          </p:nvPr>
        </p:nvSpPr>
        <p:spPr>
          <a:ln/>
        </p:spPr>
      </p:sp>
      <p:sp>
        <p:nvSpPr>
          <p:cNvPr id="119811" name="Rectangle 3">
            <a:extLst>
              <a:ext uri="{FF2B5EF4-FFF2-40B4-BE49-F238E27FC236}">
                <a16:creationId xmlns:a16="http://schemas.microsoft.com/office/drawing/2014/main" id="{3349F34A-4EBA-4038-B6F3-878E24D7725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E64EB1-26D1-4732-8113-63EE1C83D23B}"/>
              </a:ext>
            </a:extLst>
          </p:cNvPr>
          <p:cNvSpPr>
            <a:spLocks noGrp="1" noChangeArrowheads="1"/>
          </p:cNvSpPr>
          <p:nvPr>
            <p:ph type="sldNum" sz="quarter" idx="5"/>
          </p:nvPr>
        </p:nvSpPr>
        <p:spPr>
          <a:ln/>
        </p:spPr>
        <p:txBody>
          <a:bodyPr/>
          <a:lstStyle/>
          <a:p>
            <a:fld id="{66670098-E5BF-4EFA-BE7B-0FF092E17E78}" type="slidenum">
              <a:rPr lang="en-US" altLang="en-US"/>
              <a:pPr/>
              <a:t>28</a:t>
            </a:fld>
            <a:endParaRPr lang="en-US" altLang="en-US"/>
          </a:p>
        </p:txBody>
      </p:sp>
      <p:sp>
        <p:nvSpPr>
          <p:cNvPr id="387074" name="Rectangle 2">
            <a:extLst>
              <a:ext uri="{FF2B5EF4-FFF2-40B4-BE49-F238E27FC236}">
                <a16:creationId xmlns:a16="http://schemas.microsoft.com/office/drawing/2014/main" id="{AAF74C0B-8E52-4633-8192-BA3274CF581B}"/>
              </a:ext>
            </a:extLst>
          </p:cNvPr>
          <p:cNvSpPr>
            <a:spLocks noChangeArrowheads="1" noTextEdit="1"/>
          </p:cNvSpPr>
          <p:nvPr>
            <p:ph type="sldImg"/>
          </p:nvPr>
        </p:nvSpPr>
        <p:spPr>
          <a:ln/>
        </p:spPr>
      </p:sp>
      <p:sp>
        <p:nvSpPr>
          <p:cNvPr id="387075" name="Rectangle 3">
            <a:extLst>
              <a:ext uri="{FF2B5EF4-FFF2-40B4-BE49-F238E27FC236}">
                <a16:creationId xmlns:a16="http://schemas.microsoft.com/office/drawing/2014/main" id="{3D1310B8-1AFB-4B1B-8FA5-3F40FD21711F}"/>
              </a:ext>
            </a:extLst>
          </p:cNvPr>
          <p:cNvSpPr>
            <a:spLocks noGrp="1" noChangeArrowheads="1"/>
          </p:cNvSpPr>
          <p:nvPr>
            <p:ph type="body" idx="1"/>
          </p:nvPr>
        </p:nvSpPr>
        <p:spPr/>
        <p:txBody>
          <a:bodyPr/>
          <a:lstStyle/>
          <a:p>
            <a:endParaRPr lang="de-D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E197E2-5F36-442F-9833-9C050682269C}"/>
              </a:ext>
            </a:extLst>
          </p:cNvPr>
          <p:cNvSpPr>
            <a:spLocks noGrp="1" noChangeArrowheads="1"/>
          </p:cNvSpPr>
          <p:nvPr>
            <p:ph type="sldNum" sz="quarter" idx="5"/>
          </p:nvPr>
        </p:nvSpPr>
        <p:spPr>
          <a:ln/>
        </p:spPr>
        <p:txBody>
          <a:bodyPr/>
          <a:lstStyle/>
          <a:p>
            <a:fld id="{E3109E85-7DF0-4FDC-8DE2-8C632EF5A238}" type="slidenum">
              <a:rPr lang="en-US" altLang="en-US"/>
              <a:pPr/>
              <a:t>3</a:t>
            </a:fld>
            <a:endParaRPr lang="en-US" altLang="en-US"/>
          </a:p>
        </p:txBody>
      </p:sp>
      <p:sp>
        <p:nvSpPr>
          <p:cNvPr id="167938" name="Rectangle 2">
            <a:extLst>
              <a:ext uri="{FF2B5EF4-FFF2-40B4-BE49-F238E27FC236}">
                <a16:creationId xmlns:a16="http://schemas.microsoft.com/office/drawing/2014/main" id="{5A5D3B9E-35B4-4D4D-BE73-F1F3DD73759E}"/>
              </a:ext>
            </a:extLst>
          </p:cNvPr>
          <p:cNvSpPr>
            <a:spLocks noChangeArrowheads="1" noTextEdit="1"/>
          </p:cNvSpPr>
          <p:nvPr>
            <p:ph type="sldImg"/>
          </p:nvPr>
        </p:nvSpPr>
        <p:spPr>
          <a:ln/>
        </p:spPr>
      </p:sp>
      <p:sp>
        <p:nvSpPr>
          <p:cNvPr id="167939" name="Rectangle 3">
            <a:extLst>
              <a:ext uri="{FF2B5EF4-FFF2-40B4-BE49-F238E27FC236}">
                <a16:creationId xmlns:a16="http://schemas.microsoft.com/office/drawing/2014/main" id="{61CCE5E2-C638-458A-AF04-E46624CFB4F4}"/>
              </a:ext>
            </a:extLst>
          </p:cNvPr>
          <p:cNvSpPr>
            <a:spLocks noGrp="1" noChangeArrowheads="1"/>
          </p:cNvSpPr>
          <p:nvPr>
            <p:ph type="body" idx="1"/>
          </p:nvPr>
        </p:nvSpPr>
        <p:spPr/>
        <p:txBody>
          <a:bodyPr/>
          <a:lstStyle/>
          <a:p>
            <a:r>
              <a:rPr lang="en-US" altLang="en-US"/>
              <a:t>Real particles are non-spherical, but spherical particles are often used for controllable and reproducible experiments, that allow quantification.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B03D67-8788-4842-9465-8FAEFB741748}"/>
              </a:ext>
            </a:extLst>
          </p:cNvPr>
          <p:cNvSpPr>
            <a:spLocks noGrp="1" noChangeArrowheads="1"/>
          </p:cNvSpPr>
          <p:nvPr>
            <p:ph type="sldNum" sz="quarter" idx="5"/>
          </p:nvPr>
        </p:nvSpPr>
        <p:spPr>
          <a:ln/>
        </p:spPr>
        <p:txBody>
          <a:bodyPr/>
          <a:lstStyle/>
          <a:p>
            <a:fld id="{5FF58A6C-C4FC-4D3A-BCBF-AB35CB27F466}" type="slidenum">
              <a:rPr lang="en-US" altLang="en-US"/>
              <a:pPr/>
              <a:t>36</a:t>
            </a:fld>
            <a:endParaRPr lang="en-US" altLang="en-US"/>
          </a:p>
        </p:txBody>
      </p:sp>
      <p:sp>
        <p:nvSpPr>
          <p:cNvPr id="183298" name="Rectangle 2">
            <a:extLst>
              <a:ext uri="{FF2B5EF4-FFF2-40B4-BE49-F238E27FC236}">
                <a16:creationId xmlns:a16="http://schemas.microsoft.com/office/drawing/2014/main" id="{B5212F90-FE51-4460-B3AA-A9359292A833}"/>
              </a:ext>
            </a:extLst>
          </p:cNvPr>
          <p:cNvSpPr>
            <a:spLocks noChangeArrowheads="1" noTextEdit="1"/>
          </p:cNvSpPr>
          <p:nvPr>
            <p:ph type="sldImg"/>
          </p:nvPr>
        </p:nvSpPr>
        <p:spPr>
          <a:ln/>
        </p:spPr>
      </p:sp>
      <p:sp>
        <p:nvSpPr>
          <p:cNvPr id="183299" name="Rectangle 3">
            <a:extLst>
              <a:ext uri="{FF2B5EF4-FFF2-40B4-BE49-F238E27FC236}">
                <a16:creationId xmlns:a16="http://schemas.microsoft.com/office/drawing/2014/main" id="{9A73B145-8C5D-448C-81D4-292A4053C746}"/>
              </a:ext>
            </a:extLst>
          </p:cNvPr>
          <p:cNvSpPr>
            <a:spLocks noGrp="1" noChangeArrowheads="1"/>
          </p:cNvSpPr>
          <p:nvPr>
            <p:ph type="body" idx="1"/>
          </p:nvPr>
        </p:nvSpPr>
        <p:spPr/>
        <p:txBody>
          <a:bodyPr/>
          <a:lstStyle/>
          <a:p>
            <a:r>
              <a:rPr lang="en-US" altLang="en-US"/>
              <a:t>Liquid if present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7D6FA1-8F64-42E9-BEE8-089CD734540A}"/>
              </a:ext>
            </a:extLst>
          </p:cNvPr>
          <p:cNvSpPr>
            <a:spLocks noGrp="1" noChangeArrowheads="1"/>
          </p:cNvSpPr>
          <p:nvPr>
            <p:ph type="sldNum" sz="quarter" idx="5"/>
          </p:nvPr>
        </p:nvSpPr>
        <p:spPr>
          <a:ln/>
        </p:spPr>
        <p:txBody>
          <a:bodyPr/>
          <a:lstStyle/>
          <a:p>
            <a:fld id="{C11FD8A1-F0D0-45E1-83EA-4A10BC3408DA}" type="slidenum">
              <a:rPr lang="en-US" altLang="en-US"/>
              <a:pPr/>
              <a:t>41</a:t>
            </a:fld>
            <a:endParaRPr lang="en-US" altLang="en-US"/>
          </a:p>
        </p:txBody>
      </p:sp>
      <p:sp>
        <p:nvSpPr>
          <p:cNvPr id="352258" name="Rectangle 2">
            <a:extLst>
              <a:ext uri="{FF2B5EF4-FFF2-40B4-BE49-F238E27FC236}">
                <a16:creationId xmlns:a16="http://schemas.microsoft.com/office/drawing/2014/main" id="{CDF9959F-9583-4898-A502-9F8B82B547D8}"/>
              </a:ext>
            </a:extLst>
          </p:cNvPr>
          <p:cNvSpPr>
            <a:spLocks noChangeArrowheads="1" noTextEdit="1"/>
          </p:cNvSpPr>
          <p:nvPr>
            <p:ph type="sldImg"/>
          </p:nvPr>
        </p:nvSpPr>
        <p:spPr>
          <a:ln/>
        </p:spPr>
      </p:sp>
      <p:sp>
        <p:nvSpPr>
          <p:cNvPr id="352259" name="Rectangle 3">
            <a:extLst>
              <a:ext uri="{FF2B5EF4-FFF2-40B4-BE49-F238E27FC236}">
                <a16:creationId xmlns:a16="http://schemas.microsoft.com/office/drawing/2014/main" id="{BB75CD99-7486-4741-A919-393E91245FE7}"/>
              </a:ext>
            </a:extLst>
          </p:cNvPr>
          <p:cNvSpPr>
            <a:spLocks noGrp="1" noChangeArrowheads="1"/>
          </p:cNvSpPr>
          <p:nvPr>
            <p:ph type="body" idx="1"/>
          </p:nvPr>
        </p:nvSpPr>
        <p:spPr/>
        <p:txBody>
          <a:bodyPr/>
          <a:lstStyle/>
          <a:p>
            <a:r>
              <a:rPr lang="en-US" altLang="en-US"/>
              <a:t>Mie resonances smeared out  by size distribution, shape changes, defects, absorption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CDCCA3-87F6-47FA-8DB2-261FA5393CC9}"/>
              </a:ext>
            </a:extLst>
          </p:cNvPr>
          <p:cNvSpPr>
            <a:spLocks noGrp="1" noChangeArrowheads="1"/>
          </p:cNvSpPr>
          <p:nvPr>
            <p:ph type="sldNum" sz="quarter" idx="5"/>
          </p:nvPr>
        </p:nvSpPr>
        <p:spPr>
          <a:ln/>
        </p:spPr>
        <p:txBody>
          <a:bodyPr/>
          <a:lstStyle/>
          <a:p>
            <a:fld id="{8D68A144-5771-404A-A9D9-549AE054063A}" type="slidenum">
              <a:rPr lang="en-US" altLang="en-US"/>
              <a:pPr/>
              <a:t>43</a:t>
            </a:fld>
            <a:endParaRPr lang="en-US" altLang="en-US"/>
          </a:p>
        </p:txBody>
      </p:sp>
      <p:sp>
        <p:nvSpPr>
          <p:cNvPr id="344066" name="Rectangle 2">
            <a:extLst>
              <a:ext uri="{FF2B5EF4-FFF2-40B4-BE49-F238E27FC236}">
                <a16:creationId xmlns:a16="http://schemas.microsoft.com/office/drawing/2014/main" id="{C165BB16-68F6-4827-8A8F-46ED421CC989}"/>
              </a:ext>
            </a:extLst>
          </p:cNvPr>
          <p:cNvSpPr>
            <a:spLocks noChangeArrowheads="1" noTextEdit="1"/>
          </p:cNvSpPr>
          <p:nvPr>
            <p:ph type="sldImg"/>
          </p:nvPr>
        </p:nvSpPr>
        <p:spPr>
          <a:ln/>
        </p:spPr>
      </p:sp>
      <p:sp>
        <p:nvSpPr>
          <p:cNvPr id="344067" name="Rectangle 3">
            <a:extLst>
              <a:ext uri="{FF2B5EF4-FFF2-40B4-BE49-F238E27FC236}">
                <a16:creationId xmlns:a16="http://schemas.microsoft.com/office/drawing/2014/main" id="{79571C44-9958-46BC-9AD6-1B1335FFECFC}"/>
              </a:ext>
            </a:extLst>
          </p:cNvPr>
          <p:cNvSpPr>
            <a:spLocks noGrp="1" noChangeArrowheads="1"/>
          </p:cNvSpPr>
          <p:nvPr>
            <p:ph type="body" idx="1"/>
          </p:nvPr>
        </p:nvSpPr>
        <p:spPr/>
        <p:txBody>
          <a:bodyPr/>
          <a:lstStyle/>
          <a:p>
            <a:r>
              <a:rPr lang="en-US" altLang="en-US"/>
              <a:t>Particle substrate heat exchange is difficult, especially if we take into account that contact radius changes, etc.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F30E59-420C-4BD6-838E-3BE7B6A705EC}"/>
              </a:ext>
            </a:extLst>
          </p:cNvPr>
          <p:cNvSpPr>
            <a:spLocks noGrp="1" noChangeArrowheads="1"/>
          </p:cNvSpPr>
          <p:nvPr>
            <p:ph type="sldNum" sz="quarter" idx="5"/>
          </p:nvPr>
        </p:nvSpPr>
        <p:spPr>
          <a:ln/>
        </p:spPr>
        <p:txBody>
          <a:bodyPr/>
          <a:lstStyle/>
          <a:p>
            <a:fld id="{E7C8BD76-690C-424D-BE23-F30742F373AE}" type="slidenum">
              <a:rPr lang="en-US" altLang="en-US"/>
              <a:pPr/>
              <a:t>44</a:t>
            </a:fld>
            <a:endParaRPr lang="en-US" altLang="en-US"/>
          </a:p>
        </p:txBody>
      </p:sp>
      <p:sp>
        <p:nvSpPr>
          <p:cNvPr id="355330" name="Rectangle 2">
            <a:extLst>
              <a:ext uri="{FF2B5EF4-FFF2-40B4-BE49-F238E27FC236}">
                <a16:creationId xmlns:a16="http://schemas.microsoft.com/office/drawing/2014/main" id="{4DA53D2B-FFB8-4BF0-9BE1-85E5ECDB5857}"/>
              </a:ext>
            </a:extLst>
          </p:cNvPr>
          <p:cNvSpPr>
            <a:spLocks noChangeArrowheads="1" noTextEdit="1"/>
          </p:cNvSpPr>
          <p:nvPr>
            <p:ph type="sldImg"/>
          </p:nvPr>
        </p:nvSpPr>
        <p:spPr>
          <a:ln/>
        </p:spPr>
      </p:sp>
      <p:sp>
        <p:nvSpPr>
          <p:cNvPr id="355331" name="Rectangle 3">
            <a:extLst>
              <a:ext uri="{FF2B5EF4-FFF2-40B4-BE49-F238E27FC236}">
                <a16:creationId xmlns:a16="http://schemas.microsoft.com/office/drawing/2014/main" id="{3D846ACD-BDE0-4C4C-9018-C08B0711BB43}"/>
              </a:ext>
            </a:extLst>
          </p:cNvPr>
          <p:cNvSpPr>
            <a:spLocks noGrp="1" noChangeArrowheads="1"/>
          </p:cNvSpPr>
          <p:nvPr>
            <p:ph type="body" idx="1"/>
          </p:nvPr>
        </p:nvSpPr>
        <p:spPr/>
        <p:txBody>
          <a:bodyPr/>
          <a:lstStyle/>
          <a:p>
            <a:r>
              <a:rPr lang="en-US" altLang="en-US"/>
              <a:t>Liquid if present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5A7B58-09E3-407A-B558-7AEC9242086D}"/>
              </a:ext>
            </a:extLst>
          </p:cNvPr>
          <p:cNvSpPr>
            <a:spLocks noGrp="1" noChangeArrowheads="1"/>
          </p:cNvSpPr>
          <p:nvPr>
            <p:ph type="sldNum" sz="quarter" idx="5"/>
          </p:nvPr>
        </p:nvSpPr>
        <p:spPr>
          <a:ln/>
        </p:spPr>
        <p:txBody>
          <a:bodyPr/>
          <a:lstStyle/>
          <a:p>
            <a:fld id="{FC8D91AF-A915-4230-BB08-0F8B4D907DED}" type="slidenum">
              <a:rPr lang="en-US" altLang="en-US"/>
              <a:pPr/>
              <a:t>52</a:t>
            </a:fld>
            <a:endParaRPr lang="en-US" altLang="en-US"/>
          </a:p>
        </p:txBody>
      </p:sp>
      <p:sp>
        <p:nvSpPr>
          <p:cNvPr id="396290" name="Rectangle 2">
            <a:extLst>
              <a:ext uri="{FF2B5EF4-FFF2-40B4-BE49-F238E27FC236}">
                <a16:creationId xmlns:a16="http://schemas.microsoft.com/office/drawing/2014/main" id="{CA6B9D83-F22C-45D1-94E4-3DBEA95A75D1}"/>
              </a:ext>
            </a:extLst>
          </p:cNvPr>
          <p:cNvSpPr>
            <a:spLocks noChangeArrowheads="1" noTextEdit="1"/>
          </p:cNvSpPr>
          <p:nvPr>
            <p:ph type="sldImg"/>
          </p:nvPr>
        </p:nvSpPr>
        <p:spPr>
          <a:ln/>
        </p:spPr>
      </p:sp>
      <p:sp>
        <p:nvSpPr>
          <p:cNvPr id="396291" name="Rectangle 3">
            <a:extLst>
              <a:ext uri="{FF2B5EF4-FFF2-40B4-BE49-F238E27FC236}">
                <a16:creationId xmlns:a16="http://schemas.microsoft.com/office/drawing/2014/main" id="{01BD76A4-ECC7-43B1-9AD3-5472E5E72B88}"/>
              </a:ext>
            </a:extLst>
          </p:cNvPr>
          <p:cNvSpPr>
            <a:spLocks noGrp="1" noChangeArrowheads="1"/>
          </p:cNvSpPr>
          <p:nvPr>
            <p:ph type="body" idx="1"/>
          </p:nvPr>
        </p:nvSpPr>
        <p:spPr/>
        <p:txBody>
          <a:bodyPr/>
          <a:lstStyle/>
          <a:p>
            <a:r>
              <a:rPr lang="en-US" altLang="en-US"/>
              <a:t>Note linear dependence on 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E8DC82-C232-4D74-9C1C-F0FA4BB1136A}"/>
              </a:ext>
            </a:extLst>
          </p:cNvPr>
          <p:cNvSpPr>
            <a:spLocks noGrp="1" noChangeArrowheads="1"/>
          </p:cNvSpPr>
          <p:nvPr>
            <p:ph type="sldNum" sz="quarter" idx="5"/>
          </p:nvPr>
        </p:nvSpPr>
        <p:spPr>
          <a:ln/>
        </p:spPr>
        <p:txBody>
          <a:bodyPr/>
          <a:lstStyle/>
          <a:p>
            <a:fld id="{A3E4993A-D397-4EE4-8C93-AC569FD753A5}" type="slidenum">
              <a:rPr lang="en-US" altLang="en-US"/>
              <a:pPr/>
              <a:t>55</a:t>
            </a:fld>
            <a:endParaRPr lang="en-US" altLang="en-US"/>
          </a:p>
        </p:txBody>
      </p:sp>
      <p:sp>
        <p:nvSpPr>
          <p:cNvPr id="362498" name="Rectangle 2">
            <a:extLst>
              <a:ext uri="{FF2B5EF4-FFF2-40B4-BE49-F238E27FC236}">
                <a16:creationId xmlns:a16="http://schemas.microsoft.com/office/drawing/2014/main" id="{CB208F62-35C7-4677-8CE1-6AAC3346F392}"/>
              </a:ext>
            </a:extLst>
          </p:cNvPr>
          <p:cNvSpPr>
            <a:spLocks noChangeArrowheads="1" noTextEdit="1"/>
          </p:cNvSpPr>
          <p:nvPr>
            <p:ph type="sldImg"/>
          </p:nvPr>
        </p:nvSpPr>
        <p:spPr>
          <a:ln/>
        </p:spPr>
      </p:sp>
      <p:sp>
        <p:nvSpPr>
          <p:cNvPr id="362499" name="Rectangle 3">
            <a:extLst>
              <a:ext uri="{FF2B5EF4-FFF2-40B4-BE49-F238E27FC236}">
                <a16:creationId xmlns:a16="http://schemas.microsoft.com/office/drawing/2014/main" id="{FC45B155-C470-4549-9C63-789469DF9617}"/>
              </a:ext>
            </a:extLst>
          </p:cNvPr>
          <p:cNvSpPr>
            <a:spLocks noGrp="1" noChangeArrowheads="1"/>
          </p:cNvSpPr>
          <p:nvPr>
            <p:ph type="body" idx="1"/>
          </p:nvPr>
        </p:nvSpPr>
        <p:spPr/>
        <p:txBody>
          <a:bodyPr/>
          <a:lstStyle/>
          <a:p>
            <a:r>
              <a:rPr lang="en-US" altLang="en-US"/>
              <a:t>One can think of a tricky mechanism: Water a) increases adhesion by adds capillary force b) decreases adhesion as such by decreasing work of adhesion by polar molecules. When everything is cold, adhesion is increased, via capillary. But as we heat near critical temperature, capillary contribution disappears due to vanishing surface tension and we are left with pure decrease of adhesion.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B5212B-C813-4C5D-A446-CF9B3022AA9F}"/>
              </a:ext>
            </a:extLst>
          </p:cNvPr>
          <p:cNvSpPr>
            <a:spLocks noGrp="1" noChangeArrowheads="1"/>
          </p:cNvSpPr>
          <p:nvPr>
            <p:ph type="sldNum" sz="quarter" idx="5"/>
          </p:nvPr>
        </p:nvSpPr>
        <p:spPr>
          <a:ln/>
        </p:spPr>
        <p:txBody>
          <a:bodyPr/>
          <a:lstStyle/>
          <a:p>
            <a:fld id="{8A6DA76E-0E58-485D-9FCF-A9A10E754125}" type="slidenum">
              <a:rPr lang="en-US" altLang="en-US"/>
              <a:pPr/>
              <a:t>58</a:t>
            </a:fld>
            <a:endParaRPr lang="en-US" altLang="en-US"/>
          </a:p>
        </p:txBody>
      </p:sp>
      <p:sp>
        <p:nvSpPr>
          <p:cNvPr id="399362" name="Rectangle 2">
            <a:extLst>
              <a:ext uri="{FF2B5EF4-FFF2-40B4-BE49-F238E27FC236}">
                <a16:creationId xmlns:a16="http://schemas.microsoft.com/office/drawing/2014/main" id="{4AD45281-D614-43F3-9275-3AB13C7176E2}"/>
              </a:ext>
            </a:extLst>
          </p:cNvPr>
          <p:cNvSpPr>
            <a:spLocks noChangeArrowheads="1" noTextEdit="1"/>
          </p:cNvSpPr>
          <p:nvPr>
            <p:ph type="sldImg"/>
          </p:nvPr>
        </p:nvSpPr>
        <p:spPr>
          <a:ln/>
        </p:spPr>
      </p:sp>
      <p:sp>
        <p:nvSpPr>
          <p:cNvPr id="399363" name="Rectangle 3">
            <a:extLst>
              <a:ext uri="{FF2B5EF4-FFF2-40B4-BE49-F238E27FC236}">
                <a16:creationId xmlns:a16="http://schemas.microsoft.com/office/drawing/2014/main" id="{2F57C2D0-273F-465C-B1DC-2050930458C0}"/>
              </a:ext>
            </a:extLst>
          </p:cNvPr>
          <p:cNvSpPr>
            <a:spLocks noGrp="1" noChangeArrowheads="1"/>
          </p:cNvSpPr>
          <p:nvPr>
            <p:ph type="body" idx="1"/>
          </p:nvPr>
        </p:nvSpPr>
        <p:spPr/>
        <p:txBody>
          <a:bodyPr/>
          <a:lstStyle/>
          <a:p>
            <a:r>
              <a:rPr lang="en-US" altLang="en-US"/>
              <a:t>One can think of a tricky mechanism: Water a) increases adhesion by adds capillary force b) decreases adhesion as such by decreasing work of adhesion by polar molecules. When everything is cold, adhesion is increased, via capillary. But as we heat near critical temperature, capillary contribution disappears due to vanishing surface tension and we are left with pure decrease of adhesion.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9CD95C-D097-43E6-AC5F-593E398F4CDF}"/>
              </a:ext>
            </a:extLst>
          </p:cNvPr>
          <p:cNvSpPr>
            <a:spLocks noGrp="1" noChangeArrowheads="1"/>
          </p:cNvSpPr>
          <p:nvPr>
            <p:ph type="sldNum" sz="quarter" idx="5"/>
          </p:nvPr>
        </p:nvSpPr>
        <p:spPr>
          <a:ln/>
        </p:spPr>
        <p:txBody>
          <a:bodyPr/>
          <a:lstStyle/>
          <a:p>
            <a:fld id="{CCF9D736-AD3F-4CEA-93F9-209DCD8F5D5C}" type="slidenum">
              <a:rPr lang="en-US" altLang="en-US"/>
              <a:pPr/>
              <a:t>9</a:t>
            </a:fld>
            <a:endParaRPr lang="en-US" altLang="en-US"/>
          </a:p>
        </p:txBody>
      </p:sp>
      <p:sp>
        <p:nvSpPr>
          <p:cNvPr id="168962" name="Rectangle 2">
            <a:extLst>
              <a:ext uri="{FF2B5EF4-FFF2-40B4-BE49-F238E27FC236}">
                <a16:creationId xmlns:a16="http://schemas.microsoft.com/office/drawing/2014/main" id="{3F05D406-DC07-4EAA-A98B-7F67E815AE81}"/>
              </a:ext>
            </a:extLst>
          </p:cNvPr>
          <p:cNvSpPr>
            <a:spLocks noChangeArrowheads="1" noTextEdit="1"/>
          </p:cNvSpPr>
          <p:nvPr>
            <p:ph type="sldImg"/>
          </p:nvPr>
        </p:nvSpPr>
        <p:spPr>
          <a:ln/>
        </p:spPr>
      </p:sp>
      <p:sp>
        <p:nvSpPr>
          <p:cNvPr id="168963" name="Rectangle 3">
            <a:extLst>
              <a:ext uri="{FF2B5EF4-FFF2-40B4-BE49-F238E27FC236}">
                <a16:creationId xmlns:a16="http://schemas.microsoft.com/office/drawing/2014/main" id="{9255E324-3856-45C6-A3C8-0A1ED80602B2}"/>
              </a:ext>
            </a:extLst>
          </p:cNvPr>
          <p:cNvSpPr>
            <a:spLocks noGrp="1" noChangeArrowheads="1"/>
          </p:cNvSpPr>
          <p:nvPr>
            <p:ph type="body" idx="1"/>
          </p:nvPr>
        </p:nvSpPr>
        <p:spPr/>
        <p:txBody>
          <a:bodyPr/>
          <a:lstStyle/>
          <a:p>
            <a:r>
              <a:rPr lang="en-US" altLang="en-US"/>
              <a:t>There exist more complicated descriptions of adhesion, for example DMT and JKR. The main parameter there is Muller parameter. It is y/h</a:t>
            </a:r>
            <a:r>
              <a:rPr lang="en-US" altLang="en-US" baseline="-25000"/>
              <a:t>0</a:t>
            </a:r>
            <a:r>
              <a:rPr lang="en-US" altLang="en-US"/>
              <a:t>, where y is the distance from the surface where VdW pressure equates tensile stress: Yy/a~</a:t>
            </a:r>
            <a:r>
              <a:rPr lang="en-US" altLang="en-US">
                <a:sym typeface="Symbol" panose="05050102010706020507" pitchFamily="18" charset="2"/>
              </a:rPr>
              <a:t>/. Here a is contact radius and  range of action of VdW forces (about interatomic distance). All estimations neglect y in the first order. DMT is Muller&lt;&lt;1, hard spheres (F=2</a:t>
            </a:r>
            <a:r>
              <a:rPr lang="en-US" altLang="en-US">
                <a:cs typeface="Times New Roman" panose="02020603050405020304" pitchFamily="18" charset="0"/>
                <a:sym typeface="Symbol" panose="05050102010706020507" pitchFamily="18" charset="2"/>
              </a:rPr>
              <a:t>r</a:t>
            </a:r>
            <a:r>
              <a:rPr lang="en-US" altLang="en-US">
                <a:sym typeface="Symbol" panose="05050102010706020507" pitchFamily="18" charset="2"/>
              </a:rPr>
              <a:t>), and JKR is Muller&gt;&gt;1, soft spheres (F=3/2</a:t>
            </a:r>
            <a:r>
              <a:rPr lang="en-US" altLang="en-US">
                <a:cs typeface="Times New Roman" panose="02020603050405020304" pitchFamily="18" charset="0"/>
                <a:sym typeface="Symbol" panose="05050102010706020507" pitchFamily="18" charset="2"/>
              </a:rPr>
              <a:t>r</a:t>
            </a:r>
            <a:r>
              <a:rPr lang="en-US" altLang="en-US">
                <a:sym typeface="Symbol" panose="05050102010706020507" pitchFamily="18" charset="2"/>
              </a:rPr>
              <a:t>) with this hysteresis</a:t>
            </a:r>
          </a:p>
          <a:p>
            <a:r>
              <a:rPr lang="en-US" altLang="en-US">
                <a:sym typeface="Symbol" panose="05050102010706020507" pitchFamily="18" charset="2"/>
              </a:rPr>
              <a:t>Note that in some notations if not the work of adhesion but energy of a single surface is used for </a:t>
            </a:r>
            <a:r>
              <a:rPr lang="en-US" altLang="en-US">
                <a:cs typeface="Times New Roman" panose="02020603050405020304" pitchFamily="18" charset="0"/>
                <a:sym typeface="Symbol" panose="05050102010706020507" pitchFamily="18" charset="2"/>
              </a:rPr>
              <a:t>, the result is doubled.</a:t>
            </a:r>
            <a:endParaRPr lang="en-US" altLang="en-US"/>
          </a:p>
          <a:p>
            <a:r>
              <a:rPr lang="en-US" altLang="en-US"/>
              <a:t>Elasticity from Hertz contact problem. It is derived in general for 2 spheres with reduced radius. Both substrate and sphere are deformed and softer material is deformed stronger. Elastic energy is also stored in softer material with smaller Y. It all can pretty well be understood thinking in terms of 2 springs with different spring constants. </a:t>
            </a:r>
          </a:p>
          <a:p>
            <a:r>
              <a:rPr lang="en-US" altLang="en-US"/>
              <a:t>In reality area is different, but interaction energy extends, further, there exists a hysteresis, like in AFM tip-substrate interaction.</a:t>
            </a:r>
          </a:p>
          <a:p>
            <a:r>
              <a:rPr lang="en-US" altLang="en-US"/>
              <a:t>The key is that equations of 3D elasticity include Laplacian. It decays like 1/r. Therefore the volume is about a</a:t>
            </a:r>
            <a:r>
              <a:rPr lang="en-US" altLang="en-US" baseline="30000"/>
              <a:t>3</a:t>
            </a:r>
            <a:r>
              <a:rPr lang="en-US" altLang="en-US"/>
              <a:t> and strain h/a. This is enough to derive the qualitative behavior. Show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194590-620F-434F-8248-B86952FF24B1}"/>
              </a:ext>
            </a:extLst>
          </p:cNvPr>
          <p:cNvSpPr>
            <a:spLocks noGrp="1" noChangeArrowheads="1"/>
          </p:cNvSpPr>
          <p:nvPr>
            <p:ph type="sldNum" sz="quarter" idx="5"/>
          </p:nvPr>
        </p:nvSpPr>
        <p:spPr>
          <a:ln/>
        </p:spPr>
        <p:txBody>
          <a:bodyPr/>
          <a:lstStyle/>
          <a:p>
            <a:fld id="{57BDA578-67C5-44CA-BA48-D880FEE12AF2}" type="slidenum">
              <a:rPr lang="en-US" altLang="en-US"/>
              <a:pPr/>
              <a:t>10</a:t>
            </a:fld>
            <a:endParaRPr lang="en-US" altLang="en-US"/>
          </a:p>
        </p:txBody>
      </p:sp>
      <p:sp>
        <p:nvSpPr>
          <p:cNvPr id="169986" name="Rectangle 2">
            <a:extLst>
              <a:ext uri="{FF2B5EF4-FFF2-40B4-BE49-F238E27FC236}">
                <a16:creationId xmlns:a16="http://schemas.microsoft.com/office/drawing/2014/main" id="{232D8000-B07E-49D1-BF64-8BD09D6A43ED}"/>
              </a:ext>
            </a:extLst>
          </p:cNvPr>
          <p:cNvSpPr>
            <a:spLocks noChangeArrowheads="1" noTextEdit="1"/>
          </p:cNvSpPr>
          <p:nvPr>
            <p:ph type="sldImg"/>
          </p:nvPr>
        </p:nvSpPr>
        <p:spPr>
          <a:ln/>
        </p:spPr>
      </p:sp>
      <p:sp>
        <p:nvSpPr>
          <p:cNvPr id="169987" name="Rectangle 3">
            <a:extLst>
              <a:ext uri="{FF2B5EF4-FFF2-40B4-BE49-F238E27FC236}">
                <a16:creationId xmlns:a16="http://schemas.microsoft.com/office/drawing/2014/main" id="{1236FB78-BBB6-4CAA-922D-11C531A0FF8D}"/>
              </a:ext>
            </a:extLst>
          </p:cNvPr>
          <p:cNvSpPr>
            <a:spLocks noGrp="1" noChangeArrowheads="1"/>
          </p:cNvSpPr>
          <p:nvPr>
            <p:ph type="body" idx="1"/>
          </p:nvPr>
        </p:nvSpPr>
        <p:spPr/>
        <p:txBody>
          <a:bodyPr/>
          <a:lstStyle/>
          <a:p>
            <a:r>
              <a:rPr lang="en-US" altLang="en-US"/>
              <a:t>Orders of magnitude (for r~1 µm)</a:t>
            </a:r>
          </a:p>
          <a:p>
            <a:r>
              <a:rPr lang="en-US" altLang="en-US"/>
              <a:t>F~0.04 dyn=4</a:t>
            </a:r>
            <a:r>
              <a:rPr lang="en-US" altLang="en-US">
                <a:sym typeface="Symbol" panose="05050102010706020507" pitchFamily="18" charset="2"/>
              </a:rPr>
              <a:t></a:t>
            </a:r>
            <a:r>
              <a:rPr lang="en-US" altLang="en-US"/>
              <a:t>10</a:t>
            </a:r>
            <a:r>
              <a:rPr lang="en-US" altLang="en-US" baseline="30000"/>
              <a:t>-7</a:t>
            </a:r>
            <a:r>
              <a:rPr lang="en-US" altLang="en-US"/>
              <a:t> N=400 nN</a:t>
            </a:r>
          </a:p>
          <a:p>
            <a:r>
              <a:rPr lang="en-US" altLang="en-US"/>
              <a:t>U</a:t>
            </a:r>
            <a:r>
              <a:rPr lang="en-US" altLang="en-US" baseline="-25000"/>
              <a:t>0</a:t>
            </a:r>
            <a:r>
              <a:rPr lang="en-US" altLang="en-US"/>
              <a:t>~ 10</a:t>
            </a:r>
            <a:r>
              <a:rPr lang="en-US" altLang="en-US" baseline="30000"/>
              <a:t>-9</a:t>
            </a:r>
            <a:r>
              <a:rPr lang="en-US" altLang="en-US"/>
              <a:t> erg= 10</a:t>
            </a:r>
            <a:r>
              <a:rPr lang="en-US" altLang="en-US" baseline="30000"/>
              <a:t>-2</a:t>
            </a:r>
            <a:r>
              <a:rPr lang="en-US" altLang="en-US"/>
              <a:t> J</a:t>
            </a:r>
          </a:p>
          <a:p>
            <a:r>
              <a:rPr lang="en-US" altLang="en-US"/>
              <a:t>h</a:t>
            </a:r>
            <a:r>
              <a:rPr lang="en-US" altLang="en-US" baseline="-25000"/>
              <a:t>0</a:t>
            </a:r>
            <a:r>
              <a:rPr lang="en-US" altLang="en-US"/>
              <a:t>~ 3</a:t>
            </a:r>
            <a:r>
              <a:rPr lang="en-US" altLang="en-US">
                <a:sym typeface="Symbol" panose="05050102010706020507" pitchFamily="18" charset="2"/>
              </a:rPr>
              <a:t></a:t>
            </a:r>
            <a:r>
              <a:rPr lang="en-US" altLang="en-US"/>
              <a:t>10</a:t>
            </a:r>
            <a:r>
              <a:rPr lang="en-US" altLang="en-US" baseline="30000"/>
              <a:t>-8</a:t>
            </a:r>
            <a:r>
              <a:rPr lang="en-US" altLang="en-US"/>
              <a:t> cm= 0.3 nm</a:t>
            </a:r>
          </a:p>
          <a:p>
            <a:r>
              <a:rPr lang="en-US" altLang="en-US"/>
              <a:t>a~ 3</a:t>
            </a:r>
            <a:r>
              <a:rPr lang="en-US" altLang="en-US">
                <a:sym typeface="Symbol" panose="05050102010706020507" pitchFamily="18" charset="2"/>
              </a:rPr>
              <a:t></a:t>
            </a:r>
            <a:r>
              <a:rPr lang="en-US" altLang="en-US"/>
              <a:t>10</a:t>
            </a:r>
            <a:r>
              <a:rPr lang="en-US" altLang="en-US" baseline="30000"/>
              <a:t>-6</a:t>
            </a:r>
            <a:r>
              <a:rPr lang="en-US" altLang="en-US"/>
              <a:t> cm= 30 nm</a:t>
            </a:r>
          </a:p>
          <a:p>
            <a:r>
              <a:rPr lang="en-US" altLang="en-US"/>
              <a:t>m~ 10</a:t>
            </a:r>
            <a:r>
              <a:rPr lang="en-US" altLang="en-US" baseline="30000"/>
              <a:t>-11</a:t>
            </a:r>
            <a:r>
              <a:rPr lang="en-US" altLang="en-US"/>
              <a:t> g</a:t>
            </a:r>
          </a:p>
          <a:p>
            <a:r>
              <a:rPr lang="en-US" altLang="en-US"/>
              <a:t>For macroscopic spheres, say 1 cm, all laws are different, as gravity starts to play an important role, when mg&gt;F</a:t>
            </a:r>
            <a:r>
              <a:rPr lang="en-US" altLang="en-US" baseline="-25000"/>
              <a:t>0</a:t>
            </a:r>
            <a:r>
              <a:rPr lang="en-US" altLang="en-US"/>
              <a:t>. This is with r&gt;1 mm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6AD914-0F19-4DF9-B064-FDC70CEB1F67}"/>
              </a:ext>
            </a:extLst>
          </p:cNvPr>
          <p:cNvSpPr>
            <a:spLocks noGrp="1" noChangeArrowheads="1"/>
          </p:cNvSpPr>
          <p:nvPr>
            <p:ph type="sldNum" sz="quarter" idx="5"/>
          </p:nvPr>
        </p:nvSpPr>
        <p:spPr>
          <a:ln/>
        </p:spPr>
        <p:txBody>
          <a:bodyPr/>
          <a:lstStyle/>
          <a:p>
            <a:fld id="{89765393-4E60-4D88-89B7-EE317B425114}" type="slidenum">
              <a:rPr lang="en-US" altLang="en-US"/>
              <a:pPr/>
              <a:t>11</a:t>
            </a:fld>
            <a:endParaRPr lang="en-US" altLang="en-US"/>
          </a:p>
        </p:txBody>
      </p:sp>
      <p:sp>
        <p:nvSpPr>
          <p:cNvPr id="171010" name="Rectangle 2">
            <a:extLst>
              <a:ext uri="{FF2B5EF4-FFF2-40B4-BE49-F238E27FC236}">
                <a16:creationId xmlns:a16="http://schemas.microsoft.com/office/drawing/2014/main" id="{736A84D2-DD97-4690-9B55-25664B3D5B29}"/>
              </a:ext>
            </a:extLst>
          </p:cNvPr>
          <p:cNvSpPr>
            <a:spLocks noChangeArrowheads="1" noTextEdit="1"/>
          </p:cNvSpPr>
          <p:nvPr>
            <p:ph type="sldImg"/>
          </p:nvPr>
        </p:nvSpPr>
        <p:spPr>
          <a:ln/>
        </p:spPr>
      </p:sp>
      <p:sp>
        <p:nvSpPr>
          <p:cNvPr id="171011" name="Rectangle 3">
            <a:extLst>
              <a:ext uri="{FF2B5EF4-FFF2-40B4-BE49-F238E27FC236}">
                <a16:creationId xmlns:a16="http://schemas.microsoft.com/office/drawing/2014/main" id="{DC191A27-6F39-4103-8DDD-B73AED9FB084}"/>
              </a:ext>
            </a:extLst>
          </p:cNvPr>
          <p:cNvSpPr>
            <a:spLocks noGrp="1" noChangeArrowheads="1"/>
          </p:cNvSpPr>
          <p:nvPr>
            <p:ph type="body" idx="1"/>
          </p:nvPr>
        </p:nvSpPr>
        <p:spPr/>
        <p:txBody>
          <a:bodyPr/>
          <a:lstStyle/>
          <a:p>
            <a:r>
              <a:rPr lang="en-US" altLang="en-US"/>
              <a:t>Some other terms like </a:t>
            </a:r>
            <a:r>
              <a:rPr lang="en-US" altLang="en-US">
                <a:cs typeface="Times New Roman" panose="02020603050405020304" pitchFamily="18" charset="0"/>
                <a:sym typeface="Symbol" panose="05050102010706020507" pitchFamily="18" charset="2"/>
              </a:rPr>
              <a:t>dl/dt, dr/dt,  </a:t>
            </a:r>
            <a:r>
              <a:rPr lang="en-US" altLang="en-US"/>
              <a:t>are usually of smaller order, unless damping is too strong. </a:t>
            </a:r>
          </a:p>
          <a:p>
            <a:r>
              <a:rPr lang="en-US" altLang="en-US"/>
              <a:t>Expansion of the substrate can be readily interpreted as force of inertia in non-inertial system moving with the surface.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8E5B65-DE86-4331-A228-141E7C41231D}"/>
              </a:ext>
            </a:extLst>
          </p:cNvPr>
          <p:cNvSpPr>
            <a:spLocks noGrp="1" noChangeArrowheads="1"/>
          </p:cNvSpPr>
          <p:nvPr>
            <p:ph type="sldNum" sz="quarter" idx="5"/>
          </p:nvPr>
        </p:nvSpPr>
        <p:spPr>
          <a:ln/>
        </p:spPr>
        <p:txBody>
          <a:bodyPr/>
          <a:lstStyle/>
          <a:p>
            <a:fld id="{CF67E22A-1257-4EE5-8328-368EE997F897}" type="slidenum">
              <a:rPr lang="en-US" altLang="en-US"/>
              <a:pPr/>
              <a:t>14</a:t>
            </a:fld>
            <a:endParaRPr lang="en-US" altLang="en-US"/>
          </a:p>
        </p:txBody>
      </p:sp>
      <p:sp>
        <p:nvSpPr>
          <p:cNvPr id="172034" name="Rectangle 2">
            <a:extLst>
              <a:ext uri="{FF2B5EF4-FFF2-40B4-BE49-F238E27FC236}">
                <a16:creationId xmlns:a16="http://schemas.microsoft.com/office/drawing/2014/main" id="{AAD41D72-E5FE-412B-9B3C-05A581B67464}"/>
              </a:ext>
            </a:extLst>
          </p:cNvPr>
          <p:cNvSpPr>
            <a:spLocks noChangeArrowheads="1" noTextEdit="1"/>
          </p:cNvSpPr>
          <p:nvPr>
            <p:ph type="sldImg"/>
          </p:nvPr>
        </p:nvSpPr>
        <p:spPr>
          <a:ln/>
        </p:spPr>
      </p:sp>
      <p:sp>
        <p:nvSpPr>
          <p:cNvPr id="172035" name="Rectangle 3">
            <a:extLst>
              <a:ext uri="{FF2B5EF4-FFF2-40B4-BE49-F238E27FC236}">
                <a16:creationId xmlns:a16="http://schemas.microsoft.com/office/drawing/2014/main" id="{2137966F-2752-4CFD-BBE7-411BEBE92F78}"/>
              </a:ext>
            </a:extLst>
          </p:cNvPr>
          <p:cNvSpPr>
            <a:spLocks noGrp="1" noChangeArrowheads="1"/>
          </p:cNvSpPr>
          <p:nvPr>
            <p:ph type="body" idx="1"/>
          </p:nvPr>
        </p:nvSpPr>
        <p:spPr/>
        <p:txBody>
          <a:bodyPr/>
          <a:lstStyle/>
          <a:p>
            <a:r>
              <a:rPr lang="en-US" altLang="en-US"/>
              <a:t>The meaning of the sound expression is clear – information about the expansion of subsurface layers does not reach the surface faster than the sound velocity. </a:t>
            </a:r>
          </a:p>
          <a:p>
            <a:r>
              <a:rPr lang="en-US" altLang="en-US"/>
              <a:t>The second 1D expression can be written in terms of fluence of intensity only due to Grüneisen proportionality between the thermal expansion and specific heat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8D39A8-2B73-4AE9-A3B0-1BA7530A4525}"/>
              </a:ext>
            </a:extLst>
          </p:cNvPr>
          <p:cNvSpPr>
            <a:spLocks noGrp="1" noChangeArrowheads="1"/>
          </p:cNvSpPr>
          <p:nvPr>
            <p:ph type="sldNum" sz="quarter" idx="5"/>
          </p:nvPr>
        </p:nvSpPr>
        <p:spPr>
          <a:ln/>
        </p:spPr>
        <p:txBody>
          <a:bodyPr/>
          <a:lstStyle/>
          <a:p>
            <a:fld id="{5BD6B5EF-870E-4B9C-8723-ED3DE50D1A4F}" type="slidenum">
              <a:rPr lang="en-US" altLang="en-US"/>
              <a:pPr/>
              <a:t>15</a:t>
            </a:fld>
            <a:endParaRPr lang="en-US" altLang="en-US"/>
          </a:p>
        </p:txBody>
      </p:sp>
      <p:sp>
        <p:nvSpPr>
          <p:cNvPr id="173058" name="Rectangle 2">
            <a:extLst>
              <a:ext uri="{FF2B5EF4-FFF2-40B4-BE49-F238E27FC236}">
                <a16:creationId xmlns:a16="http://schemas.microsoft.com/office/drawing/2014/main" id="{4044A3CC-3A28-4AC5-B943-E7B17403B13F}"/>
              </a:ext>
            </a:extLst>
          </p:cNvPr>
          <p:cNvSpPr>
            <a:spLocks noChangeArrowheads="1" noTextEdit="1"/>
          </p:cNvSpPr>
          <p:nvPr>
            <p:ph type="sldImg"/>
          </p:nvPr>
        </p:nvSpPr>
        <p:spPr>
          <a:ln/>
        </p:spPr>
      </p:sp>
      <p:sp>
        <p:nvSpPr>
          <p:cNvPr id="173059" name="Rectangle 3">
            <a:extLst>
              <a:ext uri="{FF2B5EF4-FFF2-40B4-BE49-F238E27FC236}">
                <a16:creationId xmlns:a16="http://schemas.microsoft.com/office/drawing/2014/main" id="{03B17473-9A50-4E76-B30A-C0EE64677B17}"/>
              </a:ext>
            </a:extLst>
          </p:cNvPr>
          <p:cNvSpPr>
            <a:spLocks noGrp="1" noChangeArrowheads="1"/>
          </p:cNvSpPr>
          <p:nvPr>
            <p:ph type="body" idx="1"/>
          </p:nvPr>
        </p:nvSpPr>
        <p:spPr/>
        <p:txBody>
          <a:bodyPr/>
          <a:lstStyle/>
          <a:p>
            <a:r>
              <a:rPr lang="en-US" altLang="en-US"/>
              <a:t>There can be different situations when this or that particular situation is relevant. </a:t>
            </a:r>
          </a:p>
          <a:p>
            <a:r>
              <a:rPr lang="en-US" altLang="en-US"/>
              <a:t>Besides, there can in principle be sound related effects, SAW, etc.</a:t>
            </a:r>
          </a:p>
          <a:p>
            <a:endParaRPr lang="en-US" altLang="en-US"/>
          </a:p>
          <a:p>
            <a:endParaRPr lang="de-AT"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A5E510-84D5-45C3-942A-EDBA73981B82}"/>
              </a:ext>
            </a:extLst>
          </p:cNvPr>
          <p:cNvSpPr>
            <a:spLocks noGrp="1" noChangeArrowheads="1"/>
          </p:cNvSpPr>
          <p:nvPr>
            <p:ph type="sldNum" sz="quarter" idx="5"/>
          </p:nvPr>
        </p:nvSpPr>
        <p:spPr>
          <a:ln/>
        </p:spPr>
        <p:txBody>
          <a:bodyPr/>
          <a:lstStyle/>
          <a:p>
            <a:fld id="{961551C8-1225-4915-8BCA-BEC872302D52}" type="slidenum">
              <a:rPr lang="en-US" altLang="en-US"/>
              <a:pPr/>
              <a:t>16</a:t>
            </a:fld>
            <a:endParaRPr lang="en-US" altLang="en-US"/>
          </a:p>
        </p:txBody>
      </p:sp>
      <p:sp>
        <p:nvSpPr>
          <p:cNvPr id="179202" name="Rectangle 2">
            <a:extLst>
              <a:ext uri="{FF2B5EF4-FFF2-40B4-BE49-F238E27FC236}">
                <a16:creationId xmlns:a16="http://schemas.microsoft.com/office/drawing/2014/main" id="{27AB63BC-C23B-4C15-A860-710118AAF86E}"/>
              </a:ext>
            </a:extLst>
          </p:cNvPr>
          <p:cNvSpPr>
            <a:spLocks noChangeArrowheads="1" noTextEdit="1"/>
          </p:cNvSpPr>
          <p:nvPr>
            <p:ph type="sldImg"/>
          </p:nvPr>
        </p:nvSpPr>
        <p:spPr>
          <a:ln/>
        </p:spPr>
      </p:sp>
      <p:sp>
        <p:nvSpPr>
          <p:cNvPr id="179203" name="Rectangle 3">
            <a:extLst>
              <a:ext uri="{FF2B5EF4-FFF2-40B4-BE49-F238E27FC236}">
                <a16:creationId xmlns:a16="http://schemas.microsoft.com/office/drawing/2014/main" id="{16D96ED8-129D-4975-8913-908AFC98F66A}"/>
              </a:ext>
            </a:extLst>
          </p:cNvPr>
          <p:cNvSpPr>
            <a:spLocks noGrp="1" noChangeArrowheads="1"/>
          </p:cNvSpPr>
          <p:nvPr>
            <p:ph type="body" idx="1"/>
          </p:nvPr>
        </p:nvSpPr>
        <p:spPr/>
        <p:txBody>
          <a:bodyPr/>
          <a:lstStyle/>
          <a:p>
            <a:r>
              <a:rPr lang="en-US" altLang="en-US"/>
              <a:t>What one has to remember, is that in 1D case velocity is intensity. Accelerations are about 10</a:t>
            </a:r>
            <a:r>
              <a:rPr lang="en-US" altLang="en-US" baseline="30000"/>
              <a:t>6</a:t>
            </a:r>
            <a:r>
              <a:rPr lang="en-US" altLang="en-US"/>
              <a:t>g. Two orders of magnitude more (?) may lead to destruction of material.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6F8C53-A624-46C6-B293-B3609ED29912}"/>
              </a:ext>
            </a:extLst>
          </p:cNvPr>
          <p:cNvSpPr>
            <a:spLocks noGrp="1" noChangeArrowheads="1"/>
          </p:cNvSpPr>
          <p:nvPr>
            <p:ph type="sldNum" sz="quarter" idx="5"/>
          </p:nvPr>
        </p:nvSpPr>
        <p:spPr>
          <a:ln/>
        </p:spPr>
        <p:txBody>
          <a:bodyPr/>
          <a:lstStyle/>
          <a:p>
            <a:fld id="{416FC8F6-A07A-4F9D-95AB-066762D5CD64}" type="slidenum">
              <a:rPr lang="en-US" altLang="en-US"/>
              <a:pPr/>
              <a:t>17</a:t>
            </a:fld>
            <a:endParaRPr lang="en-US" altLang="en-US"/>
          </a:p>
        </p:txBody>
      </p:sp>
      <p:sp>
        <p:nvSpPr>
          <p:cNvPr id="180226" name="Rectangle 2">
            <a:extLst>
              <a:ext uri="{FF2B5EF4-FFF2-40B4-BE49-F238E27FC236}">
                <a16:creationId xmlns:a16="http://schemas.microsoft.com/office/drawing/2014/main" id="{191C733F-9267-45FE-8DE0-B367F44C231C}"/>
              </a:ext>
            </a:extLst>
          </p:cNvPr>
          <p:cNvSpPr>
            <a:spLocks noChangeArrowheads="1" noTextEdit="1"/>
          </p:cNvSpPr>
          <p:nvPr>
            <p:ph type="sldImg"/>
          </p:nvPr>
        </p:nvSpPr>
        <p:spPr>
          <a:ln/>
        </p:spPr>
      </p:sp>
      <p:sp>
        <p:nvSpPr>
          <p:cNvPr id="180227" name="Rectangle 3">
            <a:extLst>
              <a:ext uri="{FF2B5EF4-FFF2-40B4-BE49-F238E27FC236}">
                <a16:creationId xmlns:a16="http://schemas.microsoft.com/office/drawing/2014/main" id="{5F6016DA-A5D2-4F16-B4A0-3A9FBD7F30A4}"/>
              </a:ext>
            </a:extLst>
          </p:cNvPr>
          <p:cNvSpPr>
            <a:spLocks noGrp="1" noChangeArrowheads="1"/>
          </p:cNvSpPr>
          <p:nvPr>
            <p:ph type="body" idx="1"/>
          </p:nvPr>
        </p:nvSpPr>
        <p:spPr/>
        <p:txBody>
          <a:bodyPr/>
          <a:lstStyle/>
          <a:p>
            <a:r>
              <a:rPr lang="en-US" altLang="en-US"/>
              <a:t>Here several assumptions about equilibration of temperature and irrelevance of sound have been used, so this is all not for ps pulses. But for ns it is OK. </a:t>
            </a:r>
          </a:p>
          <a:p>
            <a:r>
              <a:rPr lang="en-US" altLang="en-US"/>
              <a:t>Particle substrate heat exchange is difficult, especially if we take into account that contact radius changes, etc. </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D173-A48C-4F11-A4A4-5EA69023009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FA2A5F-F0DA-4DBA-9D93-520B441C03F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3B22A2-F2C3-4CCA-8B24-57AF2F7EA1B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82FA34D-E6C5-4ABC-9C55-689BB593C6E4}"/>
              </a:ext>
            </a:extLst>
          </p:cNvPr>
          <p:cNvSpPr>
            <a:spLocks noGrp="1"/>
          </p:cNvSpPr>
          <p:nvPr>
            <p:ph type="ftr" sz="quarter" idx="11"/>
          </p:nvPr>
        </p:nvSpPr>
        <p:spPr/>
        <p:txBody>
          <a:bodyPr/>
          <a:lstStyle>
            <a:lvl1pPr>
              <a:defRPr/>
            </a:lvl1pPr>
          </a:lstStyle>
          <a:p>
            <a:r>
              <a:rPr lang="en-US" altLang="en-US"/>
              <a:t>N. Arnold, Applied Physics, Linz</a:t>
            </a:r>
          </a:p>
        </p:txBody>
      </p:sp>
      <p:sp>
        <p:nvSpPr>
          <p:cNvPr id="6" name="Slide Number Placeholder 5">
            <a:extLst>
              <a:ext uri="{FF2B5EF4-FFF2-40B4-BE49-F238E27FC236}">
                <a16:creationId xmlns:a16="http://schemas.microsoft.com/office/drawing/2014/main" id="{28822CAA-258E-4B38-AD63-2C0E8C731652}"/>
              </a:ext>
            </a:extLst>
          </p:cNvPr>
          <p:cNvSpPr>
            <a:spLocks noGrp="1"/>
          </p:cNvSpPr>
          <p:nvPr>
            <p:ph type="sldNum" sz="quarter" idx="12"/>
          </p:nvPr>
        </p:nvSpPr>
        <p:spPr/>
        <p:txBody>
          <a:bodyPr/>
          <a:lstStyle>
            <a:lvl1pPr>
              <a:defRPr/>
            </a:lvl1pPr>
          </a:lstStyle>
          <a:p>
            <a:fld id="{80E1C369-6F02-48CE-95C0-1953AB37FD32}" type="slidenum">
              <a:rPr lang="en-US" altLang="en-US"/>
              <a:pPr/>
              <a:t>‹#›</a:t>
            </a:fld>
            <a:endParaRPr lang="en-US" altLang="en-US"/>
          </a:p>
        </p:txBody>
      </p:sp>
    </p:spTree>
    <p:extLst>
      <p:ext uri="{BB962C8B-B14F-4D97-AF65-F5344CB8AC3E}">
        <p14:creationId xmlns:p14="http://schemas.microsoft.com/office/powerpoint/2010/main" val="369376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2B4A-21F3-410E-9F9E-B022179F34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94F9F0-5028-4480-A4BE-0E1C206A80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5E042-9F27-4AF8-8FCC-71F3660F3B7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C5E7C6-0B1C-4E76-B670-20CEC5931BE5}"/>
              </a:ext>
            </a:extLst>
          </p:cNvPr>
          <p:cNvSpPr>
            <a:spLocks noGrp="1"/>
          </p:cNvSpPr>
          <p:nvPr>
            <p:ph type="ftr" sz="quarter" idx="11"/>
          </p:nvPr>
        </p:nvSpPr>
        <p:spPr/>
        <p:txBody>
          <a:bodyPr/>
          <a:lstStyle>
            <a:lvl1pPr>
              <a:defRPr/>
            </a:lvl1pPr>
          </a:lstStyle>
          <a:p>
            <a:r>
              <a:rPr lang="en-US" altLang="en-US"/>
              <a:t>N. Arnold, Applied Physics, Linz</a:t>
            </a:r>
          </a:p>
        </p:txBody>
      </p:sp>
      <p:sp>
        <p:nvSpPr>
          <p:cNvPr id="6" name="Slide Number Placeholder 5">
            <a:extLst>
              <a:ext uri="{FF2B5EF4-FFF2-40B4-BE49-F238E27FC236}">
                <a16:creationId xmlns:a16="http://schemas.microsoft.com/office/drawing/2014/main" id="{00B6EF75-DC34-44C2-8C36-9CFAD261949C}"/>
              </a:ext>
            </a:extLst>
          </p:cNvPr>
          <p:cNvSpPr>
            <a:spLocks noGrp="1"/>
          </p:cNvSpPr>
          <p:nvPr>
            <p:ph type="sldNum" sz="quarter" idx="12"/>
          </p:nvPr>
        </p:nvSpPr>
        <p:spPr/>
        <p:txBody>
          <a:bodyPr/>
          <a:lstStyle>
            <a:lvl1pPr>
              <a:defRPr/>
            </a:lvl1pPr>
          </a:lstStyle>
          <a:p>
            <a:fld id="{A22E9888-EED9-44ED-B1F6-852BCFD4ACAD}" type="slidenum">
              <a:rPr lang="en-US" altLang="en-US"/>
              <a:pPr/>
              <a:t>‹#›</a:t>
            </a:fld>
            <a:endParaRPr lang="en-US" altLang="en-US"/>
          </a:p>
        </p:txBody>
      </p:sp>
    </p:spTree>
    <p:extLst>
      <p:ext uri="{BB962C8B-B14F-4D97-AF65-F5344CB8AC3E}">
        <p14:creationId xmlns:p14="http://schemas.microsoft.com/office/powerpoint/2010/main" val="368278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EDD2F-5249-41AB-918B-A39AF825868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4652E3-6802-46F4-BC7D-10FF24E113CB}"/>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4C229-F644-41D3-BA55-D561BE4BEB0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51F891F-5AC2-4634-9280-CA93D36AE9C1}"/>
              </a:ext>
            </a:extLst>
          </p:cNvPr>
          <p:cNvSpPr>
            <a:spLocks noGrp="1"/>
          </p:cNvSpPr>
          <p:nvPr>
            <p:ph type="ftr" sz="quarter" idx="11"/>
          </p:nvPr>
        </p:nvSpPr>
        <p:spPr/>
        <p:txBody>
          <a:bodyPr/>
          <a:lstStyle>
            <a:lvl1pPr>
              <a:defRPr/>
            </a:lvl1pPr>
          </a:lstStyle>
          <a:p>
            <a:r>
              <a:rPr lang="en-US" altLang="en-US"/>
              <a:t>N. Arnold, Applied Physics, Linz</a:t>
            </a:r>
          </a:p>
        </p:txBody>
      </p:sp>
      <p:sp>
        <p:nvSpPr>
          <p:cNvPr id="6" name="Slide Number Placeholder 5">
            <a:extLst>
              <a:ext uri="{FF2B5EF4-FFF2-40B4-BE49-F238E27FC236}">
                <a16:creationId xmlns:a16="http://schemas.microsoft.com/office/drawing/2014/main" id="{4FB9F28E-8CAF-42ED-BB17-7ACB6575AB39}"/>
              </a:ext>
            </a:extLst>
          </p:cNvPr>
          <p:cNvSpPr>
            <a:spLocks noGrp="1"/>
          </p:cNvSpPr>
          <p:nvPr>
            <p:ph type="sldNum" sz="quarter" idx="12"/>
          </p:nvPr>
        </p:nvSpPr>
        <p:spPr/>
        <p:txBody>
          <a:bodyPr/>
          <a:lstStyle>
            <a:lvl1pPr>
              <a:defRPr/>
            </a:lvl1pPr>
          </a:lstStyle>
          <a:p>
            <a:fld id="{536C8538-D2BA-46B1-B530-714E78037DAC}" type="slidenum">
              <a:rPr lang="en-US" altLang="en-US"/>
              <a:pPr/>
              <a:t>‹#›</a:t>
            </a:fld>
            <a:endParaRPr lang="en-US" altLang="en-US"/>
          </a:p>
        </p:txBody>
      </p:sp>
    </p:spTree>
    <p:extLst>
      <p:ext uri="{BB962C8B-B14F-4D97-AF65-F5344CB8AC3E}">
        <p14:creationId xmlns:p14="http://schemas.microsoft.com/office/powerpoint/2010/main" val="10115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4B7A6-FA5F-40A9-B0FD-74D4DC72FD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C2579-8CF1-4C6D-88D0-0CC12D842B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9BED4-EEAD-4AA6-B9FB-3B798467983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6A815C7-906D-445B-B557-765AA70EF969}"/>
              </a:ext>
            </a:extLst>
          </p:cNvPr>
          <p:cNvSpPr>
            <a:spLocks noGrp="1"/>
          </p:cNvSpPr>
          <p:nvPr>
            <p:ph type="ftr" sz="quarter" idx="11"/>
          </p:nvPr>
        </p:nvSpPr>
        <p:spPr/>
        <p:txBody>
          <a:bodyPr/>
          <a:lstStyle>
            <a:lvl1pPr>
              <a:defRPr/>
            </a:lvl1pPr>
          </a:lstStyle>
          <a:p>
            <a:r>
              <a:rPr lang="en-US" altLang="en-US"/>
              <a:t>N. Arnold, Applied Physics, Linz</a:t>
            </a:r>
          </a:p>
        </p:txBody>
      </p:sp>
      <p:sp>
        <p:nvSpPr>
          <p:cNvPr id="6" name="Slide Number Placeholder 5">
            <a:extLst>
              <a:ext uri="{FF2B5EF4-FFF2-40B4-BE49-F238E27FC236}">
                <a16:creationId xmlns:a16="http://schemas.microsoft.com/office/drawing/2014/main" id="{5C2C5AA4-53A8-4611-ACAA-DB40D95EF909}"/>
              </a:ext>
            </a:extLst>
          </p:cNvPr>
          <p:cNvSpPr>
            <a:spLocks noGrp="1"/>
          </p:cNvSpPr>
          <p:nvPr>
            <p:ph type="sldNum" sz="quarter" idx="12"/>
          </p:nvPr>
        </p:nvSpPr>
        <p:spPr/>
        <p:txBody>
          <a:bodyPr/>
          <a:lstStyle>
            <a:lvl1pPr>
              <a:defRPr/>
            </a:lvl1pPr>
          </a:lstStyle>
          <a:p>
            <a:fld id="{AB1EC686-3904-49D6-B593-B95E1E3DB6A2}" type="slidenum">
              <a:rPr lang="en-US" altLang="en-US"/>
              <a:pPr/>
              <a:t>‹#›</a:t>
            </a:fld>
            <a:endParaRPr lang="en-US" altLang="en-US"/>
          </a:p>
        </p:txBody>
      </p:sp>
    </p:spTree>
    <p:extLst>
      <p:ext uri="{BB962C8B-B14F-4D97-AF65-F5344CB8AC3E}">
        <p14:creationId xmlns:p14="http://schemas.microsoft.com/office/powerpoint/2010/main" val="130325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0C65F-7542-45B4-923A-3D4E94E8A10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3F646F-9CFD-45E7-8674-6BC7AB6DACA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11C9633-5397-4789-A3B4-92B20EB783F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F7B9D4B-55D8-4A3B-A3B3-A81349B08C35}"/>
              </a:ext>
            </a:extLst>
          </p:cNvPr>
          <p:cNvSpPr>
            <a:spLocks noGrp="1"/>
          </p:cNvSpPr>
          <p:nvPr>
            <p:ph type="ftr" sz="quarter" idx="11"/>
          </p:nvPr>
        </p:nvSpPr>
        <p:spPr/>
        <p:txBody>
          <a:bodyPr/>
          <a:lstStyle>
            <a:lvl1pPr>
              <a:defRPr/>
            </a:lvl1pPr>
          </a:lstStyle>
          <a:p>
            <a:r>
              <a:rPr lang="en-US" altLang="en-US"/>
              <a:t>N. Arnold, Applied Physics, Linz</a:t>
            </a:r>
          </a:p>
        </p:txBody>
      </p:sp>
      <p:sp>
        <p:nvSpPr>
          <p:cNvPr id="6" name="Slide Number Placeholder 5">
            <a:extLst>
              <a:ext uri="{FF2B5EF4-FFF2-40B4-BE49-F238E27FC236}">
                <a16:creationId xmlns:a16="http://schemas.microsoft.com/office/drawing/2014/main" id="{064F0C7D-D00E-4715-8BF9-58237FAF50DF}"/>
              </a:ext>
            </a:extLst>
          </p:cNvPr>
          <p:cNvSpPr>
            <a:spLocks noGrp="1"/>
          </p:cNvSpPr>
          <p:nvPr>
            <p:ph type="sldNum" sz="quarter" idx="12"/>
          </p:nvPr>
        </p:nvSpPr>
        <p:spPr/>
        <p:txBody>
          <a:bodyPr/>
          <a:lstStyle>
            <a:lvl1pPr>
              <a:defRPr/>
            </a:lvl1pPr>
          </a:lstStyle>
          <a:p>
            <a:fld id="{BAAC9B6E-3613-4F28-A027-7DA98B1B1194}" type="slidenum">
              <a:rPr lang="en-US" altLang="en-US"/>
              <a:pPr/>
              <a:t>‹#›</a:t>
            </a:fld>
            <a:endParaRPr lang="en-US" altLang="en-US"/>
          </a:p>
        </p:txBody>
      </p:sp>
    </p:spTree>
    <p:extLst>
      <p:ext uri="{BB962C8B-B14F-4D97-AF65-F5344CB8AC3E}">
        <p14:creationId xmlns:p14="http://schemas.microsoft.com/office/powerpoint/2010/main" val="73480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26A7-1654-4006-83B0-2C20B22F42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B15E1-0EF7-47AC-8B63-4A61DEE8D5CD}"/>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28FAD7-A309-4B7E-8BEA-48851AD4E501}"/>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C21D34-BFC2-439A-85F5-9E0D3FB38AF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A0E3B75-B850-4BE4-A27D-4E3630FBA5EA}"/>
              </a:ext>
            </a:extLst>
          </p:cNvPr>
          <p:cNvSpPr>
            <a:spLocks noGrp="1"/>
          </p:cNvSpPr>
          <p:nvPr>
            <p:ph type="ftr" sz="quarter" idx="11"/>
          </p:nvPr>
        </p:nvSpPr>
        <p:spPr/>
        <p:txBody>
          <a:bodyPr/>
          <a:lstStyle>
            <a:lvl1pPr>
              <a:defRPr/>
            </a:lvl1pPr>
          </a:lstStyle>
          <a:p>
            <a:r>
              <a:rPr lang="en-US" altLang="en-US"/>
              <a:t>N. Arnold, Applied Physics, Linz</a:t>
            </a:r>
          </a:p>
        </p:txBody>
      </p:sp>
      <p:sp>
        <p:nvSpPr>
          <p:cNvPr id="7" name="Slide Number Placeholder 6">
            <a:extLst>
              <a:ext uri="{FF2B5EF4-FFF2-40B4-BE49-F238E27FC236}">
                <a16:creationId xmlns:a16="http://schemas.microsoft.com/office/drawing/2014/main" id="{00F4C76D-BAD6-420F-9013-37E93B15A97D}"/>
              </a:ext>
            </a:extLst>
          </p:cNvPr>
          <p:cNvSpPr>
            <a:spLocks noGrp="1"/>
          </p:cNvSpPr>
          <p:nvPr>
            <p:ph type="sldNum" sz="quarter" idx="12"/>
          </p:nvPr>
        </p:nvSpPr>
        <p:spPr/>
        <p:txBody>
          <a:bodyPr/>
          <a:lstStyle>
            <a:lvl1pPr>
              <a:defRPr/>
            </a:lvl1pPr>
          </a:lstStyle>
          <a:p>
            <a:fld id="{56EBE853-9B93-4447-93B2-367622D310C4}" type="slidenum">
              <a:rPr lang="en-US" altLang="en-US"/>
              <a:pPr/>
              <a:t>‹#›</a:t>
            </a:fld>
            <a:endParaRPr lang="en-US" altLang="en-US"/>
          </a:p>
        </p:txBody>
      </p:sp>
    </p:spTree>
    <p:extLst>
      <p:ext uri="{BB962C8B-B14F-4D97-AF65-F5344CB8AC3E}">
        <p14:creationId xmlns:p14="http://schemas.microsoft.com/office/powerpoint/2010/main" val="415013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EC71-9E6C-4B24-87F6-63B55985CDE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A7BCA3-8CD3-404E-A3AC-C7EABB7DB33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6B8266-0721-4F25-A865-12024779096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73B71F-2AC9-430A-960A-98833F5255E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17FB77-62F6-4915-9226-F6B4ABCE835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636104-74B9-43A4-B87F-5AABF1901D0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9FC47E2-F416-42EE-B526-ED34F2F9041F}"/>
              </a:ext>
            </a:extLst>
          </p:cNvPr>
          <p:cNvSpPr>
            <a:spLocks noGrp="1"/>
          </p:cNvSpPr>
          <p:nvPr>
            <p:ph type="ftr" sz="quarter" idx="11"/>
          </p:nvPr>
        </p:nvSpPr>
        <p:spPr/>
        <p:txBody>
          <a:bodyPr/>
          <a:lstStyle>
            <a:lvl1pPr>
              <a:defRPr/>
            </a:lvl1pPr>
          </a:lstStyle>
          <a:p>
            <a:r>
              <a:rPr lang="en-US" altLang="en-US"/>
              <a:t>N. Arnold, Applied Physics, Linz</a:t>
            </a:r>
          </a:p>
        </p:txBody>
      </p:sp>
      <p:sp>
        <p:nvSpPr>
          <p:cNvPr id="9" name="Slide Number Placeholder 8">
            <a:extLst>
              <a:ext uri="{FF2B5EF4-FFF2-40B4-BE49-F238E27FC236}">
                <a16:creationId xmlns:a16="http://schemas.microsoft.com/office/drawing/2014/main" id="{79FADC07-1608-4AD7-B32B-0D133AE5421B}"/>
              </a:ext>
            </a:extLst>
          </p:cNvPr>
          <p:cNvSpPr>
            <a:spLocks noGrp="1"/>
          </p:cNvSpPr>
          <p:nvPr>
            <p:ph type="sldNum" sz="quarter" idx="12"/>
          </p:nvPr>
        </p:nvSpPr>
        <p:spPr/>
        <p:txBody>
          <a:bodyPr/>
          <a:lstStyle>
            <a:lvl1pPr>
              <a:defRPr/>
            </a:lvl1pPr>
          </a:lstStyle>
          <a:p>
            <a:fld id="{EABFC22F-6684-471B-B65C-83E9C00CD374}" type="slidenum">
              <a:rPr lang="en-US" altLang="en-US"/>
              <a:pPr/>
              <a:t>‹#›</a:t>
            </a:fld>
            <a:endParaRPr lang="en-US" altLang="en-US"/>
          </a:p>
        </p:txBody>
      </p:sp>
    </p:spTree>
    <p:extLst>
      <p:ext uri="{BB962C8B-B14F-4D97-AF65-F5344CB8AC3E}">
        <p14:creationId xmlns:p14="http://schemas.microsoft.com/office/powerpoint/2010/main" val="374471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4F935-10DE-4C49-8CFC-E04CACE7DF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F0A765-5FDC-4E0A-8276-6FE2F1FAAAC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279788E-5E32-42D2-944A-3AE8922FBC67}"/>
              </a:ext>
            </a:extLst>
          </p:cNvPr>
          <p:cNvSpPr>
            <a:spLocks noGrp="1"/>
          </p:cNvSpPr>
          <p:nvPr>
            <p:ph type="ftr" sz="quarter" idx="11"/>
          </p:nvPr>
        </p:nvSpPr>
        <p:spPr/>
        <p:txBody>
          <a:bodyPr/>
          <a:lstStyle>
            <a:lvl1pPr>
              <a:defRPr/>
            </a:lvl1pPr>
          </a:lstStyle>
          <a:p>
            <a:r>
              <a:rPr lang="en-US" altLang="en-US"/>
              <a:t>N. Arnold, Applied Physics, Linz</a:t>
            </a:r>
          </a:p>
        </p:txBody>
      </p:sp>
      <p:sp>
        <p:nvSpPr>
          <p:cNvPr id="5" name="Slide Number Placeholder 4">
            <a:extLst>
              <a:ext uri="{FF2B5EF4-FFF2-40B4-BE49-F238E27FC236}">
                <a16:creationId xmlns:a16="http://schemas.microsoft.com/office/drawing/2014/main" id="{6C9E82A3-8B57-4AF3-A544-6DC4B21DCD7E}"/>
              </a:ext>
            </a:extLst>
          </p:cNvPr>
          <p:cNvSpPr>
            <a:spLocks noGrp="1"/>
          </p:cNvSpPr>
          <p:nvPr>
            <p:ph type="sldNum" sz="quarter" idx="12"/>
          </p:nvPr>
        </p:nvSpPr>
        <p:spPr/>
        <p:txBody>
          <a:bodyPr/>
          <a:lstStyle>
            <a:lvl1pPr>
              <a:defRPr/>
            </a:lvl1pPr>
          </a:lstStyle>
          <a:p>
            <a:fld id="{27110520-09C9-424E-A2FC-5BC80F8E1286}" type="slidenum">
              <a:rPr lang="en-US" altLang="en-US"/>
              <a:pPr/>
              <a:t>‹#›</a:t>
            </a:fld>
            <a:endParaRPr lang="en-US" altLang="en-US"/>
          </a:p>
        </p:txBody>
      </p:sp>
    </p:spTree>
    <p:extLst>
      <p:ext uri="{BB962C8B-B14F-4D97-AF65-F5344CB8AC3E}">
        <p14:creationId xmlns:p14="http://schemas.microsoft.com/office/powerpoint/2010/main" val="407559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95BE46-9ED9-413D-B5E0-9D9C18B532B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0B59EBC-8B50-42B7-A0DA-4E5A98F16A6F}"/>
              </a:ext>
            </a:extLst>
          </p:cNvPr>
          <p:cNvSpPr>
            <a:spLocks noGrp="1"/>
          </p:cNvSpPr>
          <p:nvPr>
            <p:ph type="ftr" sz="quarter" idx="11"/>
          </p:nvPr>
        </p:nvSpPr>
        <p:spPr/>
        <p:txBody>
          <a:bodyPr/>
          <a:lstStyle>
            <a:lvl1pPr>
              <a:defRPr/>
            </a:lvl1pPr>
          </a:lstStyle>
          <a:p>
            <a:r>
              <a:rPr lang="en-US" altLang="en-US"/>
              <a:t>N. Arnold, Applied Physics, Linz</a:t>
            </a:r>
          </a:p>
        </p:txBody>
      </p:sp>
      <p:sp>
        <p:nvSpPr>
          <p:cNvPr id="4" name="Slide Number Placeholder 3">
            <a:extLst>
              <a:ext uri="{FF2B5EF4-FFF2-40B4-BE49-F238E27FC236}">
                <a16:creationId xmlns:a16="http://schemas.microsoft.com/office/drawing/2014/main" id="{E3A0AA37-9B3B-4490-A696-89E01C14520C}"/>
              </a:ext>
            </a:extLst>
          </p:cNvPr>
          <p:cNvSpPr>
            <a:spLocks noGrp="1"/>
          </p:cNvSpPr>
          <p:nvPr>
            <p:ph type="sldNum" sz="quarter" idx="12"/>
          </p:nvPr>
        </p:nvSpPr>
        <p:spPr/>
        <p:txBody>
          <a:bodyPr/>
          <a:lstStyle>
            <a:lvl1pPr>
              <a:defRPr/>
            </a:lvl1pPr>
          </a:lstStyle>
          <a:p>
            <a:fld id="{CF4BD335-E4BA-4D55-A97A-2D245C79238E}" type="slidenum">
              <a:rPr lang="en-US" altLang="en-US"/>
              <a:pPr/>
              <a:t>‹#›</a:t>
            </a:fld>
            <a:endParaRPr lang="en-US" altLang="en-US"/>
          </a:p>
        </p:txBody>
      </p:sp>
    </p:spTree>
    <p:extLst>
      <p:ext uri="{BB962C8B-B14F-4D97-AF65-F5344CB8AC3E}">
        <p14:creationId xmlns:p14="http://schemas.microsoft.com/office/powerpoint/2010/main" val="120529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7F3A2-239E-4728-9C96-26CE39D4D7E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56035E-6F9B-4EC8-95D6-69270FDB992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8038EC-333E-4819-AB73-0F7A59C55F5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6394D3-42E4-4801-87C7-F861B4EFE98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1985895-BAE8-4A34-BB21-223499EDE37C}"/>
              </a:ext>
            </a:extLst>
          </p:cNvPr>
          <p:cNvSpPr>
            <a:spLocks noGrp="1"/>
          </p:cNvSpPr>
          <p:nvPr>
            <p:ph type="ftr" sz="quarter" idx="11"/>
          </p:nvPr>
        </p:nvSpPr>
        <p:spPr/>
        <p:txBody>
          <a:bodyPr/>
          <a:lstStyle>
            <a:lvl1pPr>
              <a:defRPr/>
            </a:lvl1pPr>
          </a:lstStyle>
          <a:p>
            <a:r>
              <a:rPr lang="en-US" altLang="en-US"/>
              <a:t>N. Arnold, Applied Physics, Linz</a:t>
            </a:r>
          </a:p>
        </p:txBody>
      </p:sp>
      <p:sp>
        <p:nvSpPr>
          <p:cNvPr id="7" name="Slide Number Placeholder 6">
            <a:extLst>
              <a:ext uri="{FF2B5EF4-FFF2-40B4-BE49-F238E27FC236}">
                <a16:creationId xmlns:a16="http://schemas.microsoft.com/office/drawing/2014/main" id="{491F6B75-2A96-442A-9C9C-772FAC4B8569}"/>
              </a:ext>
            </a:extLst>
          </p:cNvPr>
          <p:cNvSpPr>
            <a:spLocks noGrp="1"/>
          </p:cNvSpPr>
          <p:nvPr>
            <p:ph type="sldNum" sz="quarter" idx="12"/>
          </p:nvPr>
        </p:nvSpPr>
        <p:spPr/>
        <p:txBody>
          <a:bodyPr/>
          <a:lstStyle>
            <a:lvl1pPr>
              <a:defRPr/>
            </a:lvl1pPr>
          </a:lstStyle>
          <a:p>
            <a:fld id="{B34353A5-59C2-404A-9250-22A5581893A9}" type="slidenum">
              <a:rPr lang="en-US" altLang="en-US"/>
              <a:pPr/>
              <a:t>‹#›</a:t>
            </a:fld>
            <a:endParaRPr lang="en-US" altLang="en-US"/>
          </a:p>
        </p:txBody>
      </p:sp>
    </p:spTree>
    <p:extLst>
      <p:ext uri="{BB962C8B-B14F-4D97-AF65-F5344CB8AC3E}">
        <p14:creationId xmlns:p14="http://schemas.microsoft.com/office/powerpoint/2010/main" val="1236121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B857-474A-43F9-A394-76747AC3ABE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74ADBC-1CF9-44C4-9B69-1C1632BA71D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CF27CF-538A-43F5-9469-205E2EFBBF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CFAD43-1912-4A80-B336-222EB7115D5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8347AE9-BCAA-4310-B626-90BB6DEF63F1}"/>
              </a:ext>
            </a:extLst>
          </p:cNvPr>
          <p:cNvSpPr>
            <a:spLocks noGrp="1"/>
          </p:cNvSpPr>
          <p:nvPr>
            <p:ph type="ftr" sz="quarter" idx="11"/>
          </p:nvPr>
        </p:nvSpPr>
        <p:spPr/>
        <p:txBody>
          <a:bodyPr/>
          <a:lstStyle>
            <a:lvl1pPr>
              <a:defRPr/>
            </a:lvl1pPr>
          </a:lstStyle>
          <a:p>
            <a:r>
              <a:rPr lang="en-US" altLang="en-US"/>
              <a:t>N. Arnold, Applied Physics, Linz</a:t>
            </a:r>
          </a:p>
        </p:txBody>
      </p:sp>
      <p:sp>
        <p:nvSpPr>
          <p:cNvPr id="7" name="Slide Number Placeholder 6">
            <a:extLst>
              <a:ext uri="{FF2B5EF4-FFF2-40B4-BE49-F238E27FC236}">
                <a16:creationId xmlns:a16="http://schemas.microsoft.com/office/drawing/2014/main" id="{359828F1-91B3-48FB-BF56-ACE459BC84A4}"/>
              </a:ext>
            </a:extLst>
          </p:cNvPr>
          <p:cNvSpPr>
            <a:spLocks noGrp="1"/>
          </p:cNvSpPr>
          <p:nvPr>
            <p:ph type="sldNum" sz="quarter" idx="12"/>
          </p:nvPr>
        </p:nvSpPr>
        <p:spPr/>
        <p:txBody>
          <a:bodyPr/>
          <a:lstStyle>
            <a:lvl1pPr>
              <a:defRPr/>
            </a:lvl1pPr>
          </a:lstStyle>
          <a:p>
            <a:fld id="{BF7F766F-208E-4738-BBEF-C6A3697CCF80}" type="slidenum">
              <a:rPr lang="en-US" altLang="en-US"/>
              <a:pPr/>
              <a:t>‹#›</a:t>
            </a:fld>
            <a:endParaRPr lang="en-US" altLang="en-US"/>
          </a:p>
        </p:txBody>
      </p:sp>
    </p:spTree>
    <p:extLst>
      <p:ext uri="{BB962C8B-B14F-4D97-AF65-F5344CB8AC3E}">
        <p14:creationId xmlns:p14="http://schemas.microsoft.com/office/powerpoint/2010/main" val="384326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B1E66B4-B182-4D38-90F2-FFBD65E2143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D36CAAD-3D8E-4334-B001-7E00929D788A}"/>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BE54E98-1C7B-4A48-9863-AEC37A0B504A}"/>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3C6112FE-B012-4E27-BA00-F332C7F375ED}"/>
              </a:ext>
            </a:extLst>
          </p:cNvPr>
          <p:cNvSpPr>
            <a:spLocks noGrp="1" noChangeArrowheads="1"/>
          </p:cNvSpPr>
          <p:nvPr>
            <p:ph type="ftr" sz="quarter" idx="3"/>
          </p:nvPr>
        </p:nvSpPr>
        <p:spPr bwMode="auto">
          <a:xfrm>
            <a:off x="6248400" y="65532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N. Arnold, Applied Physics, Linz</a:t>
            </a:r>
          </a:p>
        </p:txBody>
      </p:sp>
      <p:sp>
        <p:nvSpPr>
          <p:cNvPr id="1030" name="Rectangle 6">
            <a:extLst>
              <a:ext uri="{FF2B5EF4-FFF2-40B4-BE49-F238E27FC236}">
                <a16:creationId xmlns:a16="http://schemas.microsoft.com/office/drawing/2014/main" id="{086B5170-242E-4064-9E5B-158779F6F0F3}"/>
              </a:ext>
            </a:extLst>
          </p:cNvPr>
          <p:cNvSpPr>
            <a:spLocks noGrp="1" noChangeArrowheads="1"/>
          </p:cNvSpPr>
          <p:nvPr>
            <p:ph type="sldNum" sz="quarter" idx="4"/>
          </p:nvPr>
        </p:nvSpPr>
        <p:spPr bwMode="auto">
          <a:xfrm>
            <a:off x="312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31C5EA4-4250-446F-B236-AEE250FDDE3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1.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6.xml"/><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5.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28.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0.wmf"/><Relationship Id="rId3" Type="http://schemas.openxmlformats.org/officeDocument/2006/relationships/notesSlide" Target="../notesSlides/notesSlide7.xml"/><Relationship Id="rId7" Type="http://schemas.openxmlformats.org/officeDocument/2006/relationships/image" Target="../media/image27.wmf"/><Relationship Id="rId12"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9.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28.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8.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4.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33.wmf"/></Relationships>
</file>

<file path=ppt/slides/_rels/slide17.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notesSlide" Target="../notesSlides/notesSlide9.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8.bin"/><Relationship Id="rId11" Type="http://schemas.openxmlformats.org/officeDocument/2006/relationships/image" Target="../media/image37.wmf"/><Relationship Id="rId5" Type="http://schemas.openxmlformats.org/officeDocument/2006/relationships/image" Target="../media/image35.wmf"/><Relationship Id="rId10" Type="http://schemas.openxmlformats.org/officeDocument/2006/relationships/oleObject" Target="../embeddings/oleObject39.bin"/><Relationship Id="rId4" Type="http://schemas.openxmlformats.org/officeDocument/2006/relationships/oleObject" Target="../embeddings/oleObject37.bin"/><Relationship Id="rId9" Type="http://schemas.openxmlformats.org/officeDocument/2006/relationships/image" Target="../media/image39.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notesSlide" Target="../notesSlides/notesSlide10.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41.bin"/><Relationship Id="rId5" Type="http://schemas.openxmlformats.org/officeDocument/2006/relationships/image" Target="../media/image40.wmf"/><Relationship Id="rId10" Type="http://schemas.openxmlformats.org/officeDocument/2006/relationships/image" Target="../media/image42.wmf"/><Relationship Id="rId4" Type="http://schemas.openxmlformats.org/officeDocument/2006/relationships/oleObject" Target="../embeddings/oleObject40.bin"/><Relationship Id="rId9" Type="http://schemas.openxmlformats.org/officeDocument/2006/relationships/oleObject" Target="../embeddings/oleObject4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notesSlide" Target="../notesSlides/notesSlide11.xml"/><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44.bin"/><Relationship Id="rId5" Type="http://schemas.openxmlformats.org/officeDocument/2006/relationships/image" Target="../media/image44.wmf"/><Relationship Id="rId10" Type="http://schemas.openxmlformats.org/officeDocument/2006/relationships/image" Target="../media/image46.wmf"/><Relationship Id="rId4" Type="http://schemas.openxmlformats.org/officeDocument/2006/relationships/oleObject" Target="../embeddings/oleObject43.bin"/><Relationship Id="rId9" Type="http://schemas.openxmlformats.org/officeDocument/2006/relationships/oleObject" Target="../embeddings/oleObject45.bin"/></Relationships>
</file>

<file path=ppt/slides/_rels/slide21.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notesSlide" Target="../notesSlides/notesSlide12.xml"/><Relationship Id="rId7" Type="http://schemas.openxmlformats.org/officeDocument/2006/relationships/image" Target="../media/image49.wmf"/><Relationship Id="rId12"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7.bin"/><Relationship Id="rId11" Type="http://schemas.openxmlformats.org/officeDocument/2006/relationships/oleObject" Target="../embeddings/oleObject49.bin"/><Relationship Id="rId5" Type="http://schemas.openxmlformats.org/officeDocument/2006/relationships/image" Target="../media/image48.wmf"/><Relationship Id="rId10" Type="http://schemas.openxmlformats.org/officeDocument/2006/relationships/image" Target="../media/image46.wmf"/><Relationship Id="rId4" Type="http://schemas.openxmlformats.org/officeDocument/2006/relationships/oleObject" Target="../embeddings/oleObject46.bin"/><Relationship Id="rId9" Type="http://schemas.openxmlformats.org/officeDocument/2006/relationships/oleObject" Target="../embeddings/oleObject4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52.wmf"/><Relationship Id="rId4" Type="http://schemas.openxmlformats.org/officeDocument/2006/relationships/oleObject" Target="../embeddings/oleObject5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53.emf"/><Relationship Id="rId4" Type="http://schemas.openxmlformats.org/officeDocument/2006/relationships/oleObject" Target="../embeddings/oleObject5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54.emf"/><Relationship Id="rId4" Type="http://schemas.openxmlformats.org/officeDocument/2006/relationships/oleObject" Target="../embeddings/oleObject52.bin"/></Relationships>
</file>

<file path=ppt/slides/_rels/slide25.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notesSlide" Target="../notesSlides/notesSlide16.xml"/><Relationship Id="rId7" Type="http://schemas.openxmlformats.org/officeDocument/2006/relationships/image" Target="../media/image57.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56.wmf"/><Relationship Id="rId5" Type="http://schemas.openxmlformats.org/officeDocument/2006/relationships/image" Target="../media/image55.emf"/><Relationship Id="rId4" Type="http://schemas.openxmlformats.org/officeDocument/2006/relationships/oleObject" Target="../embeddings/oleObject53.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7.xml"/><Relationship Id="rId7" Type="http://schemas.openxmlformats.org/officeDocument/2006/relationships/image" Target="../media/image59.wmf"/><Relationship Id="rId2" Type="http://schemas.openxmlformats.org/officeDocument/2006/relationships/video" Target="file:///C:\Dokumente%20und%20Einstellungen\All%20Users\Dokumente\Fr%20my%20cc\d\My%20Documents\WORD_FIL\TRANSPAR\DeformCylinder1.mov" TargetMode="External"/><Relationship Id="rId1" Type="http://schemas.openxmlformats.org/officeDocument/2006/relationships/vmlDrawing" Target="../drawings/vmlDrawing21.vml"/><Relationship Id="rId6" Type="http://schemas.openxmlformats.org/officeDocument/2006/relationships/oleObject" Target="../embeddings/oleObject54.bin"/><Relationship Id="rId11" Type="http://schemas.openxmlformats.org/officeDocument/2006/relationships/hyperlink" Target="http://www.embl-heidelberg.de/~rohrbach/Animations/DeformCylinder1.mov" TargetMode="External"/><Relationship Id="rId5" Type="http://schemas.openxmlformats.org/officeDocument/2006/relationships/image" Target="../media/image60.png"/><Relationship Id="rId10" Type="http://schemas.openxmlformats.org/officeDocument/2006/relationships/hyperlink" Target="http://www.embl-heidelberg.de/~rohrbach/AR_science_2.htm" TargetMode="External"/><Relationship Id="rId4" Type="http://schemas.openxmlformats.org/officeDocument/2006/relationships/notesSlide" Target="../notesSlides/notesSlide18.xml"/><Relationship Id="rId9"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5.bin"/><Relationship Id="rId7"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65.wmf"/><Relationship Id="rId5" Type="http://schemas.openxmlformats.org/officeDocument/2006/relationships/oleObject" Target="../embeddings/oleObject56.bin"/><Relationship Id="rId4" Type="http://schemas.openxmlformats.org/officeDocument/2006/relationships/image" Target="../media/image64.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69.wmf"/><Relationship Id="rId5" Type="http://schemas.openxmlformats.org/officeDocument/2006/relationships/image" Target="../media/image67.wmf"/><Relationship Id="rId4" Type="http://schemas.openxmlformats.org/officeDocument/2006/relationships/oleObject" Target="../embeddings/oleObject57.bin"/></Relationships>
</file>

<file path=ppt/slides/_rels/slide31.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62.bin"/><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75.png"/><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70.wmf"/><Relationship Id="rId11" Type="http://schemas.openxmlformats.org/officeDocument/2006/relationships/image" Target="../media/image74.png"/><Relationship Id="rId5" Type="http://schemas.openxmlformats.org/officeDocument/2006/relationships/oleObject" Target="../embeddings/oleObject59.bin"/><Relationship Id="rId10" Type="http://schemas.openxmlformats.org/officeDocument/2006/relationships/image" Target="../media/image72.wmf"/><Relationship Id="rId4" Type="http://schemas.openxmlformats.org/officeDocument/2006/relationships/image" Target="../media/image30.wmf"/><Relationship Id="rId9" Type="http://schemas.openxmlformats.org/officeDocument/2006/relationships/oleObject" Target="../embeddings/oleObject61.bin"/><Relationship Id="rId14" Type="http://schemas.openxmlformats.org/officeDocument/2006/relationships/image" Target="../media/image73.wmf"/></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76.wmf"/><Relationship Id="rId4" Type="http://schemas.openxmlformats.org/officeDocument/2006/relationships/oleObject" Target="../embeddings/oleObject63.bin"/></Relationships>
</file>

<file path=ppt/slides/_rels/slide33.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7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80.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86.wmf"/><Relationship Id="rId5" Type="http://schemas.openxmlformats.org/officeDocument/2006/relationships/oleObject" Target="../embeddings/oleObject67.bin"/><Relationship Id="rId4" Type="http://schemas.openxmlformats.org/officeDocument/2006/relationships/image" Target="../media/image8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87.wmf"/></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90.wmf"/><Relationship Id="rId5" Type="http://schemas.openxmlformats.org/officeDocument/2006/relationships/oleObject" Target="../embeddings/oleObject70.bin"/><Relationship Id="rId4" Type="http://schemas.openxmlformats.org/officeDocument/2006/relationships/image" Target="../media/image89.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96.wmf"/><Relationship Id="rId18" Type="http://schemas.openxmlformats.org/officeDocument/2006/relationships/oleObject" Target="../embeddings/oleObject79.bin"/><Relationship Id="rId3" Type="http://schemas.openxmlformats.org/officeDocument/2006/relationships/notesSlide" Target="../notesSlides/notesSlide22.xml"/><Relationship Id="rId7" Type="http://schemas.openxmlformats.org/officeDocument/2006/relationships/image" Target="../media/image93.emf"/><Relationship Id="rId12" Type="http://schemas.openxmlformats.org/officeDocument/2006/relationships/oleObject" Target="../embeddings/oleObject76.bin"/><Relationship Id="rId17" Type="http://schemas.openxmlformats.org/officeDocument/2006/relationships/image" Target="../media/image98.wmf"/><Relationship Id="rId2" Type="http://schemas.openxmlformats.org/officeDocument/2006/relationships/slideLayout" Target="../slideLayouts/slideLayout7.xml"/><Relationship Id="rId16" Type="http://schemas.openxmlformats.org/officeDocument/2006/relationships/oleObject" Target="../embeddings/oleObject78.bin"/><Relationship Id="rId1" Type="http://schemas.openxmlformats.org/officeDocument/2006/relationships/vmlDrawing" Target="../drawings/vmlDrawing31.vml"/><Relationship Id="rId6" Type="http://schemas.openxmlformats.org/officeDocument/2006/relationships/oleObject" Target="../embeddings/oleObject73.bin"/><Relationship Id="rId11" Type="http://schemas.openxmlformats.org/officeDocument/2006/relationships/image" Target="../media/image95.emf"/><Relationship Id="rId5" Type="http://schemas.openxmlformats.org/officeDocument/2006/relationships/image" Target="../media/image92.wmf"/><Relationship Id="rId15" Type="http://schemas.openxmlformats.org/officeDocument/2006/relationships/image" Target="../media/image97.emf"/><Relationship Id="rId10" Type="http://schemas.openxmlformats.org/officeDocument/2006/relationships/oleObject" Target="../embeddings/oleObject75.bin"/><Relationship Id="rId19" Type="http://schemas.openxmlformats.org/officeDocument/2006/relationships/image" Target="../media/image99.emf"/><Relationship Id="rId4" Type="http://schemas.openxmlformats.org/officeDocument/2006/relationships/oleObject" Target="../embeddings/oleObject72.bin"/><Relationship Id="rId9" Type="http://schemas.openxmlformats.org/officeDocument/2006/relationships/image" Target="../media/image94.wmf"/><Relationship Id="rId14" Type="http://schemas.openxmlformats.org/officeDocument/2006/relationships/oleObject" Target="../embeddings/oleObject77.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01.wmf"/><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81.bin"/><Relationship Id="rId5" Type="http://schemas.openxmlformats.org/officeDocument/2006/relationships/image" Target="../media/image100.wmf"/><Relationship Id="rId4" Type="http://schemas.openxmlformats.org/officeDocument/2006/relationships/oleObject" Target="../embeddings/oleObject80.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102.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image" Target="../media/image103.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104.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image" Target="../media/image105.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image" Target="../media/image106.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image" Target="../media/image111.wmf"/><Relationship Id="rId3" Type="http://schemas.openxmlformats.org/officeDocument/2006/relationships/notesSlide" Target="../notesSlides/notesSlide24.xml"/><Relationship Id="rId7" Type="http://schemas.openxmlformats.org/officeDocument/2006/relationships/image" Target="../media/image108.wmf"/><Relationship Id="rId12" Type="http://schemas.openxmlformats.org/officeDocument/2006/relationships/oleObject" Target="../embeddings/oleObject91.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oleObject" Target="../embeddings/oleObject88.bin"/><Relationship Id="rId11" Type="http://schemas.openxmlformats.org/officeDocument/2006/relationships/image" Target="../media/image110.wmf"/><Relationship Id="rId5" Type="http://schemas.openxmlformats.org/officeDocument/2006/relationships/image" Target="../media/image107.wmf"/><Relationship Id="rId10" Type="http://schemas.openxmlformats.org/officeDocument/2006/relationships/oleObject" Target="../embeddings/oleObject90.bin"/><Relationship Id="rId4" Type="http://schemas.openxmlformats.org/officeDocument/2006/relationships/oleObject" Target="../embeddings/oleObject87.bin"/><Relationship Id="rId9" Type="http://schemas.openxmlformats.org/officeDocument/2006/relationships/image" Target="../media/image109.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image" Target="../media/image112.w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15.png"/><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114.png"/><Relationship Id="rId5" Type="http://schemas.openxmlformats.org/officeDocument/2006/relationships/image" Target="../media/image113.wmf"/><Relationship Id="rId4" Type="http://schemas.openxmlformats.org/officeDocument/2006/relationships/oleObject" Target="../embeddings/oleObject93.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notesSlide" Target="../notesSlides/notesSlide26.xml"/><Relationship Id="rId7" Type="http://schemas.openxmlformats.org/officeDocument/2006/relationships/image" Target="../media/image120.wmf"/><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119.wmf"/><Relationship Id="rId5" Type="http://schemas.openxmlformats.org/officeDocument/2006/relationships/image" Target="../media/image118.wmf"/><Relationship Id="rId10" Type="http://schemas.openxmlformats.org/officeDocument/2006/relationships/image" Target="../media/image123.wmf"/><Relationship Id="rId4" Type="http://schemas.openxmlformats.org/officeDocument/2006/relationships/oleObject" Target="../embeddings/oleObject94.bin"/><Relationship Id="rId9" Type="http://schemas.openxmlformats.org/officeDocument/2006/relationships/image" Target="../media/image122.wmf"/></Relationships>
</file>

<file path=ppt/slides/_rels/slide5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34.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1.emf"/><Relationship Id="rId4" Type="http://schemas.openxmlformats.org/officeDocument/2006/relationships/image" Target="../media/image8.wmf"/><Relationship Id="rId9"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3.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A9003AC6-FD00-4EDE-BB0A-BA66E21C938E}"/>
              </a:ext>
            </a:extLst>
          </p:cNvPr>
          <p:cNvSpPr>
            <a:spLocks noGrp="1"/>
          </p:cNvSpPr>
          <p:nvPr>
            <p:ph type="ftr" sz="quarter" idx="11"/>
          </p:nvPr>
        </p:nvSpPr>
        <p:spPr/>
        <p:txBody>
          <a:bodyPr/>
          <a:lstStyle/>
          <a:p>
            <a:r>
              <a:rPr lang="en-US" altLang="en-US"/>
              <a:t>N. Arnold, Applied Physics, Linz</a:t>
            </a:r>
          </a:p>
        </p:txBody>
      </p:sp>
      <p:sp>
        <p:nvSpPr>
          <p:cNvPr id="109570" name="Text Box 3074">
            <a:extLst>
              <a:ext uri="{FF2B5EF4-FFF2-40B4-BE49-F238E27FC236}">
                <a16:creationId xmlns:a16="http://schemas.microsoft.com/office/drawing/2014/main" id="{5DE7F323-6970-40D1-A441-F5047CD0F2D1}"/>
              </a:ext>
            </a:extLst>
          </p:cNvPr>
          <p:cNvSpPr txBox="1">
            <a:spLocks noChangeArrowheads="1"/>
          </p:cNvSpPr>
          <p:nvPr/>
        </p:nvSpPr>
        <p:spPr bwMode="auto">
          <a:xfrm>
            <a:off x="304800" y="22860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FF00FF"/>
                </a:solidFill>
              </a:rPr>
              <a:t>LASER CLEANING OF SMALL PARTICLES</a:t>
            </a:r>
          </a:p>
        </p:txBody>
      </p:sp>
      <p:sp>
        <p:nvSpPr>
          <p:cNvPr id="109571" name="Text Box 3075">
            <a:extLst>
              <a:ext uri="{FF2B5EF4-FFF2-40B4-BE49-F238E27FC236}">
                <a16:creationId xmlns:a16="http://schemas.microsoft.com/office/drawing/2014/main" id="{2EE1D680-8911-473F-8515-8B9ECA98A486}"/>
              </a:ext>
            </a:extLst>
          </p:cNvPr>
          <p:cNvSpPr txBox="1">
            <a:spLocks noChangeArrowheads="1"/>
          </p:cNvSpPr>
          <p:nvPr/>
        </p:nvSpPr>
        <p:spPr bwMode="auto">
          <a:xfrm>
            <a:off x="457200" y="3429000"/>
            <a:ext cx="830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en-US" u="sng">
                <a:solidFill>
                  <a:srgbClr val="0000FF"/>
                </a:solidFill>
              </a:rPr>
              <a:t>N. Arnold</a:t>
            </a:r>
            <a:endParaRPr lang="de-DE" altLang="en-US">
              <a:solidFill>
                <a:srgbClr val="0000FF"/>
              </a:solidFill>
            </a:endParaRPr>
          </a:p>
          <a:p>
            <a:pPr algn="ctr"/>
            <a:r>
              <a:rPr lang="de-DE" altLang="en-US"/>
              <a:t>Angewandte Physik, Johannes - Kepler - Universität</a:t>
            </a:r>
          </a:p>
          <a:p>
            <a:pPr algn="ctr"/>
            <a:r>
              <a:rPr lang="de-DE" altLang="en-US"/>
              <a:t>A-4040, Linz, Austria</a:t>
            </a:r>
            <a:endParaRPr lang="en-US" altLang="en-US"/>
          </a:p>
        </p:txBody>
      </p:sp>
      <p:graphicFrame>
        <p:nvGraphicFramePr>
          <p:cNvPr id="109573" name="Object 3077">
            <a:extLst>
              <a:ext uri="{FF2B5EF4-FFF2-40B4-BE49-F238E27FC236}">
                <a16:creationId xmlns:a16="http://schemas.microsoft.com/office/drawing/2014/main" id="{F226F0B8-A4E9-473F-BB60-AE539B333073}"/>
              </a:ext>
            </a:extLst>
          </p:cNvPr>
          <p:cNvGraphicFramePr>
            <a:graphicFrameLocks noChangeAspect="1"/>
          </p:cNvGraphicFramePr>
          <p:nvPr/>
        </p:nvGraphicFramePr>
        <p:xfrm>
          <a:off x="0" y="0"/>
          <a:ext cx="6226175" cy="1235075"/>
        </p:xfrm>
        <a:graphic>
          <a:graphicData uri="http://schemas.openxmlformats.org/presentationml/2006/ole">
            <mc:AlternateContent xmlns:mc="http://schemas.openxmlformats.org/markup-compatibility/2006">
              <mc:Choice xmlns:v="urn:schemas-microsoft-com:vml" Requires="v">
                <p:oleObj spid="_x0000_s109575" name="Picture" r:id="rId4" imgW="3113194" imgH="617755" progId="Word.Picture.8">
                  <p:embed/>
                </p:oleObj>
              </mc:Choice>
              <mc:Fallback>
                <p:oleObj name="Picture" r:id="rId4" imgW="3113194" imgH="617755" progId="Word.Picture.8">
                  <p:embed/>
                  <p:pic>
                    <p:nvPicPr>
                      <p:cNvPr id="0" name="Object 30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226175"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4" name="Object 3078">
            <a:extLst>
              <a:ext uri="{FF2B5EF4-FFF2-40B4-BE49-F238E27FC236}">
                <a16:creationId xmlns:a16="http://schemas.microsoft.com/office/drawing/2014/main" id="{E417F5BB-FD0D-4310-950F-775723359A97}"/>
              </a:ext>
            </a:extLst>
          </p:cNvPr>
          <p:cNvGraphicFramePr>
            <a:graphicFrameLocks noChangeAspect="1"/>
          </p:cNvGraphicFramePr>
          <p:nvPr/>
        </p:nvGraphicFramePr>
        <p:xfrm>
          <a:off x="7162800" y="0"/>
          <a:ext cx="1946275" cy="1217613"/>
        </p:xfrm>
        <a:graphic>
          <a:graphicData uri="http://schemas.openxmlformats.org/presentationml/2006/ole">
            <mc:AlternateContent xmlns:mc="http://schemas.openxmlformats.org/markup-compatibility/2006">
              <mc:Choice xmlns:v="urn:schemas-microsoft-com:vml" Requires="v">
                <p:oleObj spid="_x0000_s109576" name="Photo Editor Photo" r:id="rId6" imgW="2438095" imgH="1523810" progId="MSPhotoEd.3">
                  <p:embed/>
                </p:oleObj>
              </mc:Choice>
              <mc:Fallback>
                <p:oleObj name="Photo Editor Photo" r:id="rId6" imgW="2438095" imgH="1523810" progId="MSPhotoEd.3">
                  <p:embed/>
                  <p:pic>
                    <p:nvPicPr>
                      <p:cNvPr id="0" name="Object 30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0"/>
                        <a:ext cx="1946275"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a:extLst>
              <a:ext uri="{FF2B5EF4-FFF2-40B4-BE49-F238E27FC236}">
                <a16:creationId xmlns:a16="http://schemas.microsoft.com/office/drawing/2014/main" id="{7F4B431C-7366-451B-B3AC-6AEC170DF764}"/>
              </a:ext>
            </a:extLst>
          </p:cNvPr>
          <p:cNvSpPr>
            <a:spLocks noGrp="1"/>
          </p:cNvSpPr>
          <p:nvPr>
            <p:ph type="ftr" sz="quarter" idx="11"/>
          </p:nvPr>
        </p:nvSpPr>
        <p:spPr/>
        <p:txBody>
          <a:bodyPr/>
          <a:lstStyle/>
          <a:p>
            <a:r>
              <a:rPr lang="en-US" altLang="en-US"/>
              <a:t>N. Arnold, Applied Physics, Linz</a:t>
            </a:r>
          </a:p>
        </p:txBody>
      </p:sp>
      <p:sp>
        <p:nvSpPr>
          <p:cNvPr id="11267" name="Text Box 3">
            <a:extLst>
              <a:ext uri="{FF2B5EF4-FFF2-40B4-BE49-F238E27FC236}">
                <a16:creationId xmlns:a16="http://schemas.microsoft.com/office/drawing/2014/main" id="{910D6A44-A864-4A48-9C36-7F53C313BFA5}"/>
              </a:ext>
            </a:extLst>
          </p:cNvPr>
          <p:cNvSpPr txBox="1">
            <a:spLocks noChangeArrowheads="1"/>
          </p:cNvSpPr>
          <p:nvPr/>
        </p:nvSpPr>
        <p:spPr bwMode="auto">
          <a:xfrm>
            <a:off x="2095500" y="2286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FF"/>
                </a:solidFill>
              </a:rPr>
              <a:t>Characteristics of adhesion potential</a:t>
            </a:r>
          </a:p>
        </p:txBody>
      </p:sp>
      <p:grpSp>
        <p:nvGrpSpPr>
          <p:cNvPr id="11279" name="Group 15">
            <a:extLst>
              <a:ext uri="{FF2B5EF4-FFF2-40B4-BE49-F238E27FC236}">
                <a16:creationId xmlns:a16="http://schemas.microsoft.com/office/drawing/2014/main" id="{7FB98757-A087-4ECE-B45D-B6E978017206}"/>
              </a:ext>
            </a:extLst>
          </p:cNvPr>
          <p:cNvGrpSpPr>
            <a:grpSpLocks noChangeAspect="1"/>
          </p:cNvGrpSpPr>
          <p:nvPr/>
        </p:nvGrpSpPr>
        <p:grpSpPr bwMode="auto">
          <a:xfrm>
            <a:off x="5257800" y="1981200"/>
            <a:ext cx="3549650" cy="3070225"/>
            <a:chOff x="1176" y="5040"/>
            <a:chExt cx="3724" cy="3220"/>
          </a:xfrm>
        </p:grpSpPr>
        <p:sp>
          <p:nvSpPr>
            <p:cNvPr id="11280" name="Freeform 16">
              <a:extLst>
                <a:ext uri="{FF2B5EF4-FFF2-40B4-BE49-F238E27FC236}">
                  <a16:creationId xmlns:a16="http://schemas.microsoft.com/office/drawing/2014/main" id="{E542EC6A-EA08-4440-BCCC-72D6A581E553}"/>
                </a:ext>
              </a:extLst>
            </p:cNvPr>
            <p:cNvSpPr>
              <a:spLocks noChangeAspect="1"/>
            </p:cNvSpPr>
            <p:nvPr/>
          </p:nvSpPr>
          <p:spPr bwMode="auto">
            <a:xfrm>
              <a:off x="2352" y="5040"/>
              <a:ext cx="2548" cy="2562"/>
            </a:xfrm>
            <a:custGeom>
              <a:avLst/>
              <a:gdLst>
                <a:gd name="T0" fmla="*/ 0 w 2044"/>
                <a:gd name="T1" fmla="*/ 1932 h 3122"/>
                <a:gd name="T2" fmla="*/ 784 w 2044"/>
                <a:gd name="T3" fmla="*/ 2800 h 3122"/>
                <a:gd name="T4" fmla="*/ 2044 w 2044"/>
                <a:gd name="T5" fmla="*/ 0 h 3122"/>
              </a:gdLst>
              <a:ahLst/>
              <a:cxnLst>
                <a:cxn ang="0">
                  <a:pos x="T0" y="T1"/>
                </a:cxn>
                <a:cxn ang="0">
                  <a:pos x="T2" y="T3"/>
                </a:cxn>
                <a:cxn ang="0">
                  <a:pos x="T4" y="T5"/>
                </a:cxn>
              </a:cxnLst>
              <a:rect l="0" t="0" r="r" b="b"/>
              <a:pathLst>
                <a:path w="2044" h="3122">
                  <a:moveTo>
                    <a:pt x="0" y="1932"/>
                  </a:moveTo>
                  <a:cubicBezTo>
                    <a:pt x="221" y="2527"/>
                    <a:pt x="443" y="3122"/>
                    <a:pt x="784" y="2800"/>
                  </a:cubicBezTo>
                  <a:cubicBezTo>
                    <a:pt x="1125" y="2478"/>
                    <a:pt x="1584" y="1239"/>
                    <a:pt x="2044" y="0"/>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1" name="Line 17">
              <a:extLst>
                <a:ext uri="{FF2B5EF4-FFF2-40B4-BE49-F238E27FC236}">
                  <a16:creationId xmlns:a16="http://schemas.microsoft.com/office/drawing/2014/main" id="{1CC64274-780E-4F07-95C4-3F5C23EC8791}"/>
                </a:ext>
              </a:extLst>
            </p:cNvPr>
            <p:cNvSpPr>
              <a:spLocks noChangeAspect="1" noChangeShapeType="1"/>
            </p:cNvSpPr>
            <p:nvPr/>
          </p:nvSpPr>
          <p:spPr bwMode="auto">
            <a:xfrm flipH="1">
              <a:off x="1288" y="6636"/>
              <a:ext cx="106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Text Box 18">
              <a:extLst>
                <a:ext uri="{FF2B5EF4-FFF2-40B4-BE49-F238E27FC236}">
                  <a16:creationId xmlns:a16="http://schemas.microsoft.com/office/drawing/2014/main" id="{73596659-91DC-4F8D-AD9D-CF42ED113059}"/>
                </a:ext>
              </a:extLst>
            </p:cNvPr>
            <p:cNvSpPr txBox="1">
              <a:spLocks noChangeAspect="1" noChangeArrowheads="1"/>
            </p:cNvSpPr>
            <p:nvPr/>
          </p:nvSpPr>
          <p:spPr bwMode="auto">
            <a:xfrm>
              <a:off x="2772" y="6468"/>
              <a:ext cx="78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solidFill>
                    <a:srgbClr val="FF0000"/>
                  </a:solidFill>
                  <a:sym typeface="Symbol" panose="05050102010706020507" pitchFamily="18" charset="2"/>
                </a:rPr>
                <a:t></a:t>
              </a:r>
              <a:r>
                <a:rPr lang="en-US" altLang="en-US" i="1" baseline="-25000">
                  <a:solidFill>
                    <a:srgbClr val="FF0000"/>
                  </a:solidFill>
                </a:rPr>
                <a:t>0</a:t>
              </a:r>
            </a:p>
          </p:txBody>
        </p:sp>
        <p:sp>
          <p:nvSpPr>
            <p:cNvPr id="11283" name="Line 19">
              <a:extLst>
                <a:ext uri="{FF2B5EF4-FFF2-40B4-BE49-F238E27FC236}">
                  <a16:creationId xmlns:a16="http://schemas.microsoft.com/office/drawing/2014/main" id="{EA524EF5-36DA-4ADC-A664-DBDAAF71A287}"/>
                </a:ext>
              </a:extLst>
            </p:cNvPr>
            <p:cNvSpPr>
              <a:spLocks noChangeAspect="1" noChangeShapeType="1"/>
            </p:cNvSpPr>
            <p:nvPr/>
          </p:nvSpPr>
          <p:spPr bwMode="auto">
            <a:xfrm>
              <a:off x="2016" y="6636"/>
              <a:ext cx="0" cy="8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4" name="Text Box 20">
              <a:extLst>
                <a:ext uri="{FF2B5EF4-FFF2-40B4-BE49-F238E27FC236}">
                  <a16:creationId xmlns:a16="http://schemas.microsoft.com/office/drawing/2014/main" id="{F3E8E8F5-6252-42EC-876F-BEDAFC6ED023}"/>
                </a:ext>
              </a:extLst>
            </p:cNvPr>
            <p:cNvSpPr txBox="1">
              <a:spLocks noChangeAspect="1" noChangeArrowheads="1"/>
            </p:cNvSpPr>
            <p:nvPr/>
          </p:nvSpPr>
          <p:spPr bwMode="auto">
            <a:xfrm>
              <a:off x="1176" y="6748"/>
              <a:ext cx="812"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i="1"/>
                <a:t>U</a:t>
              </a:r>
              <a:r>
                <a:rPr lang="de-DE" altLang="en-US" i="1" baseline="-25000"/>
                <a:t>0</a:t>
              </a:r>
            </a:p>
          </p:txBody>
        </p:sp>
        <p:sp>
          <p:nvSpPr>
            <p:cNvPr id="11285" name="Line 21">
              <a:extLst>
                <a:ext uri="{FF2B5EF4-FFF2-40B4-BE49-F238E27FC236}">
                  <a16:creationId xmlns:a16="http://schemas.microsoft.com/office/drawing/2014/main" id="{49D662B0-811D-45D8-B79A-6BC72155D91B}"/>
                </a:ext>
              </a:extLst>
            </p:cNvPr>
            <p:cNvSpPr>
              <a:spLocks noChangeAspect="1" noChangeShapeType="1"/>
            </p:cNvSpPr>
            <p:nvPr/>
          </p:nvSpPr>
          <p:spPr bwMode="auto">
            <a:xfrm flipH="1" flipV="1">
              <a:off x="2072" y="5964"/>
              <a:ext cx="504" cy="7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6" name="Text Box 22">
              <a:extLst>
                <a:ext uri="{FF2B5EF4-FFF2-40B4-BE49-F238E27FC236}">
                  <a16:creationId xmlns:a16="http://schemas.microsoft.com/office/drawing/2014/main" id="{1A90E2F3-68FF-4EC4-AE5B-D0F9ECC0E413}"/>
                </a:ext>
              </a:extLst>
            </p:cNvPr>
            <p:cNvSpPr txBox="1">
              <a:spLocks noChangeAspect="1" noChangeArrowheads="1"/>
            </p:cNvSpPr>
            <p:nvPr/>
          </p:nvSpPr>
          <p:spPr bwMode="auto">
            <a:xfrm>
              <a:off x="2324" y="5516"/>
              <a:ext cx="812"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i="1"/>
                <a:t>F</a:t>
              </a:r>
              <a:r>
                <a:rPr lang="de-DE" altLang="en-US" i="1" baseline="-25000"/>
                <a:t>0</a:t>
              </a:r>
            </a:p>
          </p:txBody>
        </p:sp>
        <p:sp>
          <p:nvSpPr>
            <p:cNvPr id="11287" name="Text Box 23">
              <a:extLst>
                <a:ext uri="{FF2B5EF4-FFF2-40B4-BE49-F238E27FC236}">
                  <a16:creationId xmlns:a16="http://schemas.microsoft.com/office/drawing/2014/main" id="{2683BD00-CC52-411A-8340-15B1F6BADFB8}"/>
                </a:ext>
              </a:extLst>
            </p:cNvPr>
            <p:cNvSpPr txBox="1">
              <a:spLocks noChangeAspect="1" noChangeArrowheads="1"/>
            </p:cNvSpPr>
            <p:nvPr/>
          </p:nvSpPr>
          <p:spPr bwMode="auto">
            <a:xfrm>
              <a:off x="2324" y="7532"/>
              <a:ext cx="812"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i="1">
                  <a:solidFill>
                    <a:srgbClr val="0000FF"/>
                  </a:solidFill>
                </a:rPr>
                <a:t>h</a:t>
              </a:r>
              <a:r>
                <a:rPr lang="de-DE" altLang="en-US" i="1" baseline="-25000">
                  <a:solidFill>
                    <a:srgbClr val="0000FF"/>
                  </a:solidFill>
                </a:rPr>
                <a:t>0</a:t>
              </a:r>
            </a:p>
          </p:txBody>
        </p:sp>
        <p:sp>
          <p:nvSpPr>
            <p:cNvPr id="11288" name="Line 24">
              <a:extLst>
                <a:ext uri="{FF2B5EF4-FFF2-40B4-BE49-F238E27FC236}">
                  <a16:creationId xmlns:a16="http://schemas.microsoft.com/office/drawing/2014/main" id="{30E79300-CAE3-4B49-97E2-81F2A30FFCAB}"/>
                </a:ext>
              </a:extLst>
            </p:cNvPr>
            <p:cNvSpPr>
              <a:spLocks noChangeAspect="1" noChangeShapeType="1"/>
            </p:cNvSpPr>
            <p:nvPr/>
          </p:nvSpPr>
          <p:spPr bwMode="auto">
            <a:xfrm>
              <a:off x="2408" y="7588"/>
              <a:ext cx="72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9" name="Freeform 25">
              <a:extLst>
                <a:ext uri="{FF2B5EF4-FFF2-40B4-BE49-F238E27FC236}">
                  <a16:creationId xmlns:a16="http://schemas.microsoft.com/office/drawing/2014/main" id="{B0155962-EBFA-4357-881C-31DA4CA34F9A}"/>
                </a:ext>
              </a:extLst>
            </p:cNvPr>
            <p:cNvSpPr>
              <a:spLocks noChangeAspect="1"/>
            </p:cNvSpPr>
            <p:nvPr/>
          </p:nvSpPr>
          <p:spPr bwMode="auto">
            <a:xfrm>
              <a:off x="2688" y="6888"/>
              <a:ext cx="840" cy="373"/>
            </a:xfrm>
            <a:custGeom>
              <a:avLst/>
              <a:gdLst>
                <a:gd name="T0" fmla="*/ 0 w 840"/>
                <a:gd name="T1" fmla="*/ 0 h 373"/>
                <a:gd name="T2" fmla="*/ 224 w 840"/>
                <a:gd name="T3" fmla="*/ 280 h 373"/>
                <a:gd name="T4" fmla="*/ 448 w 840"/>
                <a:gd name="T5" fmla="*/ 364 h 373"/>
                <a:gd name="T6" fmla="*/ 672 w 840"/>
                <a:gd name="T7" fmla="*/ 224 h 373"/>
                <a:gd name="T8" fmla="*/ 840 w 840"/>
                <a:gd name="T9" fmla="*/ 0 h 373"/>
              </a:gdLst>
              <a:ahLst/>
              <a:cxnLst>
                <a:cxn ang="0">
                  <a:pos x="T0" y="T1"/>
                </a:cxn>
                <a:cxn ang="0">
                  <a:pos x="T2" y="T3"/>
                </a:cxn>
                <a:cxn ang="0">
                  <a:pos x="T4" y="T5"/>
                </a:cxn>
                <a:cxn ang="0">
                  <a:pos x="T6" y="T7"/>
                </a:cxn>
                <a:cxn ang="0">
                  <a:pos x="T8" y="T9"/>
                </a:cxn>
              </a:cxnLst>
              <a:rect l="0" t="0" r="r" b="b"/>
              <a:pathLst>
                <a:path w="840" h="373">
                  <a:moveTo>
                    <a:pt x="0" y="0"/>
                  </a:moveTo>
                  <a:cubicBezTo>
                    <a:pt x="74" y="109"/>
                    <a:pt x="149" y="219"/>
                    <a:pt x="224" y="280"/>
                  </a:cubicBezTo>
                  <a:cubicBezTo>
                    <a:pt x="299" y="341"/>
                    <a:pt x="373" y="373"/>
                    <a:pt x="448" y="364"/>
                  </a:cubicBezTo>
                  <a:cubicBezTo>
                    <a:pt x="523" y="355"/>
                    <a:pt x="607" y="285"/>
                    <a:pt x="672" y="224"/>
                  </a:cubicBezTo>
                  <a:cubicBezTo>
                    <a:pt x="737" y="163"/>
                    <a:pt x="788" y="81"/>
                    <a:pt x="840" y="0"/>
                  </a:cubicBezTo>
                </a:path>
              </a:pathLst>
            </a:custGeom>
            <a:noFill/>
            <a:ln w="28575" cmpd="sng">
              <a:solidFill>
                <a:srgbClr val="FF000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aphicFrame>
        <p:nvGraphicFramePr>
          <p:cNvPr id="11290" name="Object 26">
            <a:extLst>
              <a:ext uri="{FF2B5EF4-FFF2-40B4-BE49-F238E27FC236}">
                <a16:creationId xmlns:a16="http://schemas.microsoft.com/office/drawing/2014/main" id="{83453ECB-6F00-43D2-B5FF-4E224ADA50C7}"/>
              </a:ext>
            </a:extLst>
          </p:cNvPr>
          <p:cNvGraphicFramePr>
            <a:graphicFrameLocks noChangeAspect="1"/>
          </p:cNvGraphicFramePr>
          <p:nvPr/>
        </p:nvGraphicFramePr>
        <p:xfrm>
          <a:off x="349250" y="1282700"/>
          <a:ext cx="4679950" cy="4356100"/>
        </p:xfrm>
        <a:graphic>
          <a:graphicData uri="http://schemas.openxmlformats.org/presentationml/2006/ole">
            <mc:AlternateContent xmlns:mc="http://schemas.openxmlformats.org/markup-compatibility/2006">
              <mc:Choice xmlns:v="urn:schemas-microsoft-com:vml" Requires="v">
                <p:oleObj spid="_x0000_s410624" name="Document" r:id="rId4" imgW="6660360" imgH="4755960" progId="Word.Document.8">
                  <p:embed/>
                </p:oleObj>
              </mc:Choice>
              <mc:Fallback>
                <p:oleObj name="Document" r:id="rId4" imgW="6660360" imgH="4755960" progId="Word.Document.8">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r="28929"/>
                      <a:stretch>
                        <a:fillRect/>
                      </a:stretch>
                    </p:blipFill>
                    <p:spPr bwMode="auto">
                      <a:xfrm>
                        <a:off x="349250" y="1282700"/>
                        <a:ext cx="4679950" cy="435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
            <a:extLst>
              <a:ext uri="{FF2B5EF4-FFF2-40B4-BE49-F238E27FC236}">
                <a16:creationId xmlns:a16="http://schemas.microsoft.com/office/drawing/2014/main" id="{E37ABE93-3303-48E0-9F57-AB1DA275C5A5}"/>
              </a:ext>
            </a:extLst>
          </p:cNvPr>
          <p:cNvSpPr>
            <a:spLocks noGrp="1"/>
          </p:cNvSpPr>
          <p:nvPr>
            <p:ph type="ftr" sz="quarter" idx="11"/>
          </p:nvPr>
        </p:nvSpPr>
        <p:spPr/>
        <p:txBody>
          <a:bodyPr/>
          <a:lstStyle/>
          <a:p>
            <a:r>
              <a:rPr lang="en-US" altLang="en-US"/>
              <a:t>N. Arnold, Applied Physics, Linz</a:t>
            </a:r>
          </a:p>
        </p:txBody>
      </p:sp>
      <p:sp>
        <p:nvSpPr>
          <p:cNvPr id="123906" name="Text Box 2050">
            <a:extLst>
              <a:ext uri="{FF2B5EF4-FFF2-40B4-BE49-F238E27FC236}">
                <a16:creationId xmlns:a16="http://schemas.microsoft.com/office/drawing/2014/main" id="{AD6AF31A-DD94-4874-BEDC-32122B2BF501}"/>
              </a:ext>
            </a:extLst>
          </p:cNvPr>
          <p:cNvSpPr txBox="1">
            <a:spLocks noChangeArrowheads="1"/>
          </p:cNvSpPr>
          <p:nvPr/>
        </p:nvSpPr>
        <p:spPr bwMode="auto">
          <a:xfrm>
            <a:off x="2819400" y="762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a:solidFill>
                  <a:srgbClr val="FF0000"/>
                </a:solidFill>
              </a:rPr>
              <a:t>Equation of motion for </a:t>
            </a:r>
            <a:r>
              <a:rPr lang="en-US" altLang="en-US" b="1" i="1">
                <a:solidFill>
                  <a:srgbClr val="FF0000"/>
                </a:solidFill>
              </a:rPr>
              <a:t>h</a:t>
            </a:r>
            <a:endParaRPr lang="en-US" altLang="en-US"/>
          </a:p>
        </p:txBody>
      </p:sp>
      <p:sp>
        <p:nvSpPr>
          <p:cNvPr id="123907" name="Text Box 2051">
            <a:extLst>
              <a:ext uri="{FF2B5EF4-FFF2-40B4-BE49-F238E27FC236}">
                <a16:creationId xmlns:a16="http://schemas.microsoft.com/office/drawing/2014/main" id="{21B7303F-2286-49B3-AECE-5E562D9F9941}"/>
              </a:ext>
            </a:extLst>
          </p:cNvPr>
          <p:cNvSpPr txBox="1">
            <a:spLocks noChangeArrowheads="1"/>
          </p:cNvSpPr>
          <p:nvPr/>
        </p:nvSpPr>
        <p:spPr bwMode="auto">
          <a:xfrm>
            <a:off x="304800" y="685800"/>
            <a:ext cx="6705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Deformation </a:t>
            </a:r>
            <a:r>
              <a:rPr lang="en-US" altLang="en-US" i="1">
                <a:solidFill>
                  <a:srgbClr val="FF0000"/>
                </a:solidFill>
              </a:rPr>
              <a:t>h</a:t>
            </a:r>
            <a:r>
              <a:rPr lang="en-US" altLang="en-US"/>
              <a:t> depends on the expansion of</a:t>
            </a:r>
          </a:p>
          <a:p>
            <a:r>
              <a:rPr lang="en-US" altLang="en-US" b="1" i="1">
                <a:solidFill>
                  <a:srgbClr val="0000FF"/>
                </a:solidFill>
              </a:rPr>
              <a:t>substrate</a:t>
            </a:r>
            <a:r>
              <a:rPr lang="en-US" altLang="en-US"/>
              <a:t> </a:t>
            </a:r>
            <a:r>
              <a:rPr lang="en-US" altLang="en-US" b="1" i="1">
                <a:solidFill>
                  <a:srgbClr val="66FF33"/>
                </a:solidFill>
              </a:rPr>
              <a:t>l</a:t>
            </a:r>
            <a:r>
              <a:rPr lang="en-US" altLang="en-US" b="1">
                <a:solidFill>
                  <a:srgbClr val="0000FF"/>
                </a:solidFill>
              </a:rPr>
              <a:t> </a:t>
            </a:r>
            <a:r>
              <a:rPr lang="en-US" altLang="en-US" b="1" i="1">
                <a:solidFill>
                  <a:srgbClr val="0000FF"/>
                </a:solidFill>
              </a:rPr>
              <a:t>and particle</a:t>
            </a:r>
            <a:r>
              <a:rPr lang="en-US" altLang="en-US" b="1">
                <a:solidFill>
                  <a:srgbClr val="0000FF"/>
                </a:solidFill>
              </a:rPr>
              <a:t> </a:t>
            </a:r>
            <a:r>
              <a:rPr lang="en-US" altLang="en-US" b="1" i="1">
                <a:solidFill>
                  <a:srgbClr val="FF33CC"/>
                </a:solidFill>
              </a:rPr>
              <a:t>r</a:t>
            </a:r>
            <a:endParaRPr lang="en-US" altLang="en-US"/>
          </a:p>
          <a:p>
            <a:endParaRPr lang="en-US" altLang="en-US"/>
          </a:p>
          <a:p>
            <a:r>
              <a:rPr lang="en-US" altLang="en-US"/>
              <a:t>Laboratory </a:t>
            </a:r>
            <a:r>
              <a:rPr lang="en-US" altLang="en-US">
                <a:solidFill>
                  <a:srgbClr val="0000FF"/>
                </a:solidFill>
              </a:rPr>
              <a:t>displacement of the particle center </a:t>
            </a:r>
            <a:r>
              <a:rPr lang="en-US" altLang="en-US" i="1">
                <a:solidFill>
                  <a:srgbClr val="0000FF"/>
                </a:solidFill>
              </a:rPr>
              <a:t>z</a:t>
            </a:r>
            <a:endParaRPr lang="en-US" altLang="en-US" i="1"/>
          </a:p>
        </p:txBody>
      </p:sp>
      <p:graphicFrame>
        <p:nvGraphicFramePr>
          <p:cNvPr id="123908" name="Object 2052">
            <a:extLst>
              <a:ext uri="{FF2B5EF4-FFF2-40B4-BE49-F238E27FC236}">
                <a16:creationId xmlns:a16="http://schemas.microsoft.com/office/drawing/2014/main" id="{CBE4C0F7-AD6E-4A0C-B75B-9572CD88F18A}"/>
              </a:ext>
            </a:extLst>
          </p:cNvPr>
          <p:cNvGraphicFramePr>
            <a:graphicFrameLocks noChangeAspect="1"/>
          </p:cNvGraphicFramePr>
          <p:nvPr/>
        </p:nvGraphicFramePr>
        <p:xfrm>
          <a:off x="381000" y="2438400"/>
          <a:ext cx="1876425" cy="357188"/>
        </p:xfrm>
        <a:graphic>
          <a:graphicData uri="http://schemas.openxmlformats.org/presentationml/2006/ole">
            <mc:AlternateContent xmlns:mc="http://schemas.openxmlformats.org/markup-compatibility/2006">
              <mc:Choice xmlns:v="urn:schemas-microsoft-com:vml" Requires="v">
                <p:oleObj spid="_x0000_s411648" name="Equation" r:id="rId4" imgW="927000" imgH="177480" progId="Equation.3">
                  <p:embed/>
                </p:oleObj>
              </mc:Choice>
              <mc:Fallback>
                <p:oleObj name="Equation" r:id="rId4" imgW="927000" imgH="177480" progId="Equation.3">
                  <p:embed/>
                  <p:pic>
                    <p:nvPicPr>
                      <p:cNvPr id="0" name="Object 20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38400"/>
                        <a:ext cx="187642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3909" name="Group 2053">
            <a:extLst>
              <a:ext uri="{FF2B5EF4-FFF2-40B4-BE49-F238E27FC236}">
                <a16:creationId xmlns:a16="http://schemas.microsoft.com/office/drawing/2014/main" id="{61E19033-2E37-48F8-9E90-4DBF0D1D293B}"/>
              </a:ext>
            </a:extLst>
          </p:cNvPr>
          <p:cNvGrpSpPr>
            <a:grpSpLocks/>
          </p:cNvGrpSpPr>
          <p:nvPr/>
        </p:nvGrpSpPr>
        <p:grpSpPr bwMode="auto">
          <a:xfrm>
            <a:off x="381000" y="3048000"/>
            <a:ext cx="3581400" cy="3168650"/>
            <a:chOff x="240" y="1920"/>
            <a:chExt cx="2256" cy="1996"/>
          </a:xfrm>
        </p:grpSpPr>
        <p:graphicFrame>
          <p:nvGraphicFramePr>
            <p:cNvPr id="123910" name="Object 2054">
              <a:extLst>
                <a:ext uri="{FF2B5EF4-FFF2-40B4-BE49-F238E27FC236}">
                  <a16:creationId xmlns:a16="http://schemas.microsoft.com/office/drawing/2014/main" id="{BB95FC42-1785-42A6-8AC4-6F4498C7C557}"/>
                </a:ext>
              </a:extLst>
            </p:cNvPr>
            <p:cNvGraphicFramePr>
              <a:graphicFrameLocks noChangeAspect="1"/>
            </p:cNvGraphicFramePr>
            <p:nvPr/>
          </p:nvGraphicFramePr>
          <p:xfrm>
            <a:off x="240" y="1920"/>
            <a:ext cx="1954" cy="495"/>
          </p:xfrm>
          <a:graphic>
            <a:graphicData uri="http://schemas.openxmlformats.org/presentationml/2006/ole">
              <mc:AlternateContent xmlns:mc="http://schemas.openxmlformats.org/markup-compatibility/2006">
                <mc:Choice xmlns:v="urn:schemas-microsoft-com:vml" Requires="v">
                  <p:oleObj spid="_x0000_s411649" name="Equation" r:id="rId6" imgW="1549080" imgH="393480" progId="Equation.3">
                    <p:embed/>
                  </p:oleObj>
                </mc:Choice>
                <mc:Fallback>
                  <p:oleObj name="Equation" r:id="rId6" imgW="1549080" imgH="393480" progId="Equation.3">
                    <p:embed/>
                    <p:pic>
                      <p:nvPicPr>
                        <p:cNvPr id="0" name="Object 20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 y="1920"/>
                          <a:ext cx="1954" cy="49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11" name="Text Box 2055">
              <a:extLst>
                <a:ext uri="{FF2B5EF4-FFF2-40B4-BE49-F238E27FC236}">
                  <a16:creationId xmlns:a16="http://schemas.microsoft.com/office/drawing/2014/main" id="{AC9DA191-195C-48AA-A0DD-228C5511A815}"/>
                </a:ext>
              </a:extLst>
            </p:cNvPr>
            <p:cNvSpPr txBox="1">
              <a:spLocks noChangeArrowheads="1"/>
            </p:cNvSpPr>
            <p:nvPr/>
          </p:nvSpPr>
          <p:spPr bwMode="auto">
            <a:xfrm>
              <a:off x="768" y="2448"/>
              <a:ext cx="172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Adhesion   cleaning</a:t>
              </a:r>
            </a:p>
            <a:p>
              <a:r>
                <a:rPr lang="en-US" altLang="en-US"/>
                <a:t>+elasticity</a:t>
              </a:r>
            </a:p>
          </p:txBody>
        </p:sp>
        <p:sp>
          <p:nvSpPr>
            <p:cNvPr id="123912" name="Text Box 2056">
              <a:extLst>
                <a:ext uri="{FF2B5EF4-FFF2-40B4-BE49-F238E27FC236}">
                  <a16:creationId xmlns:a16="http://schemas.microsoft.com/office/drawing/2014/main" id="{93D4AE59-7700-4FEF-9233-421997BC9E77}"/>
                </a:ext>
              </a:extLst>
            </p:cNvPr>
            <p:cNvSpPr txBox="1">
              <a:spLocks noChangeArrowheads="1"/>
            </p:cNvSpPr>
            <p:nvPr/>
          </p:nvSpPr>
          <p:spPr bwMode="auto">
            <a:xfrm>
              <a:off x="240" y="3168"/>
              <a:ext cx="2016"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0000"/>
                  </a:solidFill>
                </a:rPr>
                <a:t>Particle and </a:t>
              </a:r>
              <a:endParaRPr lang="en-US" altLang="en-US"/>
            </a:p>
            <a:p>
              <a:r>
                <a:rPr lang="en-US" altLang="en-US" b="1">
                  <a:solidFill>
                    <a:srgbClr val="FF0000"/>
                  </a:solidFill>
                </a:rPr>
                <a:t>substrate expansion </a:t>
              </a:r>
              <a:endParaRPr lang="en-US" altLang="en-US"/>
            </a:p>
            <a:p>
              <a:r>
                <a:rPr lang="en-US" altLang="en-US" b="1">
                  <a:solidFill>
                    <a:srgbClr val="FF0000"/>
                  </a:solidFill>
                </a:rPr>
                <a:t>enter together</a:t>
              </a:r>
              <a:endParaRPr lang="en-US" altLang="en-US"/>
            </a:p>
          </p:txBody>
        </p:sp>
      </p:grpSp>
      <p:grpSp>
        <p:nvGrpSpPr>
          <p:cNvPr id="123913" name="Group 2057">
            <a:extLst>
              <a:ext uri="{FF2B5EF4-FFF2-40B4-BE49-F238E27FC236}">
                <a16:creationId xmlns:a16="http://schemas.microsoft.com/office/drawing/2014/main" id="{7A9A2DBB-03C7-4F74-A273-3148A1AAC3B6}"/>
              </a:ext>
            </a:extLst>
          </p:cNvPr>
          <p:cNvGrpSpPr>
            <a:grpSpLocks/>
          </p:cNvGrpSpPr>
          <p:nvPr/>
        </p:nvGrpSpPr>
        <p:grpSpPr bwMode="auto">
          <a:xfrm>
            <a:off x="5029200" y="2743200"/>
            <a:ext cx="3581400" cy="3136900"/>
            <a:chOff x="3216" y="1960"/>
            <a:chExt cx="2256" cy="1976"/>
          </a:xfrm>
        </p:grpSpPr>
        <p:sp>
          <p:nvSpPr>
            <p:cNvPr id="123914" name="Oval 2058">
              <a:extLst>
                <a:ext uri="{FF2B5EF4-FFF2-40B4-BE49-F238E27FC236}">
                  <a16:creationId xmlns:a16="http://schemas.microsoft.com/office/drawing/2014/main" id="{3B6DC234-254C-45ED-8B80-AE11D8F74A3A}"/>
                </a:ext>
              </a:extLst>
            </p:cNvPr>
            <p:cNvSpPr>
              <a:spLocks noChangeArrowheads="1"/>
            </p:cNvSpPr>
            <p:nvPr/>
          </p:nvSpPr>
          <p:spPr bwMode="auto">
            <a:xfrm>
              <a:off x="3648" y="1960"/>
              <a:ext cx="1360" cy="1360"/>
            </a:xfrm>
            <a:prstGeom prst="ellipse">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15" name="Rectangle 2059">
              <a:extLst>
                <a:ext uri="{FF2B5EF4-FFF2-40B4-BE49-F238E27FC236}">
                  <a16:creationId xmlns:a16="http://schemas.microsoft.com/office/drawing/2014/main" id="{1ACDBA4D-580F-4AF8-A898-6D4DF8AF846F}"/>
                </a:ext>
              </a:extLst>
            </p:cNvPr>
            <p:cNvSpPr>
              <a:spLocks noChangeArrowheads="1"/>
            </p:cNvSpPr>
            <p:nvPr/>
          </p:nvSpPr>
          <p:spPr bwMode="auto">
            <a:xfrm>
              <a:off x="3216" y="3072"/>
              <a:ext cx="2256" cy="864"/>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16" name="Line 2060">
              <a:extLst>
                <a:ext uri="{FF2B5EF4-FFF2-40B4-BE49-F238E27FC236}">
                  <a16:creationId xmlns:a16="http://schemas.microsoft.com/office/drawing/2014/main" id="{A357F9C8-5728-4659-9E4C-C7437F6482BF}"/>
                </a:ext>
              </a:extLst>
            </p:cNvPr>
            <p:cNvSpPr>
              <a:spLocks noChangeShapeType="1"/>
            </p:cNvSpPr>
            <p:nvPr/>
          </p:nvSpPr>
          <p:spPr bwMode="auto">
            <a:xfrm>
              <a:off x="3216" y="3648"/>
              <a:ext cx="2256" cy="0"/>
            </a:xfrm>
            <a:prstGeom prst="line">
              <a:avLst/>
            </a:prstGeom>
            <a:noFill/>
            <a:ln w="38100">
              <a:solidFill>
                <a:srgbClr val="00FF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917" name="Group 2061">
            <a:extLst>
              <a:ext uri="{FF2B5EF4-FFF2-40B4-BE49-F238E27FC236}">
                <a16:creationId xmlns:a16="http://schemas.microsoft.com/office/drawing/2014/main" id="{7EA495FF-10C2-4B64-84CD-423AEF117E8D}"/>
              </a:ext>
            </a:extLst>
          </p:cNvPr>
          <p:cNvGrpSpPr>
            <a:grpSpLocks/>
          </p:cNvGrpSpPr>
          <p:nvPr/>
        </p:nvGrpSpPr>
        <p:grpSpPr bwMode="auto">
          <a:xfrm>
            <a:off x="6400800" y="3746500"/>
            <a:ext cx="304800" cy="1676400"/>
            <a:chOff x="4032" y="2592"/>
            <a:chExt cx="192" cy="1056"/>
          </a:xfrm>
        </p:grpSpPr>
        <p:sp>
          <p:nvSpPr>
            <p:cNvPr id="123918" name="Line 2062">
              <a:extLst>
                <a:ext uri="{FF2B5EF4-FFF2-40B4-BE49-F238E27FC236}">
                  <a16:creationId xmlns:a16="http://schemas.microsoft.com/office/drawing/2014/main" id="{53A5D653-C524-45B9-98C5-61076FFEEDF8}"/>
                </a:ext>
              </a:extLst>
            </p:cNvPr>
            <p:cNvSpPr>
              <a:spLocks noChangeShapeType="1"/>
            </p:cNvSpPr>
            <p:nvPr/>
          </p:nvSpPr>
          <p:spPr bwMode="auto">
            <a:xfrm flipV="1">
              <a:off x="4224" y="2592"/>
              <a:ext cx="0" cy="1056"/>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19" name="Text Box 2063">
              <a:extLst>
                <a:ext uri="{FF2B5EF4-FFF2-40B4-BE49-F238E27FC236}">
                  <a16:creationId xmlns:a16="http://schemas.microsoft.com/office/drawing/2014/main" id="{1BABB1E9-C944-49EC-BF27-55A7A293B2F2}"/>
                </a:ext>
              </a:extLst>
            </p:cNvPr>
            <p:cNvSpPr txBox="1">
              <a:spLocks noChangeArrowheads="1"/>
            </p:cNvSpPr>
            <p:nvPr/>
          </p:nvSpPr>
          <p:spPr bwMode="auto">
            <a:xfrm>
              <a:off x="4032" y="2736"/>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rgbClr val="0000FF"/>
                  </a:solidFill>
                </a:rPr>
                <a:t>z</a:t>
              </a:r>
              <a:endParaRPr lang="en-US" altLang="en-US"/>
            </a:p>
          </p:txBody>
        </p:sp>
      </p:grpSp>
      <p:grpSp>
        <p:nvGrpSpPr>
          <p:cNvPr id="123920" name="Group 2064">
            <a:extLst>
              <a:ext uri="{FF2B5EF4-FFF2-40B4-BE49-F238E27FC236}">
                <a16:creationId xmlns:a16="http://schemas.microsoft.com/office/drawing/2014/main" id="{4AAD8539-861D-4FE4-B55A-ECE89EAC6C0D}"/>
              </a:ext>
            </a:extLst>
          </p:cNvPr>
          <p:cNvGrpSpPr>
            <a:grpSpLocks/>
          </p:cNvGrpSpPr>
          <p:nvPr/>
        </p:nvGrpSpPr>
        <p:grpSpPr bwMode="auto">
          <a:xfrm>
            <a:off x="6781800" y="4508500"/>
            <a:ext cx="304800" cy="914400"/>
            <a:chOff x="4272" y="3072"/>
            <a:chExt cx="192" cy="576"/>
          </a:xfrm>
        </p:grpSpPr>
        <p:sp>
          <p:nvSpPr>
            <p:cNvPr id="123921" name="Line 2065">
              <a:extLst>
                <a:ext uri="{FF2B5EF4-FFF2-40B4-BE49-F238E27FC236}">
                  <a16:creationId xmlns:a16="http://schemas.microsoft.com/office/drawing/2014/main" id="{7CF97B37-A034-469B-AC8C-CED2F7175BB4}"/>
                </a:ext>
              </a:extLst>
            </p:cNvPr>
            <p:cNvSpPr>
              <a:spLocks noChangeShapeType="1"/>
            </p:cNvSpPr>
            <p:nvPr/>
          </p:nvSpPr>
          <p:spPr bwMode="auto">
            <a:xfrm flipV="1">
              <a:off x="4272" y="3072"/>
              <a:ext cx="0" cy="576"/>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22" name="Text Box 2066">
              <a:extLst>
                <a:ext uri="{FF2B5EF4-FFF2-40B4-BE49-F238E27FC236}">
                  <a16:creationId xmlns:a16="http://schemas.microsoft.com/office/drawing/2014/main" id="{35938A31-84EC-4387-9515-5FD17EB2C2EB}"/>
                </a:ext>
              </a:extLst>
            </p:cNvPr>
            <p:cNvSpPr txBox="1">
              <a:spLocks noChangeArrowheads="1"/>
            </p:cNvSpPr>
            <p:nvPr/>
          </p:nvSpPr>
          <p:spPr bwMode="auto">
            <a:xfrm>
              <a:off x="4272" y="3312"/>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rgbClr val="66FF33"/>
                  </a:solidFill>
                </a:rPr>
                <a:t>l</a:t>
              </a:r>
              <a:endParaRPr lang="en-US" altLang="en-US"/>
            </a:p>
          </p:txBody>
        </p:sp>
      </p:grpSp>
      <p:grpSp>
        <p:nvGrpSpPr>
          <p:cNvPr id="123923" name="Group 2067">
            <a:extLst>
              <a:ext uri="{FF2B5EF4-FFF2-40B4-BE49-F238E27FC236}">
                <a16:creationId xmlns:a16="http://schemas.microsoft.com/office/drawing/2014/main" id="{73BBFDE1-9B66-4F5F-948D-1BD0C9C1B59E}"/>
              </a:ext>
            </a:extLst>
          </p:cNvPr>
          <p:cNvGrpSpPr>
            <a:grpSpLocks/>
          </p:cNvGrpSpPr>
          <p:nvPr/>
        </p:nvGrpSpPr>
        <p:grpSpPr bwMode="auto">
          <a:xfrm>
            <a:off x="6934200" y="3746500"/>
            <a:ext cx="304800" cy="1143000"/>
            <a:chOff x="4368" y="2592"/>
            <a:chExt cx="192" cy="720"/>
          </a:xfrm>
        </p:grpSpPr>
        <p:sp>
          <p:nvSpPr>
            <p:cNvPr id="123924" name="Line 2068">
              <a:extLst>
                <a:ext uri="{FF2B5EF4-FFF2-40B4-BE49-F238E27FC236}">
                  <a16:creationId xmlns:a16="http://schemas.microsoft.com/office/drawing/2014/main" id="{FB64C8FA-67DB-4035-A9B7-13D8F03DFE52}"/>
                </a:ext>
              </a:extLst>
            </p:cNvPr>
            <p:cNvSpPr>
              <a:spLocks noChangeShapeType="1"/>
            </p:cNvSpPr>
            <p:nvPr/>
          </p:nvSpPr>
          <p:spPr bwMode="auto">
            <a:xfrm flipV="1">
              <a:off x="4368" y="2592"/>
              <a:ext cx="0" cy="720"/>
            </a:xfrm>
            <a:prstGeom prst="line">
              <a:avLst/>
            </a:prstGeom>
            <a:noFill/>
            <a:ln w="38100">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25" name="Text Box 2069">
              <a:extLst>
                <a:ext uri="{FF2B5EF4-FFF2-40B4-BE49-F238E27FC236}">
                  <a16:creationId xmlns:a16="http://schemas.microsoft.com/office/drawing/2014/main" id="{FDBC9FE7-FB15-4E67-97C5-D792AAAA92EC}"/>
                </a:ext>
              </a:extLst>
            </p:cNvPr>
            <p:cNvSpPr txBox="1">
              <a:spLocks noChangeArrowheads="1"/>
            </p:cNvSpPr>
            <p:nvPr/>
          </p:nvSpPr>
          <p:spPr bwMode="auto">
            <a:xfrm>
              <a:off x="4368" y="2736"/>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rgbClr val="FF33CC"/>
                  </a:solidFill>
                </a:rPr>
                <a:t>r</a:t>
              </a:r>
              <a:endParaRPr lang="en-US" altLang="en-US"/>
            </a:p>
          </p:txBody>
        </p:sp>
      </p:grpSp>
      <p:grpSp>
        <p:nvGrpSpPr>
          <p:cNvPr id="123926" name="Group 2070">
            <a:extLst>
              <a:ext uri="{FF2B5EF4-FFF2-40B4-BE49-F238E27FC236}">
                <a16:creationId xmlns:a16="http://schemas.microsoft.com/office/drawing/2014/main" id="{ACE025A0-81A6-43C1-BF50-9D4125505191}"/>
              </a:ext>
            </a:extLst>
          </p:cNvPr>
          <p:cNvGrpSpPr>
            <a:grpSpLocks/>
          </p:cNvGrpSpPr>
          <p:nvPr/>
        </p:nvGrpSpPr>
        <p:grpSpPr bwMode="auto">
          <a:xfrm>
            <a:off x="6858000" y="4432300"/>
            <a:ext cx="381000" cy="457200"/>
            <a:chOff x="4320" y="3024"/>
            <a:chExt cx="240" cy="288"/>
          </a:xfrm>
        </p:grpSpPr>
        <p:sp>
          <p:nvSpPr>
            <p:cNvPr id="123927" name="Line 2071">
              <a:extLst>
                <a:ext uri="{FF2B5EF4-FFF2-40B4-BE49-F238E27FC236}">
                  <a16:creationId xmlns:a16="http://schemas.microsoft.com/office/drawing/2014/main" id="{3010E178-1E96-4924-8F55-C8DA5D92CB0E}"/>
                </a:ext>
              </a:extLst>
            </p:cNvPr>
            <p:cNvSpPr>
              <a:spLocks noChangeShapeType="1"/>
            </p:cNvSpPr>
            <p:nvPr/>
          </p:nvSpPr>
          <p:spPr bwMode="auto">
            <a:xfrm>
              <a:off x="4320" y="3072"/>
              <a:ext cx="0" cy="24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28" name="Text Box 2072">
              <a:extLst>
                <a:ext uri="{FF2B5EF4-FFF2-40B4-BE49-F238E27FC236}">
                  <a16:creationId xmlns:a16="http://schemas.microsoft.com/office/drawing/2014/main" id="{66415959-AB46-48CB-8BBE-EC404100A74B}"/>
                </a:ext>
              </a:extLst>
            </p:cNvPr>
            <p:cNvSpPr txBox="1">
              <a:spLocks noChangeArrowheads="1"/>
            </p:cNvSpPr>
            <p:nvPr/>
          </p:nvSpPr>
          <p:spPr bwMode="auto">
            <a:xfrm>
              <a:off x="4368" y="3024"/>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rgbClr val="FF0000"/>
                  </a:solidFill>
                </a:rPr>
                <a:t>h</a:t>
              </a: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123920"/>
                                        </p:tgtEl>
                                        <p:attrNameLst>
                                          <p:attrName>style.visibility</p:attrName>
                                        </p:attrNameLst>
                                      </p:cBhvr>
                                      <p:to>
                                        <p:strVal val="visible"/>
                                      </p:to>
                                    </p:set>
                                    <p:anim calcmode="lin" valueType="num">
                                      <p:cBhvr>
                                        <p:cTn id="7" dur="500" fill="hold"/>
                                        <p:tgtEl>
                                          <p:spTgt spid="123920"/>
                                        </p:tgtEl>
                                        <p:attrNameLst>
                                          <p:attrName>ppt_x</p:attrName>
                                        </p:attrNameLst>
                                      </p:cBhvr>
                                      <p:tavLst>
                                        <p:tav tm="0">
                                          <p:val>
                                            <p:strVal val="#ppt_x"/>
                                          </p:val>
                                        </p:tav>
                                        <p:tav tm="100000">
                                          <p:val>
                                            <p:strVal val="#ppt_x"/>
                                          </p:val>
                                        </p:tav>
                                      </p:tavLst>
                                    </p:anim>
                                    <p:anim calcmode="lin" valueType="num">
                                      <p:cBhvr>
                                        <p:cTn id="8" dur="500" fill="hold"/>
                                        <p:tgtEl>
                                          <p:spTgt spid="123920"/>
                                        </p:tgtEl>
                                        <p:attrNameLst>
                                          <p:attrName>ppt_y</p:attrName>
                                        </p:attrNameLst>
                                      </p:cBhvr>
                                      <p:tavLst>
                                        <p:tav tm="0">
                                          <p:val>
                                            <p:strVal val="#ppt_y+#ppt_h/2"/>
                                          </p:val>
                                        </p:tav>
                                        <p:tav tm="100000">
                                          <p:val>
                                            <p:strVal val="#ppt_y"/>
                                          </p:val>
                                        </p:tav>
                                      </p:tavLst>
                                    </p:anim>
                                    <p:anim calcmode="lin" valueType="num">
                                      <p:cBhvr>
                                        <p:cTn id="9" dur="500" fill="hold"/>
                                        <p:tgtEl>
                                          <p:spTgt spid="123920"/>
                                        </p:tgtEl>
                                        <p:attrNameLst>
                                          <p:attrName>ppt_w</p:attrName>
                                        </p:attrNameLst>
                                      </p:cBhvr>
                                      <p:tavLst>
                                        <p:tav tm="0">
                                          <p:val>
                                            <p:strVal val="#ppt_w"/>
                                          </p:val>
                                        </p:tav>
                                        <p:tav tm="100000">
                                          <p:val>
                                            <p:strVal val="#ppt_w"/>
                                          </p:val>
                                        </p:tav>
                                      </p:tavLst>
                                    </p:anim>
                                    <p:anim calcmode="lin" valueType="num">
                                      <p:cBhvr>
                                        <p:cTn id="10" dur="500" fill="hold"/>
                                        <p:tgtEl>
                                          <p:spTgt spid="123920"/>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123926"/>
                                        </p:tgtEl>
                                        <p:attrNameLst>
                                          <p:attrName>style.visibility</p:attrName>
                                        </p:attrNameLst>
                                      </p:cBhvr>
                                      <p:to>
                                        <p:strVal val="visible"/>
                                      </p:to>
                                    </p:set>
                                    <p:anim calcmode="lin" valueType="num">
                                      <p:cBhvr>
                                        <p:cTn id="15" dur="500" fill="hold"/>
                                        <p:tgtEl>
                                          <p:spTgt spid="123926"/>
                                        </p:tgtEl>
                                        <p:attrNameLst>
                                          <p:attrName>ppt_x</p:attrName>
                                        </p:attrNameLst>
                                      </p:cBhvr>
                                      <p:tavLst>
                                        <p:tav tm="0">
                                          <p:val>
                                            <p:strVal val="#ppt_x"/>
                                          </p:val>
                                        </p:tav>
                                        <p:tav tm="100000">
                                          <p:val>
                                            <p:strVal val="#ppt_x"/>
                                          </p:val>
                                        </p:tav>
                                      </p:tavLst>
                                    </p:anim>
                                    <p:anim calcmode="lin" valueType="num">
                                      <p:cBhvr>
                                        <p:cTn id="16" dur="500" fill="hold"/>
                                        <p:tgtEl>
                                          <p:spTgt spid="123926"/>
                                        </p:tgtEl>
                                        <p:attrNameLst>
                                          <p:attrName>ppt_y</p:attrName>
                                        </p:attrNameLst>
                                      </p:cBhvr>
                                      <p:tavLst>
                                        <p:tav tm="0">
                                          <p:val>
                                            <p:strVal val="#ppt_y-#ppt_h/2"/>
                                          </p:val>
                                        </p:tav>
                                        <p:tav tm="100000">
                                          <p:val>
                                            <p:strVal val="#ppt_y"/>
                                          </p:val>
                                        </p:tav>
                                      </p:tavLst>
                                    </p:anim>
                                    <p:anim calcmode="lin" valueType="num">
                                      <p:cBhvr>
                                        <p:cTn id="17" dur="500" fill="hold"/>
                                        <p:tgtEl>
                                          <p:spTgt spid="123926"/>
                                        </p:tgtEl>
                                        <p:attrNameLst>
                                          <p:attrName>ppt_w</p:attrName>
                                        </p:attrNameLst>
                                      </p:cBhvr>
                                      <p:tavLst>
                                        <p:tav tm="0">
                                          <p:val>
                                            <p:strVal val="#ppt_w"/>
                                          </p:val>
                                        </p:tav>
                                        <p:tav tm="100000">
                                          <p:val>
                                            <p:strVal val="#ppt_w"/>
                                          </p:val>
                                        </p:tav>
                                      </p:tavLst>
                                    </p:anim>
                                    <p:anim calcmode="lin" valueType="num">
                                      <p:cBhvr>
                                        <p:cTn id="18" dur="500" fill="hold"/>
                                        <p:tgtEl>
                                          <p:spTgt spid="123926"/>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nodeType="clickEffect">
                                  <p:stCondLst>
                                    <p:cond delay="0"/>
                                  </p:stCondLst>
                                  <p:childTnLst>
                                    <p:set>
                                      <p:cBhvr>
                                        <p:cTn id="22" dur="1" fill="hold">
                                          <p:stCondLst>
                                            <p:cond delay="0"/>
                                          </p:stCondLst>
                                        </p:cTn>
                                        <p:tgtEl>
                                          <p:spTgt spid="123923"/>
                                        </p:tgtEl>
                                        <p:attrNameLst>
                                          <p:attrName>style.visibility</p:attrName>
                                        </p:attrNameLst>
                                      </p:cBhvr>
                                      <p:to>
                                        <p:strVal val="visible"/>
                                      </p:to>
                                    </p:set>
                                    <p:anim calcmode="lin" valueType="num">
                                      <p:cBhvr>
                                        <p:cTn id="23" dur="500" fill="hold"/>
                                        <p:tgtEl>
                                          <p:spTgt spid="123923"/>
                                        </p:tgtEl>
                                        <p:attrNameLst>
                                          <p:attrName>ppt_x</p:attrName>
                                        </p:attrNameLst>
                                      </p:cBhvr>
                                      <p:tavLst>
                                        <p:tav tm="0">
                                          <p:val>
                                            <p:strVal val="#ppt_x"/>
                                          </p:val>
                                        </p:tav>
                                        <p:tav tm="100000">
                                          <p:val>
                                            <p:strVal val="#ppt_x"/>
                                          </p:val>
                                        </p:tav>
                                      </p:tavLst>
                                    </p:anim>
                                    <p:anim calcmode="lin" valueType="num">
                                      <p:cBhvr>
                                        <p:cTn id="24" dur="500" fill="hold"/>
                                        <p:tgtEl>
                                          <p:spTgt spid="123923"/>
                                        </p:tgtEl>
                                        <p:attrNameLst>
                                          <p:attrName>ppt_y</p:attrName>
                                        </p:attrNameLst>
                                      </p:cBhvr>
                                      <p:tavLst>
                                        <p:tav tm="0">
                                          <p:val>
                                            <p:strVal val="#ppt_y+#ppt_h/2"/>
                                          </p:val>
                                        </p:tav>
                                        <p:tav tm="100000">
                                          <p:val>
                                            <p:strVal val="#ppt_y"/>
                                          </p:val>
                                        </p:tav>
                                      </p:tavLst>
                                    </p:anim>
                                    <p:anim calcmode="lin" valueType="num">
                                      <p:cBhvr>
                                        <p:cTn id="25" dur="500" fill="hold"/>
                                        <p:tgtEl>
                                          <p:spTgt spid="123923"/>
                                        </p:tgtEl>
                                        <p:attrNameLst>
                                          <p:attrName>ppt_w</p:attrName>
                                        </p:attrNameLst>
                                      </p:cBhvr>
                                      <p:tavLst>
                                        <p:tav tm="0">
                                          <p:val>
                                            <p:strVal val="#ppt_w"/>
                                          </p:val>
                                        </p:tav>
                                        <p:tav tm="100000">
                                          <p:val>
                                            <p:strVal val="#ppt_w"/>
                                          </p:val>
                                        </p:tav>
                                      </p:tavLst>
                                    </p:anim>
                                    <p:anim calcmode="lin" valueType="num">
                                      <p:cBhvr>
                                        <p:cTn id="26" dur="500" fill="hold"/>
                                        <p:tgtEl>
                                          <p:spTgt spid="123923"/>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3908"/>
                                        </p:tgtEl>
                                        <p:attrNameLst>
                                          <p:attrName>style.visibility</p:attrName>
                                        </p:attrNameLst>
                                      </p:cBhvr>
                                      <p:to>
                                        <p:strVal val="visible"/>
                                      </p:to>
                                    </p:set>
                                    <p:anim calcmode="lin" valueType="num">
                                      <p:cBhvr additive="base">
                                        <p:cTn id="31" dur="500" fill="hold"/>
                                        <p:tgtEl>
                                          <p:spTgt spid="123908"/>
                                        </p:tgtEl>
                                        <p:attrNameLst>
                                          <p:attrName>ppt_x</p:attrName>
                                        </p:attrNameLst>
                                      </p:cBhvr>
                                      <p:tavLst>
                                        <p:tav tm="0">
                                          <p:val>
                                            <p:strVal val="0-#ppt_w/2"/>
                                          </p:val>
                                        </p:tav>
                                        <p:tav tm="100000">
                                          <p:val>
                                            <p:strVal val="#ppt_x"/>
                                          </p:val>
                                        </p:tav>
                                      </p:tavLst>
                                    </p:anim>
                                    <p:anim calcmode="lin" valueType="num">
                                      <p:cBhvr additive="base">
                                        <p:cTn id="32" dur="500" fill="hold"/>
                                        <p:tgtEl>
                                          <p:spTgt spid="12390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3909"/>
                                        </p:tgtEl>
                                        <p:attrNameLst>
                                          <p:attrName>style.visibility</p:attrName>
                                        </p:attrNameLst>
                                      </p:cBhvr>
                                      <p:to>
                                        <p:strVal val="visible"/>
                                      </p:to>
                                    </p:set>
                                    <p:anim calcmode="lin" valueType="num">
                                      <p:cBhvr additive="base">
                                        <p:cTn id="37" dur="500" fill="hold"/>
                                        <p:tgtEl>
                                          <p:spTgt spid="123909"/>
                                        </p:tgtEl>
                                        <p:attrNameLst>
                                          <p:attrName>ppt_x</p:attrName>
                                        </p:attrNameLst>
                                      </p:cBhvr>
                                      <p:tavLst>
                                        <p:tav tm="0">
                                          <p:val>
                                            <p:strVal val="0-#ppt_w/2"/>
                                          </p:val>
                                        </p:tav>
                                        <p:tav tm="100000">
                                          <p:val>
                                            <p:strVal val="#ppt_x"/>
                                          </p:val>
                                        </p:tav>
                                      </p:tavLst>
                                    </p:anim>
                                    <p:anim calcmode="lin" valueType="num">
                                      <p:cBhvr additive="base">
                                        <p:cTn id="38" dur="500" fill="hold"/>
                                        <p:tgtEl>
                                          <p:spTgt spid="1239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C8570AF8-F4A3-4DAF-8595-1C35C4653B0A}"/>
              </a:ext>
            </a:extLst>
          </p:cNvPr>
          <p:cNvSpPr>
            <a:spLocks noGrp="1"/>
          </p:cNvSpPr>
          <p:nvPr>
            <p:ph type="ftr" sz="quarter" idx="11"/>
          </p:nvPr>
        </p:nvSpPr>
        <p:spPr/>
        <p:txBody>
          <a:bodyPr/>
          <a:lstStyle/>
          <a:p>
            <a:r>
              <a:rPr lang="en-US" altLang="en-US"/>
              <a:t>N. Arnold, Applied Physics, Linz</a:t>
            </a:r>
          </a:p>
        </p:txBody>
      </p:sp>
      <p:sp>
        <p:nvSpPr>
          <p:cNvPr id="51202" name="Text Box 1026">
            <a:extLst>
              <a:ext uri="{FF2B5EF4-FFF2-40B4-BE49-F238E27FC236}">
                <a16:creationId xmlns:a16="http://schemas.microsoft.com/office/drawing/2014/main" id="{6D2C29DF-D582-48A4-97DE-5F8C8B88D5FA}"/>
              </a:ext>
            </a:extLst>
          </p:cNvPr>
          <p:cNvSpPr txBox="1">
            <a:spLocks noChangeArrowheads="1"/>
          </p:cNvSpPr>
          <p:nvPr/>
        </p:nvSpPr>
        <p:spPr bwMode="auto">
          <a:xfrm>
            <a:off x="228600" y="762000"/>
            <a:ext cx="50292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en-US" altLang="en-US" i="1">
                <a:solidFill>
                  <a:srgbClr val="0000FF"/>
                </a:solidFill>
              </a:rPr>
              <a:t>Viscosity</a:t>
            </a:r>
          </a:p>
          <a:p>
            <a:pPr>
              <a:lnSpc>
                <a:spcPct val="80000"/>
              </a:lnSpc>
            </a:pPr>
            <a:r>
              <a:rPr lang="en-US" altLang="en-US"/>
              <a:t>Big particles, liquids, Stokes</a:t>
            </a:r>
          </a:p>
          <a:p>
            <a:pPr>
              <a:lnSpc>
                <a:spcPct val="80000"/>
              </a:lnSpc>
            </a:pPr>
            <a:r>
              <a:rPr lang="en-US" altLang="en-US" i="1">
                <a:sym typeface="Symbol" panose="05050102010706020507" pitchFamily="18" charset="2"/>
              </a:rPr>
              <a:t></a:t>
            </a:r>
            <a:r>
              <a:rPr lang="en-US" altLang="en-US"/>
              <a:t> dynamic viscosity</a:t>
            </a:r>
          </a:p>
        </p:txBody>
      </p:sp>
      <p:sp>
        <p:nvSpPr>
          <p:cNvPr id="51204" name="Text Box 1028">
            <a:extLst>
              <a:ext uri="{FF2B5EF4-FFF2-40B4-BE49-F238E27FC236}">
                <a16:creationId xmlns:a16="http://schemas.microsoft.com/office/drawing/2014/main" id="{FDF20AC5-FABE-49BC-BA2B-C6D171E54082}"/>
              </a:ext>
            </a:extLst>
          </p:cNvPr>
          <p:cNvSpPr txBox="1">
            <a:spLocks noChangeArrowheads="1"/>
          </p:cNvSpPr>
          <p:nvPr/>
        </p:nvSpPr>
        <p:spPr bwMode="auto">
          <a:xfrm>
            <a:off x="228600" y="2016125"/>
            <a:ext cx="39624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en-US" altLang="en-US" i="1">
                <a:solidFill>
                  <a:srgbClr val="0000FF"/>
                </a:solidFill>
              </a:rPr>
              <a:t>Knudsen viscosity</a:t>
            </a:r>
          </a:p>
          <a:p>
            <a:pPr>
              <a:lnSpc>
                <a:spcPct val="80000"/>
              </a:lnSpc>
            </a:pPr>
            <a:r>
              <a:rPr lang="en-US" altLang="en-US" i="1"/>
              <a:t>r</a:t>
            </a:r>
            <a:r>
              <a:rPr lang="en-US" altLang="en-US"/>
              <a:t> smaller than mean free path</a:t>
            </a:r>
          </a:p>
          <a:p>
            <a:pPr>
              <a:lnSpc>
                <a:spcPct val="80000"/>
              </a:lnSpc>
            </a:pPr>
            <a:r>
              <a:rPr lang="en-US" altLang="en-US" i="1"/>
              <a:t>m</a:t>
            </a:r>
            <a:r>
              <a:rPr lang="en-US" altLang="en-US" i="1" baseline="-25000"/>
              <a:t>a</a:t>
            </a:r>
            <a:r>
              <a:rPr lang="en-US" altLang="en-US"/>
              <a:t> mass of gas molecules</a:t>
            </a:r>
          </a:p>
          <a:p>
            <a:pPr>
              <a:lnSpc>
                <a:spcPct val="80000"/>
              </a:lnSpc>
            </a:pPr>
            <a:r>
              <a:rPr lang="en-US" altLang="en-US" i="1"/>
              <a:t>N </a:t>
            </a:r>
            <a:r>
              <a:rPr lang="en-US" altLang="en-US"/>
              <a:t>number density</a:t>
            </a:r>
          </a:p>
        </p:txBody>
      </p:sp>
      <p:sp>
        <p:nvSpPr>
          <p:cNvPr id="51210" name="Text Box 1034">
            <a:extLst>
              <a:ext uri="{FF2B5EF4-FFF2-40B4-BE49-F238E27FC236}">
                <a16:creationId xmlns:a16="http://schemas.microsoft.com/office/drawing/2014/main" id="{28D2F7D5-A2FD-4C28-9CAD-E042A7EC6F04}"/>
              </a:ext>
            </a:extLst>
          </p:cNvPr>
          <p:cNvSpPr txBox="1">
            <a:spLocks noChangeArrowheads="1"/>
          </p:cNvSpPr>
          <p:nvPr/>
        </p:nvSpPr>
        <p:spPr bwMode="auto">
          <a:xfrm>
            <a:off x="228600" y="3581400"/>
            <a:ext cx="57912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0000"/>
              </a:lnSpc>
            </a:pPr>
            <a:r>
              <a:rPr lang="en-US" altLang="en-US" i="1">
                <a:solidFill>
                  <a:srgbClr val="0000FF"/>
                </a:solidFill>
              </a:rPr>
              <a:t>Absorption of sound</a:t>
            </a:r>
            <a:endParaRPr lang="en-US" altLang="en-US">
              <a:solidFill>
                <a:srgbClr val="0000FF"/>
              </a:solidFill>
            </a:endParaRPr>
          </a:p>
          <a:p>
            <a:pPr algn="just">
              <a:lnSpc>
                <a:spcPct val="80000"/>
              </a:lnSpc>
            </a:pPr>
            <a:r>
              <a:rPr lang="en-US" altLang="en-US"/>
              <a:t>Sound generated by thermal </a:t>
            </a:r>
          </a:p>
          <a:p>
            <a:pPr algn="just">
              <a:lnSpc>
                <a:spcPct val="80000"/>
              </a:lnSpc>
            </a:pPr>
            <a:r>
              <a:rPr lang="en-US" altLang="en-US"/>
              <a:t>expansion may be damped. </a:t>
            </a:r>
          </a:p>
          <a:p>
            <a:pPr algn="just">
              <a:lnSpc>
                <a:spcPct val="80000"/>
              </a:lnSpc>
            </a:pPr>
            <a:r>
              <a:rPr lang="en-US" altLang="en-US" i="1"/>
              <a:t>d</a:t>
            </a:r>
            <a:r>
              <a:rPr lang="en-US" altLang="en-US"/>
              <a:t> - length</a:t>
            </a:r>
          </a:p>
          <a:p>
            <a:pPr algn="just">
              <a:lnSpc>
                <a:spcPct val="80000"/>
              </a:lnSpc>
            </a:pPr>
            <a:r>
              <a:rPr lang="en-US" altLang="en-US" i="1">
                <a:sym typeface="Symbol" panose="05050102010706020507" pitchFamily="18" charset="2"/>
              </a:rPr>
              <a:t></a:t>
            </a:r>
            <a:r>
              <a:rPr lang="en-US" altLang="en-US"/>
              <a:t> kinematic viscosity, </a:t>
            </a:r>
            <a:r>
              <a:rPr lang="en-US" altLang="en-US" i="1"/>
              <a:t>D</a:t>
            </a:r>
            <a:r>
              <a:rPr lang="en-US" altLang="en-US"/>
              <a:t> thermal diffusivity,</a:t>
            </a:r>
          </a:p>
          <a:p>
            <a:pPr algn="just">
              <a:lnSpc>
                <a:spcPct val="80000"/>
              </a:lnSpc>
            </a:pPr>
            <a:r>
              <a:rPr lang="en-US" altLang="en-US" i="1"/>
              <a:t>c</a:t>
            </a:r>
            <a:r>
              <a:rPr lang="en-US" altLang="en-US"/>
              <a:t> -specific heat</a:t>
            </a:r>
          </a:p>
        </p:txBody>
      </p:sp>
      <p:sp>
        <p:nvSpPr>
          <p:cNvPr id="51211" name="Text Box 1035">
            <a:extLst>
              <a:ext uri="{FF2B5EF4-FFF2-40B4-BE49-F238E27FC236}">
                <a16:creationId xmlns:a16="http://schemas.microsoft.com/office/drawing/2014/main" id="{CED567ED-4A9C-41DD-B96D-ACC91B9BB00C}"/>
              </a:ext>
            </a:extLst>
          </p:cNvPr>
          <p:cNvSpPr txBox="1">
            <a:spLocks noChangeArrowheads="1"/>
          </p:cNvSpPr>
          <p:nvPr/>
        </p:nvSpPr>
        <p:spPr bwMode="auto">
          <a:xfrm>
            <a:off x="228600" y="5791200"/>
            <a:ext cx="29718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0000"/>
              </a:lnSpc>
            </a:pPr>
            <a:r>
              <a:rPr lang="en-US" altLang="en-US" i="1">
                <a:solidFill>
                  <a:srgbClr val="0000FF"/>
                </a:solidFill>
              </a:rPr>
              <a:t>Emission of sound</a:t>
            </a:r>
          </a:p>
          <a:p>
            <a:pPr algn="just">
              <a:lnSpc>
                <a:spcPct val="80000"/>
              </a:lnSpc>
            </a:pPr>
            <a:r>
              <a:rPr lang="en-US" altLang="en-US"/>
              <a:t>probably the strongest</a:t>
            </a:r>
          </a:p>
        </p:txBody>
      </p:sp>
      <p:graphicFrame>
        <p:nvGraphicFramePr>
          <p:cNvPr id="51213" name="Object 1037">
            <a:extLst>
              <a:ext uri="{FF2B5EF4-FFF2-40B4-BE49-F238E27FC236}">
                <a16:creationId xmlns:a16="http://schemas.microsoft.com/office/drawing/2014/main" id="{D4D64D57-FEB9-4ADA-BB88-8BCCACFA8BE4}"/>
              </a:ext>
            </a:extLst>
          </p:cNvPr>
          <p:cNvGraphicFramePr>
            <a:graphicFrameLocks noChangeAspect="1"/>
          </p:cNvGraphicFramePr>
          <p:nvPr/>
        </p:nvGraphicFramePr>
        <p:xfrm>
          <a:off x="6843713" y="582613"/>
          <a:ext cx="2300287" cy="788987"/>
        </p:xfrm>
        <a:graphic>
          <a:graphicData uri="http://schemas.openxmlformats.org/presentationml/2006/ole">
            <mc:AlternateContent xmlns:mc="http://schemas.openxmlformats.org/markup-compatibility/2006">
              <mc:Choice xmlns:v="urn:schemas-microsoft-com:vml" Requires="v">
                <p:oleObj spid="_x0000_s412672" name="Equation" r:id="rId3" imgW="1143000" imgH="393480" progId="Equation.3">
                  <p:embed/>
                </p:oleObj>
              </mc:Choice>
              <mc:Fallback>
                <p:oleObj name="Equation" r:id="rId3" imgW="1143000" imgH="393480" progId="Equation.3">
                  <p:embed/>
                  <p:pic>
                    <p:nvPicPr>
                      <p:cNvPr id="0" name="Object 10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582613"/>
                        <a:ext cx="2300287"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4" name="Object 1038">
            <a:extLst>
              <a:ext uri="{FF2B5EF4-FFF2-40B4-BE49-F238E27FC236}">
                <a16:creationId xmlns:a16="http://schemas.microsoft.com/office/drawing/2014/main" id="{05A32F06-8767-4EC1-BB4E-477180422D3A}"/>
              </a:ext>
            </a:extLst>
          </p:cNvPr>
          <p:cNvGraphicFramePr>
            <a:graphicFrameLocks noChangeAspect="1"/>
          </p:cNvGraphicFramePr>
          <p:nvPr/>
        </p:nvGraphicFramePr>
        <p:xfrm>
          <a:off x="6351588" y="1676400"/>
          <a:ext cx="2792412" cy="962025"/>
        </p:xfrm>
        <a:graphic>
          <a:graphicData uri="http://schemas.openxmlformats.org/presentationml/2006/ole">
            <mc:AlternateContent xmlns:mc="http://schemas.openxmlformats.org/markup-compatibility/2006">
              <mc:Choice xmlns:v="urn:schemas-microsoft-com:vml" Requires="v">
                <p:oleObj spid="_x0000_s412673" name="Equation" r:id="rId5" imgW="1396800" imgH="482400" progId="Equation.3">
                  <p:embed/>
                </p:oleObj>
              </mc:Choice>
              <mc:Fallback>
                <p:oleObj name="Equation" r:id="rId5" imgW="1396800" imgH="482400" progId="Equation.3">
                  <p:embed/>
                  <p:pic>
                    <p:nvPicPr>
                      <p:cNvPr id="0" name="Object 10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1588" y="1676400"/>
                        <a:ext cx="2792412"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5" name="Object 1039">
            <a:extLst>
              <a:ext uri="{FF2B5EF4-FFF2-40B4-BE49-F238E27FC236}">
                <a16:creationId xmlns:a16="http://schemas.microsoft.com/office/drawing/2014/main" id="{04029500-AF4B-404F-9C86-84304CAE5CC0}"/>
              </a:ext>
            </a:extLst>
          </p:cNvPr>
          <p:cNvGraphicFramePr>
            <a:graphicFrameLocks noChangeAspect="1"/>
          </p:cNvGraphicFramePr>
          <p:nvPr/>
        </p:nvGraphicFramePr>
        <p:xfrm>
          <a:off x="4775200" y="3200400"/>
          <a:ext cx="4368800" cy="962025"/>
        </p:xfrm>
        <a:graphic>
          <a:graphicData uri="http://schemas.openxmlformats.org/presentationml/2006/ole">
            <mc:AlternateContent xmlns:mc="http://schemas.openxmlformats.org/markup-compatibility/2006">
              <mc:Choice xmlns:v="urn:schemas-microsoft-com:vml" Requires="v">
                <p:oleObj spid="_x0000_s412674" name="Equation" r:id="rId7" imgW="2184120" imgH="482400" progId="Equation.3">
                  <p:embed/>
                </p:oleObj>
              </mc:Choice>
              <mc:Fallback>
                <p:oleObj name="Equation" r:id="rId7" imgW="2184120" imgH="482400" progId="Equation.3">
                  <p:embed/>
                  <p:pic>
                    <p:nvPicPr>
                      <p:cNvPr id="0" name="Object 10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5200" y="3200400"/>
                        <a:ext cx="43688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6" name="Object 1040">
            <a:extLst>
              <a:ext uri="{FF2B5EF4-FFF2-40B4-BE49-F238E27FC236}">
                <a16:creationId xmlns:a16="http://schemas.microsoft.com/office/drawing/2014/main" id="{ACD85A3C-9D41-4CCC-8E77-1CFEF29E3895}"/>
              </a:ext>
            </a:extLst>
          </p:cNvPr>
          <p:cNvGraphicFramePr>
            <a:graphicFrameLocks noChangeAspect="1"/>
          </p:cNvGraphicFramePr>
          <p:nvPr/>
        </p:nvGraphicFramePr>
        <p:xfrm>
          <a:off x="5156200" y="5514975"/>
          <a:ext cx="3987800" cy="885825"/>
        </p:xfrm>
        <a:graphic>
          <a:graphicData uri="http://schemas.openxmlformats.org/presentationml/2006/ole">
            <mc:AlternateContent xmlns:mc="http://schemas.openxmlformats.org/markup-compatibility/2006">
              <mc:Choice xmlns:v="urn:schemas-microsoft-com:vml" Requires="v">
                <p:oleObj spid="_x0000_s412675" name="Equation" r:id="rId9" imgW="1993680" imgH="444240" progId="Equation.3">
                  <p:embed/>
                </p:oleObj>
              </mc:Choice>
              <mc:Fallback>
                <p:oleObj name="Equation" r:id="rId9" imgW="1993680" imgH="444240" progId="Equation.3">
                  <p:embed/>
                  <p:pic>
                    <p:nvPicPr>
                      <p:cNvPr id="0" name="Object 1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6200" y="5514975"/>
                        <a:ext cx="3987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7" name="Object 1041">
            <a:extLst>
              <a:ext uri="{FF2B5EF4-FFF2-40B4-BE49-F238E27FC236}">
                <a16:creationId xmlns:a16="http://schemas.microsoft.com/office/drawing/2014/main" id="{0C680C10-C058-48BD-83B2-FC2DCDF0F026}"/>
              </a:ext>
            </a:extLst>
          </p:cNvPr>
          <p:cNvGraphicFramePr>
            <a:graphicFrameLocks noChangeAspect="1"/>
          </p:cNvGraphicFramePr>
          <p:nvPr/>
        </p:nvGraphicFramePr>
        <p:xfrm>
          <a:off x="1524000" y="4368800"/>
          <a:ext cx="2579688" cy="508000"/>
        </p:xfrm>
        <a:graphic>
          <a:graphicData uri="http://schemas.openxmlformats.org/presentationml/2006/ole">
            <mc:AlternateContent xmlns:mc="http://schemas.openxmlformats.org/markup-compatibility/2006">
              <mc:Choice xmlns:v="urn:schemas-microsoft-com:vml" Requires="v">
                <p:oleObj spid="_x0000_s412676" name="Equation" r:id="rId11" imgW="1282680" imgH="253800" progId="Equation.3">
                  <p:embed/>
                </p:oleObj>
              </mc:Choice>
              <mc:Fallback>
                <p:oleObj name="Equation" r:id="rId11" imgW="1282680" imgH="253800" progId="Equation.3">
                  <p:embed/>
                  <p:pic>
                    <p:nvPicPr>
                      <p:cNvPr id="0" name="Object 10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4368800"/>
                        <a:ext cx="2579688"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18" name="Text Box 1042">
            <a:extLst>
              <a:ext uri="{FF2B5EF4-FFF2-40B4-BE49-F238E27FC236}">
                <a16:creationId xmlns:a16="http://schemas.microsoft.com/office/drawing/2014/main" id="{646A4AEA-BA8E-42FF-A51B-DB87001F06A7}"/>
              </a:ext>
            </a:extLst>
          </p:cNvPr>
          <p:cNvSpPr txBox="1">
            <a:spLocks noChangeArrowheads="1"/>
          </p:cNvSpPr>
          <p:nvPr/>
        </p:nvSpPr>
        <p:spPr bwMode="auto">
          <a:xfrm>
            <a:off x="3429000" y="-7620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FF00FF"/>
                </a:solidFill>
              </a:rPr>
              <a:t>Damping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59FB826B-0A18-4E50-A68D-3B4C2FCD3C21}"/>
              </a:ext>
            </a:extLst>
          </p:cNvPr>
          <p:cNvSpPr>
            <a:spLocks noGrp="1"/>
          </p:cNvSpPr>
          <p:nvPr>
            <p:ph type="ftr" sz="quarter" idx="11"/>
          </p:nvPr>
        </p:nvSpPr>
        <p:spPr/>
        <p:txBody>
          <a:bodyPr/>
          <a:lstStyle/>
          <a:p>
            <a:r>
              <a:rPr lang="en-US" altLang="en-US"/>
              <a:t>N. Arnold, Applied Physics, Linz</a:t>
            </a:r>
          </a:p>
        </p:txBody>
      </p:sp>
      <p:sp>
        <p:nvSpPr>
          <p:cNvPr id="25602" name="Text Box 2">
            <a:extLst>
              <a:ext uri="{FF2B5EF4-FFF2-40B4-BE49-F238E27FC236}">
                <a16:creationId xmlns:a16="http://schemas.microsoft.com/office/drawing/2014/main" id="{156C6146-92E9-4ACD-AC0C-79EB11258550}"/>
              </a:ext>
            </a:extLst>
          </p:cNvPr>
          <p:cNvSpPr txBox="1">
            <a:spLocks noChangeArrowheads="1"/>
          </p:cNvSpPr>
          <p:nvPr/>
        </p:nvSpPr>
        <p:spPr bwMode="auto">
          <a:xfrm>
            <a:off x="1524000" y="609600"/>
            <a:ext cx="6400800"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a:solidFill>
                  <a:srgbClr val="FF0000"/>
                </a:solidFill>
              </a:rPr>
              <a:t>Thermal expansion </a:t>
            </a:r>
            <a:r>
              <a:rPr lang="en-US" altLang="en-US" sz="4800" b="1" i="1">
                <a:solidFill>
                  <a:srgbClr val="FF0000"/>
                </a:solidFill>
              </a:rPr>
              <a:t>l(t)</a:t>
            </a:r>
            <a:endParaRPr lang="en-US" altLang="en-US" sz="4800" i="1"/>
          </a:p>
          <a:p>
            <a:pPr>
              <a:spcBef>
                <a:spcPct val="50000"/>
              </a:spcBef>
            </a:pPr>
            <a:r>
              <a:rPr lang="en-US" altLang="en-US" sz="4800" b="1">
                <a:solidFill>
                  <a:srgbClr val="00FF00"/>
                </a:solidFill>
              </a:rPr>
              <a:t>            substrate</a:t>
            </a:r>
          </a:p>
        </p:txBody>
      </p:sp>
      <p:graphicFrame>
        <p:nvGraphicFramePr>
          <p:cNvPr id="25603" name="Object 3">
            <a:extLst>
              <a:ext uri="{FF2B5EF4-FFF2-40B4-BE49-F238E27FC236}">
                <a16:creationId xmlns:a16="http://schemas.microsoft.com/office/drawing/2014/main" id="{F6295E28-10D6-4D8D-A218-4706CDADC048}"/>
              </a:ext>
            </a:extLst>
          </p:cNvPr>
          <p:cNvGraphicFramePr>
            <a:graphicFrameLocks noChangeAspect="1"/>
          </p:cNvGraphicFramePr>
          <p:nvPr/>
        </p:nvGraphicFramePr>
        <p:xfrm>
          <a:off x="2895600" y="3733800"/>
          <a:ext cx="3482975" cy="1009650"/>
        </p:xfrm>
        <a:graphic>
          <a:graphicData uri="http://schemas.openxmlformats.org/presentationml/2006/ole">
            <mc:AlternateContent xmlns:mc="http://schemas.openxmlformats.org/markup-compatibility/2006">
              <mc:Choice xmlns:v="urn:schemas-microsoft-com:vml" Requires="v">
                <p:oleObj spid="_x0000_s413696" name="Document" r:id="rId3" imgW="6660360" imgH="1010880" progId="Word.Document.8">
                  <p:embed/>
                </p:oleObj>
              </mc:Choice>
              <mc:Fallback>
                <p:oleObj name="Document" r:id="rId3" imgW="6660360" imgH="101088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r="47713"/>
                      <a:stretch>
                        <a:fillRect/>
                      </a:stretch>
                    </p:blipFill>
                    <p:spPr bwMode="auto">
                      <a:xfrm>
                        <a:off x="2895600" y="3733800"/>
                        <a:ext cx="34829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2">
            <a:extLst>
              <a:ext uri="{FF2B5EF4-FFF2-40B4-BE49-F238E27FC236}">
                <a16:creationId xmlns:a16="http://schemas.microsoft.com/office/drawing/2014/main" id="{81BC7F72-40F1-4A13-932C-3A04479F42E6}"/>
              </a:ext>
            </a:extLst>
          </p:cNvPr>
          <p:cNvSpPr>
            <a:spLocks noGrp="1"/>
          </p:cNvSpPr>
          <p:nvPr>
            <p:ph type="ftr" sz="quarter" idx="11"/>
          </p:nvPr>
        </p:nvSpPr>
        <p:spPr/>
        <p:txBody>
          <a:bodyPr/>
          <a:lstStyle/>
          <a:p>
            <a:r>
              <a:rPr lang="en-US" altLang="en-US"/>
              <a:t>N. Arnold, Applied Physics, Linz</a:t>
            </a:r>
          </a:p>
        </p:txBody>
      </p:sp>
      <p:sp>
        <p:nvSpPr>
          <p:cNvPr id="114690" name="AutoShape 1026">
            <a:extLst>
              <a:ext uri="{FF2B5EF4-FFF2-40B4-BE49-F238E27FC236}">
                <a16:creationId xmlns:a16="http://schemas.microsoft.com/office/drawing/2014/main" id="{9AB8D84D-29DD-40C8-8FBA-593BA166AFC5}"/>
              </a:ext>
            </a:extLst>
          </p:cNvPr>
          <p:cNvSpPr>
            <a:spLocks/>
          </p:cNvSpPr>
          <p:nvPr/>
        </p:nvSpPr>
        <p:spPr bwMode="auto">
          <a:xfrm rot="5400000">
            <a:off x="7008813" y="800100"/>
            <a:ext cx="304800" cy="1752600"/>
          </a:xfrm>
          <a:prstGeom prst="rightBracket">
            <a:avLst>
              <a:gd name="adj" fmla="val 47917"/>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sz="1800" i="1">
                <a:solidFill>
                  <a:srgbClr val="0000FF"/>
                </a:solidFill>
              </a:rPr>
              <a:t>          v</a:t>
            </a:r>
            <a:r>
              <a:rPr lang="en-US" altLang="en-US" sz="1800" i="1" baseline="-25000">
                <a:solidFill>
                  <a:srgbClr val="0000FF"/>
                </a:solidFill>
              </a:rPr>
              <a:t>0</a:t>
            </a:r>
            <a:r>
              <a:rPr lang="en-US" altLang="en-US" sz="1800" i="1">
                <a:solidFill>
                  <a:srgbClr val="0000FF"/>
                </a:solidFill>
                <a:sym typeface="Symbol" panose="05050102010706020507" pitchFamily="18" charset="2"/>
              </a:rPr>
              <a:t></a:t>
            </a:r>
          </a:p>
        </p:txBody>
      </p:sp>
      <p:sp>
        <p:nvSpPr>
          <p:cNvPr id="114691" name="AutoShape 1027">
            <a:extLst>
              <a:ext uri="{FF2B5EF4-FFF2-40B4-BE49-F238E27FC236}">
                <a16:creationId xmlns:a16="http://schemas.microsoft.com/office/drawing/2014/main" id="{8283E1F4-0C7C-460A-9E9D-7B82FED00372}"/>
              </a:ext>
            </a:extLst>
          </p:cNvPr>
          <p:cNvSpPr>
            <a:spLocks/>
          </p:cNvSpPr>
          <p:nvPr/>
        </p:nvSpPr>
        <p:spPr bwMode="auto">
          <a:xfrm rot="5400000">
            <a:off x="6742113" y="914400"/>
            <a:ext cx="838200" cy="2057400"/>
          </a:xfrm>
          <a:prstGeom prst="rightBracket">
            <a:avLst>
              <a:gd name="adj" fmla="val 20455"/>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a:p>
        </p:txBody>
      </p:sp>
      <p:sp>
        <p:nvSpPr>
          <p:cNvPr id="114692" name="AutoShape 1028">
            <a:extLst>
              <a:ext uri="{FF2B5EF4-FFF2-40B4-BE49-F238E27FC236}">
                <a16:creationId xmlns:a16="http://schemas.microsoft.com/office/drawing/2014/main" id="{08FEA218-FC81-459C-A828-B677B9DDD1D2}"/>
              </a:ext>
            </a:extLst>
          </p:cNvPr>
          <p:cNvSpPr>
            <a:spLocks noChangeArrowheads="1"/>
          </p:cNvSpPr>
          <p:nvPr/>
        </p:nvSpPr>
        <p:spPr bwMode="auto">
          <a:xfrm flipV="1">
            <a:off x="5486400" y="-246063"/>
            <a:ext cx="3238500" cy="3598863"/>
          </a:xfrm>
          <a:custGeom>
            <a:avLst/>
            <a:gdLst>
              <a:gd name="G0" fmla="+- 10761 0 0"/>
              <a:gd name="G1" fmla="+- 11759144 0 0"/>
              <a:gd name="G2" fmla="+- 0 0 11759144"/>
              <a:gd name="T0" fmla="*/ 0 256 1"/>
              <a:gd name="T1" fmla="*/ 180 256 1"/>
              <a:gd name="G3" fmla="+- 11759144 T0 T1"/>
              <a:gd name="T2" fmla="*/ 0 256 1"/>
              <a:gd name="T3" fmla="*/ 90 256 1"/>
              <a:gd name="G4" fmla="+- 11759144 T2 T3"/>
              <a:gd name="G5" fmla="*/ G4 2 1"/>
              <a:gd name="T4" fmla="*/ 90 256 1"/>
              <a:gd name="T5" fmla="*/ 0 256 1"/>
              <a:gd name="G6" fmla="+- 11759144 T4 T5"/>
              <a:gd name="G7" fmla="*/ G6 2 1"/>
              <a:gd name="G8" fmla="abs 1175914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761"/>
              <a:gd name="G18" fmla="*/ 10761 1 2"/>
              <a:gd name="G19" fmla="+- G18 5400 0"/>
              <a:gd name="G20" fmla="cos G19 11759144"/>
              <a:gd name="G21" fmla="sin G19 11759144"/>
              <a:gd name="G22" fmla="+- G20 10800 0"/>
              <a:gd name="G23" fmla="+- G21 10800 0"/>
              <a:gd name="G24" fmla="+- 10800 0 G20"/>
              <a:gd name="G25" fmla="+- 10761 10800 0"/>
              <a:gd name="G26" fmla="?: G9 G17 G25"/>
              <a:gd name="G27" fmla="?: G9 0 21600"/>
              <a:gd name="G28" fmla="cos 10800 11759144"/>
              <a:gd name="G29" fmla="sin 10800 11759144"/>
              <a:gd name="G30" fmla="sin 10761 11759144"/>
              <a:gd name="G31" fmla="+- G28 10800 0"/>
              <a:gd name="G32" fmla="+- G29 10800 0"/>
              <a:gd name="G33" fmla="+- G30 10800 0"/>
              <a:gd name="G34" fmla="?: G4 0 G31"/>
              <a:gd name="G35" fmla="?: 11759144 G34 0"/>
              <a:gd name="G36" fmla="?: G6 G35 G31"/>
              <a:gd name="G37" fmla="+- 21600 0 G36"/>
              <a:gd name="G38" fmla="?: G4 0 G33"/>
              <a:gd name="G39" fmla="?: 11759144 G38 G32"/>
              <a:gd name="G40" fmla="?: G6 G39 0"/>
              <a:gd name="G41" fmla="?: G4 G32 21600"/>
              <a:gd name="G42" fmla="?: G6 G41 G33"/>
              <a:gd name="T12" fmla="*/ 10800 w 21600"/>
              <a:gd name="T13" fmla="*/ 0 h 21600"/>
              <a:gd name="T14" fmla="*/ 19 w 21600"/>
              <a:gd name="T15" fmla="*/ 10907 h 21600"/>
              <a:gd name="T16" fmla="*/ 10800 w 21600"/>
              <a:gd name="T17" fmla="*/ 39 h 21600"/>
              <a:gd name="T18" fmla="*/ 21581 w 21600"/>
              <a:gd name="T19" fmla="*/ 1090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9" y="10906"/>
                </a:moveTo>
                <a:cubicBezTo>
                  <a:pt x="39" y="10871"/>
                  <a:pt x="39" y="10835"/>
                  <a:pt x="39" y="10800"/>
                </a:cubicBezTo>
                <a:cubicBezTo>
                  <a:pt x="39" y="4856"/>
                  <a:pt x="4856" y="39"/>
                  <a:pt x="10800" y="39"/>
                </a:cubicBezTo>
                <a:cubicBezTo>
                  <a:pt x="16743" y="39"/>
                  <a:pt x="21561" y="4856"/>
                  <a:pt x="21561" y="10800"/>
                </a:cubicBezTo>
                <a:cubicBezTo>
                  <a:pt x="21560" y="10835"/>
                  <a:pt x="21560" y="10871"/>
                  <a:pt x="21560" y="10906"/>
                </a:cubicBezTo>
                <a:lnTo>
                  <a:pt x="21599" y="10907"/>
                </a:lnTo>
                <a:cubicBezTo>
                  <a:pt x="21599" y="10871"/>
                  <a:pt x="21600" y="10835"/>
                  <a:pt x="21600" y="10800"/>
                </a:cubicBezTo>
                <a:cubicBezTo>
                  <a:pt x="21600" y="4835"/>
                  <a:pt x="16764" y="0"/>
                  <a:pt x="10800" y="0"/>
                </a:cubicBezTo>
                <a:cubicBezTo>
                  <a:pt x="4835" y="0"/>
                  <a:pt x="0" y="4835"/>
                  <a:pt x="0" y="10800"/>
                </a:cubicBezTo>
                <a:cubicBezTo>
                  <a:pt x="0" y="10835"/>
                  <a:pt x="0" y="10871"/>
                  <a:pt x="0" y="10907"/>
                </a:cubicBezTo>
                <a:close/>
              </a:path>
            </a:pathLst>
          </a:cu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3" name="AutoShape 1029">
            <a:extLst>
              <a:ext uri="{FF2B5EF4-FFF2-40B4-BE49-F238E27FC236}">
                <a16:creationId xmlns:a16="http://schemas.microsoft.com/office/drawing/2014/main" id="{6105EC09-2189-412B-ACBB-36991F0AA35B}"/>
              </a:ext>
            </a:extLst>
          </p:cNvPr>
          <p:cNvSpPr>
            <a:spLocks noChangeAspect="1" noChangeArrowheads="1"/>
          </p:cNvSpPr>
          <p:nvPr/>
        </p:nvSpPr>
        <p:spPr bwMode="auto">
          <a:xfrm flipV="1">
            <a:off x="5811838" y="196850"/>
            <a:ext cx="2698750" cy="2698750"/>
          </a:xfrm>
          <a:custGeom>
            <a:avLst/>
            <a:gdLst>
              <a:gd name="G0" fmla="+- 10761 0 0"/>
              <a:gd name="G1" fmla="+- 11759144 0 0"/>
              <a:gd name="G2" fmla="+- 0 0 11759144"/>
              <a:gd name="T0" fmla="*/ 0 256 1"/>
              <a:gd name="T1" fmla="*/ 180 256 1"/>
              <a:gd name="G3" fmla="+- 11759144 T0 T1"/>
              <a:gd name="T2" fmla="*/ 0 256 1"/>
              <a:gd name="T3" fmla="*/ 90 256 1"/>
              <a:gd name="G4" fmla="+- 11759144 T2 T3"/>
              <a:gd name="G5" fmla="*/ G4 2 1"/>
              <a:gd name="T4" fmla="*/ 90 256 1"/>
              <a:gd name="T5" fmla="*/ 0 256 1"/>
              <a:gd name="G6" fmla="+- 11759144 T4 T5"/>
              <a:gd name="G7" fmla="*/ G6 2 1"/>
              <a:gd name="G8" fmla="abs 1175914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761"/>
              <a:gd name="G18" fmla="*/ 10761 1 2"/>
              <a:gd name="G19" fmla="+- G18 5400 0"/>
              <a:gd name="G20" fmla="cos G19 11759144"/>
              <a:gd name="G21" fmla="sin G19 11759144"/>
              <a:gd name="G22" fmla="+- G20 10800 0"/>
              <a:gd name="G23" fmla="+- G21 10800 0"/>
              <a:gd name="G24" fmla="+- 10800 0 G20"/>
              <a:gd name="G25" fmla="+- 10761 10800 0"/>
              <a:gd name="G26" fmla="?: G9 G17 G25"/>
              <a:gd name="G27" fmla="?: G9 0 21600"/>
              <a:gd name="G28" fmla="cos 10800 11759144"/>
              <a:gd name="G29" fmla="sin 10800 11759144"/>
              <a:gd name="G30" fmla="sin 10761 11759144"/>
              <a:gd name="G31" fmla="+- G28 10800 0"/>
              <a:gd name="G32" fmla="+- G29 10800 0"/>
              <a:gd name="G33" fmla="+- G30 10800 0"/>
              <a:gd name="G34" fmla="?: G4 0 G31"/>
              <a:gd name="G35" fmla="?: 11759144 G34 0"/>
              <a:gd name="G36" fmla="?: G6 G35 G31"/>
              <a:gd name="G37" fmla="+- 21600 0 G36"/>
              <a:gd name="G38" fmla="?: G4 0 G33"/>
              <a:gd name="G39" fmla="?: 11759144 G38 G32"/>
              <a:gd name="G40" fmla="?: G6 G39 0"/>
              <a:gd name="G41" fmla="?: G4 G32 21600"/>
              <a:gd name="G42" fmla="?: G6 G41 G33"/>
              <a:gd name="T12" fmla="*/ 10800 w 21600"/>
              <a:gd name="T13" fmla="*/ 0 h 21600"/>
              <a:gd name="T14" fmla="*/ 19 w 21600"/>
              <a:gd name="T15" fmla="*/ 10907 h 21600"/>
              <a:gd name="T16" fmla="*/ 10800 w 21600"/>
              <a:gd name="T17" fmla="*/ 39 h 21600"/>
              <a:gd name="T18" fmla="*/ 21581 w 21600"/>
              <a:gd name="T19" fmla="*/ 1090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9" y="10906"/>
                </a:moveTo>
                <a:cubicBezTo>
                  <a:pt x="39" y="10871"/>
                  <a:pt x="39" y="10835"/>
                  <a:pt x="39" y="10800"/>
                </a:cubicBezTo>
                <a:cubicBezTo>
                  <a:pt x="39" y="4856"/>
                  <a:pt x="4856" y="39"/>
                  <a:pt x="10800" y="39"/>
                </a:cubicBezTo>
                <a:cubicBezTo>
                  <a:pt x="16743" y="39"/>
                  <a:pt x="21561" y="4856"/>
                  <a:pt x="21561" y="10800"/>
                </a:cubicBezTo>
                <a:cubicBezTo>
                  <a:pt x="21560" y="10835"/>
                  <a:pt x="21560" y="10871"/>
                  <a:pt x="21560" y="10906"/>
                </a:cubicBezTo>
                <a:lnTo>
                  <a:pt x="21599" y="10907"/>
                </a:lnTo>
                <a:cubicBezTo>
                  <a:pt x="21599" y="10871"/>
                  <a:pt x="21600" y="10835"/>
                  <a:pt x="21600" y="10800"/>
                </a:cubicBezTo>
                <a:cubicBezTo>
                  <a:pt x="21600" y="4835"/>
                  <a:pt x="16764" y="0"/>
                  <a:pt x="10800" y="0"/>
                </a:cubicBezTo>
                <a:cubicBezTo>
                  <a:pt x="4835" y="0"/>
                  <a:pt x="0" y="4835"/>
                  <a:pt x="0" y="10800"/>
                </a:cubicBezTo>
                <a:cubicBezTo>
                  <a:pt x="0" y="10835"/>
                  <a:pt x="0" y="10871"/>
                  <a:pt x="0" y="10907"/>
                </a:cubicBezTo>
                <a:close/>
              </a:path>
            </a:pathLst>
          </a:custGeom>
          <a:noFill/>
          <a:ln w="38100">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4694" name="Group 1030">
            <a:extLst>
              <a:ext uri="{FF2B5EF4-FFF2-40B4-BE49-F238E27FC236}">
                <a16:creationId xmlns:a16="http://schemas.microsoft.com/office/drawing/2014/main" id="{7FAAB9C3-3897-42BF-BA08-88F41D96DB42}"/>
              </a:ext>
            </a:extLst>
          </p:cNvPr>
          <p:cNvGrpSpPr>
            <a:grpSpLocks/>
          </p:cNvGrpSpPr>
          <p:nvPr/>
        </p:nvGrpSpPr>
        <p:grpSpPr bwMode="auto">
          <a:xfrm>
            <a:off x="76200" y="0"/>
            <a:ext cx="5257800" cy="1447800"/>
            <a:chOff x="0" y="0"/>
            <a:chExt cx="3312" cy="912"/>
          </a:xfrm>
        </p:grpSpPr>
        <p:graphicFrame>
          <p:nvGraphicFramePr>
            <p:cNvPr id="114695" name="Object 1031">
              <a:extLst>
                <a:ext uri="{FF2B5EF4-FFF2-40B4-BE49-F238E27FC236}">
                  <a16:creationId xmlns:a16="http://schemas.microsoft.com/office/drawing/2014/main" id="{CA66120F-7783-4A87-85D4-E7305F707912}"/>
                </a:ext>
              </a:extLst>
            </p:cNvPr>
            <p:cNvGraphicFramePr>
              <a:graphicFrameLocks noChangeAspect="1"/>
            </p:cNvGraphicFramePr>
            <p:nvPr/>
          </p:nvGraphicFramePr>
          <p:xfrm>
            <a:off x="48" y="306"/>
            <a:ext cx="1824" cy="606"/>
          </p:xfrm>
          <a:graphic>
            <a:graphicData uri="http://schemas.openxmlformats.org/presentationml/2006/ole">
              <mc:AlternateContent xmlns:mc="http://schemas.openxmlformats.org/markup-compatibility/2006">
                <mc:Choice xmlns:v="urn:schemas-microsoft-com:vml" Requires="v">
                  <p:oleObj spid="_x0000_s414720" name="Equation" r:id="rId4" imgW="1447560" imgH="482400" progId="Equation.3">
                    <p:embed/>
                  </p:oleObj>
                </mc:Choice>
                <mc:Fallback>
                  <p:oleObj name="Equation" r:id="rId4" imgW="1447560" imgH="482400" progId="Equation.3">
                    <p:embed/>
                    <p:pic>
                      <p:nvPicPr>
                        <p:cNvPr id="0" name="Object 1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 y="306"/>
                          <a:ext cx="1824" cy="60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6" name="Text Box 1032">
              <a:extLst>
                <a:ext uri="{FF2B5EF4-FFF2-40B4-BE49-F238E27FC236}">
                  <a16:creationId xmlns:a16="http://schemas.microsoft.com/office/drawing/2014/main" id="{C6F217D3-9C62-4ED0-BFCB-CF777AA65357}"/>
                </a:ext>
              </a:extLst>
            </p:cNvPr>
            <p:cNvSpPr txBox="1">
              <a:spLocks noChangeArrowheads="1"/>
            </p:cNvSpPr>
            <p:nvPr/>
          </p:nvSpPr>
          <p:spPr bwMode="auto">
            <a:xfrm>
              <a:off x="0" y="0"/>
              <a:ext cx="27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a:solidFill>
                    <a:srgbClr val="0000FF"/>
                  </a:solidFill>
                </a:rPr>
                <a:t>v</a:t>
              </a:r>
              <a:r>
                <a:rPr lang="en-US" altLang="en-US" b="1" i="1" baseline="-25000">
                  <a:solidFill>
                    <a:srgbClr val="0000FF"/>
                  </a:solidFill>
                </a:rPr>
                <a:t>0</a:t>
              </a:r>
              <a:r>
                <a:rPr lang="en-US" altLang="en-US" b="1" i="1">
                  <a:solidFill>
                    <a:srgbClr val="0000FF"/>
                  </a:solidFill>
                  <a:sym typeface="Symbol" panose="05050102010706020507" pitchFamily="18" charset="2"/>
                </a:rPr>
                <a:t>&lt;</a:t>
              </a:r>
              <a:r>
                <a:rPr lang="en-US" altLang="en-US" b="1" i="1">
                  <a:solidFill>
                    <a:srgbClr val="66FF33"/>
                  </a:solidFill>
                </a:rPr>
                <a:t>l</a:t>
              </a:r>
              <a:r>
                <a:rPr lang="en-US" altLang="en-US" b="1" i="1" baseline="-25000">
                  <a:solidFill>
                    <a:srgbClr val="66FF33"/>
                  </a:solidFill>
                  <a:sym typeface="Symbol" panose="05050102010706020507" pitchFamily="18" charset="2"/>
                </a:rPr>
                <a:t></a:t>
              </a:r>
              <a:r>
                <a:rPr lang="en-US" altLang="en-US" b="1" i="1">
                  <a:solidFill>
                    <a:srgbClr val="66FF33"/>
                  </a:solidFill>
                </a:rPr>
                <a:t>+l</a:t>
              </a:r>
              <a:r>
                <a:rPr lang="en-US" altLang="en-US" b="1" i="1" baseline="-25000">
                  <a:solidFill>
                    <a:srgbClr val="66FF33"/>
                  </a:solidFill>
                </a:rPr>
                <a:t>T</a:t>
              </a:r>
              <a:r>
                <a:rPr lang="en-US" altLang="en-US" b="1" i="1">
                  <a:solidFill>
                    <a:srgbClr val="0000FF"/>
                  </a:solidFill>
                </a:rPr>
                <a:t>&lt;</a:t>
              </a:r>
              <a:r>
                <a:rPr lang="en-US" altLang="en-US" b="1" i="1"/>
                <a:t>w</a:t>
              </a:r>
              <a:r>
                <a:rPr lang="en-US" altLang="en-US" b="1" i="1">
                  <a:solidFill>
                    <a:srgbClr val="0000FF"/>
                  </a:solidFill>
                </a:rPr>
                <a:t>;   </a:t>
              </a:r>
              <a:r>
                <a:rPr lang="en-US" altLang="en-US" b="1">
                  <a:solidFill>
                    <a:srgbClr val="FF0000"/>
                  </a:solidFill>
                </a:rPr>
                <a:t>1D </a:t>
              </a:r>
              <a:r>
                <a:rPr lang="en-US" altLang="en-US" b="1" i="1">
                  <a:solidFill>
                    <a:srgbClr val="FF0000"/>
                  </a:solidFill>
                </a:rPr>
                <a:t>l</a:t>
              </a:r>
              <a:r>
                <a:rPr lang="en-US" altLang="en-US" b="1">
                  <a:solidFill>
                    <a:srgbClr val="FF0000"/>
                  </a:solidFill>
                </a:rPr>
                <a:t>,</a:t>
              </a:r>
              <a:r>
                <a:rPr lang="en-US" altLang="en-US" b="1">
                  <a:solidFill>
                    <a:srgbClr val="0000FF"/>
                  </a:solidFill>
                </a:rPr>
                <a:t> sound, </a:t>
              </a:r>
              <a:r>
                <a:rPr lang="en-US" altLang="en-US" b="1">
                  <a:solidFill>
                    <a:srgbClr val="66FF33"/>
                  </a:solidFill>
                </a:rPr>
                <a:t>1D </a:t>
              </a:r>
              <a:r>
                <a:rPr lang="en-US" altLang="en-US" b="1" i="1">
                  <a:solidFill>
                    <a:srgbClr val="66FF33"/>
                  </a:solidFill>
                </a:rPr>
                <a:t>T</a:t>
              </a:r>
            </a:p>
          </p:txBody>
        </p:sp>
        <p:sp>
          <p:nvSpPr>
            <p:cNvPr id="114697" name="Text Box 1033">
              <a:extLst>
                <a:ext uri="{FF2B5EF4-FFF2-40B4-BE49-F238E27FC236}">
                  <a16:creationId xmlns:a16="http://schemas.microsoft.com/office/drawing/2014/main" id="{5A408EF9-3ECF-4890-914C-24A0CED75A2E}"/>
                </a:ext>
              </a:extLst>
            </p:cNvPr>
            <p:cNvSpPr txBox="1">
              <a:spLocks noChangeArrowheads="1"/>
            </p:cNvSpPr>
            <p:nvPr/>
          </p:nvSpPr>
          <p:spPr bwMode="auto">
            <a:xfrm>
              <a:off x="1872" y="346"/>
              <a:ext cx="14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weak absorbers</a:t>
              </a:r>
            </a:p>
            <a:p>
              <a:r>
                <a:rPr lang="en-US" altLang="en-US"/>
                <a:t>ps pulses</a:t>
              </a:r>
            </a:p>
          </p:txBody>
        </p:sp>
      </p:grpSp>
      <p:grpSp>
        <p:nvGrpSpPr>
          <p:cNvPr id="114698" name="Group 1034">
            <a:extLst>
              <a:ext uri="{FF2B5EF4-FFF2-40B4-BE49-F238E27FC236}">
                <a16:creationId xmlns:a16="http://schemas.microsoft.com/office/drawing/2014/main" id="{C0CCABAA-E958-4AB0-B2FF-F1214475268A}"/>
              </a:ext>
            </a:extLst>
          </p:cNvPr>
          <p:cNvGrpSpPr>
            <a:grpSpLocks/>
          </p:cNvGrpSpPr>
          <p:nvPr/>
        </p:nvGrpSpPr>
        <p:grpSpPr bwMode="auto">
          <a:xfrm>
            <a:off x="76200" y="3429000"/>
            <a:ext cx="5943600" cy="1568450"/>
            <a:chOff x="0" y="2160"/>
            <a:chExt cx="3744" cy="988"/>
          </a:xfrm>
        </p:grpSpPr>
        <p:graphicFrame>
          <p:nvGraphicFramePr>
            <p:cNvPr id="114699" name="Object 1035">
              <a:extLst>
                <a:ext uri="{FF2B5EF4-FFF2-40B4-BE49-F238E27FC236}">
                  <a16:creationId xmlns:a16="http://schemas.microsoft.com/office/drawing/2014/main" id="{F5353CB9-36E5-42D8-B284-E1A73AB186DB}"/>
                </a:ext>
              </a:extLst>
            </p:cNvPr>
            <p:cNvGraphicFramePr>
              <a:graphicFrameLocks noChangeAspect="1"/>
            </p:cNvGraphicFramePr>
            <p:nvPr/>
          </p:nvGraphicFramePr>
          <p:xfrm>
            <a:off x="48" y="2498"/>
            <a:ext cx="897" cy="526"/>
          </p:xfrm>
          <a:graphic>
            <a:graphicData uri="http://schemas.openxmlformats.org/presentationml/2006/ole">
              <mc:AlternateContent xmlns:mc="http://schemas.openxmlformats.org/markup-compatibility/2006">
                <mc:Choice xmlns:v="urn:schemas-microsoft-com:vml" Requires="v">
                  <p:oleObj spid="_x0000_s414721" name="Equation" r:id="rId6" imgW="711000" imgH="419040" progId="Equation.3">
                    <p:embed/>
                  </p:oleObj>
                </mc:Choice>
                <mc:Fallback>
                  <p:oleObj name="Equation" r:id="rId6" imgW="711000" imgH="419040" progId="Equation.3">
                    <p:embed/>
                    <p:pic>
                      <p:nvPicPr>
                        <p:cNvPr id="0" name="Object 10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 y="2498"/>
                          <a:ext cx="897" cy="52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700" name="Text Box 1036">
              <a:extLst>
                <a:ext uri="{FF2B5EF4-FFF2-40B4-BE49-F238E27FC236}">
                  <a16:creationId xmlns:a16="http://schemas.microsoft.com/office/drawing/2014/main" id="{25464DA4-8E07-4378-9ECE-3895232A4BF5}"/>
                </a:ext>
              </a:extLst>
            </p:cNvPr>
            <p:cNvSpPr txBox="1">
              <a:spLocks noChangeArrowheads="1"/>
            </p:cNvSpPr>
            <p:nvPr/>
          </p:nvSpPr>
          <p:spPr bwMode="auto">
            <a:xfrm>
              <a:off x="0" y="2160"/>
              <a:ext cx="37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a:solidFill>
                    <a:srgbClr val="66FF33"/>
                  </a:solidFill>
                  <a:sym typeface="Symbol" panose="05050102010706020507" pitchFamily="18" charset="2"/>
                </a:rPr>
                <a:t>l</a:t>
              </a:r>
              <a:r>
                <a:rPr lang="en-US" altLang="en-US" b="1" i="1" baseline="-25000">
                  <a:solidFill>
                    <a:srgbClr val="66FF33"/>
                  </a:solidFill>
                  <a:sym typeface="Symbol" panose="05050102010706020507" pitchFamily="18" charset="2"/>
                </a:rPr>
                <a:t></a:t>
              </a:r>
              <a:r>
                <a:rPr lang="en-US" altLang="en-US" b="1" i="1">
                  <a:solidFill>
                    <a:srgbClr val="66FF33"/>
                  </a:solidFill>
                </a:rPr>
                <a:t>+l</a:t>
              </a:r>
              <a:r>
                <a:rPr lang="en-US" altLang="en-US" b="1" i="1" baseline="-25000">
                  <a:solidFill>
                    <a:srgbClr val="66FF33"/>
                  </a:solidFill>
                </a:rPr>
                <a:t>T</a:t>
              </a:r>
              <a:r>
                <a:rPr lang="en-US" altLang="en-US" b="1" i="1">
                  <a:solidFill>
                    <a:srgbClr val="0000FF"/>
                  </a:solidFill>
                </a:rPr>
                <a:t>&lt;</a:t>
              </a:r>
              <a:r>
                <a:rPr lang="en-US" altLang="en-US" b="1" i="1"/>
                <a:t>w</a:t>
              </a:r>
              <a:r>
                <a:rPr lang="en-US" altLang="en-US" b="1" i="1">
                  <a:solidFill>
                    <a:srgbClr val="0000FF"/>
                  </a:solidFill>
                </a:rPr>
                <a:t>&lt;v</a:t>
              </a:r>
              <a:r>
                <a:rPr lang="en-US" altLang="en-US" b="1" i="1" baseline="-25000">
                  <a:solidFill>
                    <a:srgbClr val="0000FF"/>
                  </a:solidFill>
                </a:rPr>
                <a:t>0</a:t>
              </a:r>
              <a:r>
                <a:rPr lang="en-US" altLang="en-US" b="1" i="1">
                  <a:solidFill>
                    <a:srgbClr val="0000FF"/>
                  </a:solidFill>
                  <a:sym typeface="Symbol" panose="05050102010706020507" pitchFamily="18" charset="2"/>
                </a:rPr>
                <a:t></a:t>
              </a:r>
              <a:r>
                <a:rPr lang="en-US" altLang="en-US" b="1" i="1">
                  <a:solidFill>
                    <a:srgbClr val="0000FF"/>
                  </a:solidFill>
                </a:rPr>
                <a:t>;   </a:t>
              </a:r>
              <a:r>
                <a:rPr lang="en-US" altLang="en-US" b="1">
                  <a:solidFill>
                    <a:srgbClr val="FF0000"/>
                  </a:solidFill>
                </a:rPr>
                <a:t>1D </a:t>
              </a:r>
              <a:r>
                <a:rPr lang="en-US" altLang="en-US" b="1" i="1">
                  <a:solidFill>
                    <a:srgbClr val="FF0000"/>
                  </a:solidFill>
                </a:rPr>
                <a:t>l</a:t>
              </a:r>
              <a:r>
                <a:rPr lang="en-US" altLang="en-US" b="1">
                  <a:solidFill>
                    <a:srgbClr val="0000FF"/>
                  </a:solidFill>
                </a:rPr>
                <a:t> (3D relaxation!), </a:t>
              </a:r>
              <a:r>
                <a:rPr lang="en-US" altLang="en-US" b="1">
                  <a:solidFill>
                    <a:srgbClr val="66FF33"/>
                  </a:solidFill>
                </a:rPr>
                <a:t>1D </a:t>
              </a:r>
              <a:r>
                <a:rPr lang="en-US" altLang="en-US" b="1" i="1">
                  <a:solidFill>
                    <a:srgbClr val="66FF33"/>
                  </a:solidFill>
                </a:rPr>
                <a:t>T</a:t>
              </a:r>
            </a:p>
          </p:txBody>
        </p:sp>
        <p:sp>
          <p:nvSpPr>
            <p:cNvPr id="114701" name="Text Box 1037">
              <a:extLst>
                <a:ext uri="{FF2B5EF4-FFF2-40B4-BE49-F238E27FC236}">
                  <a16:creationId xmlns:a16="http://schemas.microsoft.com/office/drawing/2014/main" id="{A598CF53-95E5-4793-8418-9CD4463D4C43}"/>
                </a:ext>
              </a:extLst>
            </p:cNvPr>
            <p:cNvSpPr txBox="1">
              <a:spLocks noChangeArrowheads="1"/>
            </p:cNvSpPr>
            <p:nvPr/>
          </p:nvSpPr>
          <p:spPr bwMode="auto">
            <a:xfrm>
              <a:off x="960" y="2400"/>
              <a:ext cx="268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rPr>
                <a:t>Not</a:t>
              </a:r>
              <a:r>
                <a:rPr lang="en-US" altLang="en-US"/>
                <a:t> a limit of 1D</a:t>
              </a:r>
            </a:p>
            <a:p>
              <a:r>
                <a:rPr lang="en-US" altLang="en-US">
                  <a:solidFill>
                    <a:srgbClr val="FF0000"/>
                  </a:solidFill>
                </a:rPr>
                <a:t>Does not</a:t>
              </a:r>
              <a:r>
                <a:rPr lang="en-US" altLang="en-US"/>
                <a:t> exist for stationary </a:t>
              </a:r>
              <a:r>
                <a:rPr lang="en-US" altLang="en-US" i="1"/>
                <a:t>T</a:t>
              </a:r>
            </a:p>
            <a:p>
              <a:r>
                <a:rPr lang="en-US" altLang="en-US"/>
                <a:t>µs pulses, tight focusing</a:t>
              </a:r>
            </a:p>
          </p:txBody>
        </p:sp>
      </p:grpSp>
      <p:grpSp>
        <p:nvGrpSpPr>
          <p:cNvPr id="114702" name="Group 1038">
            <a:extLst>
              <a:ext uri="{FF2B5EF4-FFF2-40B4-BE49-F238E27FC236}">
                <a16:creationId xmlns:a16="http://schemas.microsoft.com/office/drawing/2014/main" id="{361BBD8F-5673-4B6F-985C-E95A4C448E14}"/>
              </a:ext>
            </a:extLst>
          </p:cNvPr>
          <p:cNvGrpSpPr>
            <a:grpSpLocks/>
          </p:cNvGrpSpPr>
          <p:nvPr/>
        </p:nvGrpSpPr>
        <p:grpSpPr bwMode="auto">
          <a:xfrm>
            <a:off x="76200" y="1676400"/>
            <a:ext cx="5943600" cy="1368425"/>
            <a:chOff x="0" y="1056"/>
            <a:chExt cx="3744" cy="862"/>
          </a:xfrm>
        </p:grpSpPr>
        <p:sp>
          <p:nvSpPr>
            <p:cNvPr id="114703" name="Text Box 1039">
              <a:extLst>
                <a:ext uri="{FF2B5EF4-FFF2-40B4-BE49-F238E27FC236}">
                  <a16:creationId xmlns:a16="http://schemas.microsoft.com/office/drawing/2014/main" id="{874F61BC-1A82-4704-AAC8-26B95AC9608D}"/>
                </a:ext>
              </a:extLst>
            </p:cNvPr>
            <p:cNvSpPr txBox="1">
              <a:spLocks noChangeArrowheads="1"/>
            </p:cNvSpPr>
            <p:nvPr/>
          </p:nvSpPr>
          <p:spPr bwMode="auto">
            <a:xfrm>
              <a:off x="0" y="1056"/>
              <a:ext cx="2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a:solidFill>
                    <a:srgbClr val="66FF33"/>
                  </a:solidFill>
                  <a:sym typeface="Symbol" panose="05050102010706020507" pitchFamily="18" charset="2"/>
                </a:rPr>
                <a:t>l</a:t>
              </a:r>
              <a:r>
                <a:rPr lang="en-US" altLang="en-US" b="1" i="1" baseline="-25000">
                  <a:solidFill>
                    <a:srgbClr val="66FF33"/>
                  </a:solidFill>
                  <a:sym typeface="Symbol" panose="05050102010706020507" pitchFamily="18" charset="2"/>
                </a:rPr>
                <a:t></a:t>
              </a:r>
              <a:r>
                <a:rPr lang="en-US" altLang="en-US" b="1" i="1">
                  <a:solidFill>
                    <a:srgbClr val="66FF33"/>
                  </a:solidFill>
                </a:rPr>
                <a:t>+l</a:t>
              </a:r>
              <a:r>
                <a:rPr lang="en-US" altLang="en-US" b="1" i="1" baseline="-25000">
                  <a:solidFill>
                    <a:srgbClr val="66FF33"/>
                  </a:solidFill>
                </a:rPr>
                <a:t>T</a:t>
              </a:r>
              <a:r>
                <a:rPr lang="en-US" altLang="en-US" b="1" i="1" baseline="-25000">
                  <a:solidFill>
                    <a:srgbClr val="0000FF"/>
                  </a:solidFill>
                </a:rPr>
                <a:t> </a:t>
              </a:r>
              <a:r>
                <a:rPr lang="en-US" altLang="en-US" b="1" i="1">
                  <a:solidFill>
                    <a:srgbClr val="0000FF"/>
                  </a:solidFill>
                </a:rPr>
                <a:t>&lt;v</a:t>
              </a:r>
              <a:r>
                <a:rPr lang="en-US" altLang="en-US" b="1" i="1" baseline="-25000">
                  <a:solidFill>
                    <a:srgbClr val="0000FF"/>
                  </a:solidFill>
                </a:rPr>
                <a:t>0</a:t>
              </a:r>
              <a:r>
                <a:rPr lang="en-US" altLang="en-US" b="1" i="1">
                  <a:solidFill>
                    <a:srgbClr val="0000FF"/>
                  </a:solidFill>
                  <a:sym typeface="Symbol" panose="05050102010706020507" pitchFamily="18" charset="2"/>
                </a:rPr>
                <a:t></a:t>
              </a:r>
              <a:r>
                <a:rPr lang="en-US" altLang="en-US" b="1" i="1">
                  <a:solidFill>
                    <a:srgbClr val="0000FF"/>
                  </a:solidFill>
                </a:rPr>
                <a:t>&lt;</a:t>
              </a:r>
              <a:r>
                <a:rPr lang="en-US" altLang="en-US" b="1" i="1"/>
                <a:t>w</a:t>
              </a:r>
              <a:r>
                <a:rPr lang="en-US" altLang="en-US" b="1" i="1">
                  <a:solidFill>
                    <a:srgbClr val="0000FF"/>
                  </a:solidFill>
                </a:rPr>
                <a:t>;   </a:t>
              </a:r>
              <a:r>
                <a:rPr lang="en-US" altLang="en-US" b="1">
                  <a:solidFill>
                    <a:srgbClr val="FF0000"/>
                  </a:solidFill>
                </a:rPr>
                <a:t>1D </a:t>
              </a:r>
              <a:r>
                <a:rPr lang="en-US" altLang="en-US" b="1" i="1">
                  <a:solidFill>
                    <a:srgbClr val="FF0000"/>
                  </a:solidFill>
                </a:rPr>
                <a:t>l</a:t>
              </a:r>
              <a:r>
                <a:rPr lang="en-US" altLang="en-US" b="1">
                  <a:solidFill>
                    <a:srgbClr val="FF0000"/>
                  </a:solidFill>
                </a:rPr>
                <a:t>,</a:t>
              </a:r>
              <a:r>
                <a:rPr lang="en-US" altLang="en-US" b="1">
                  <a:solidFill>
                    <a:srgbClr val="0000FF"/>
                  </a:solidFill>
                </a:rPr>
                <a:t> </a:t>
              </a:r>
              <a:r>
                <a:rPr lang="en-US" altLang="en-US" b="1">
                  <a:solidFill>
                    <a:srgbClr val="66FF33"/>
                  </a:solidFill>
                </a:rPr>
                <a:t>1D </a:t>
              </a:r>
              <a:r>
                <a:rPr lang="en-US" altLang="en-US" b="1" i="1">
                  <a:solidFill>
                    <a:srgbClr val="66FF33"/>
                  </a:solidFill>
                </a:rPr>
                <a:t>T</a:t>
              </a:r>
            </a:p>
          </p:txBody>
        </p:sp>
        <p:graphicFrame>
          <p:nvGraphicFramePr>
            <p:cNvPr id="114704" name="Object 1040">
              <a:extLst>
                <a:ext uri="{FF2B5EF4-FFF2-40B4-BE49-F238E27FC236}">
                  <a16:creationId xmlns:a16="http://schemas.microsoft.com/office/drawing/2014/main" id="{2BBFF309-7DC5-4B3E-9EB9-B9FA134B9A56}"/>
                </a:ext>
              </a:extLst>
            </p:cNvPr>
            <p:cNvGraphicFramePr>
              <a:graphicFrameLocks noChangeAspect="1"/>
            </p:cNvGraphicFramePr>
            <p:nvPr/>
          </p:nvGraphicFramePr>
          <p:xfrm>
            <a:off x="32" y="1392"/>
            <a:ext cx="880" cy="526"/>
          </p:xfrm>
          <a:graphic>
            <a:graphicData uri="http://schemas.openxmlformats.org/presentationml/2006/ole">
              <mc:AlternateContent xmlns:mc="http://schemas.openxmlformats.org/markup-compatibility/2006">
                <mc:Choice xmlns:v="urn:schemas-microsoft-com:vml" Requires="v">
                  <p:oleObj spid="_x0000_s414722" name="Equation" r:id="rId8" imgW="698400" imgH="419040" progId="Equation.3">
                    <p:embed/>
                  </p:oleObj>
                </mc:Choice>
                <mc:Fallback>
                  <p:oleObj name="Equation" r:id="rId8" imgW="698400" imgH="419040" progId="Equation.3">
                    <p:embed/>
                    <p:pic>
                      <p:nvPicPr>
                        <p:cNvPr id="0" name="Object 10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 y="1392"/>
                          <a:ext cx="880" cy="52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705" name="Text Box 1041">
              <a:extLst>
                <a:ext uri="{FF2B5EF4-FFF2-40B4-BE49-F238E27FC236}">
                  <a16:creationId xmlns:a16="http://schemas.microsoft.com/office/drawing/2014/main" id="{D3E2E26D-B74C-4C14-A7E3-18CB0CCC2400}"/>
                </a:ext>
              </a:extLst>
            </p:cNvPr>
            <p:cNvSpPr txBox="1">
              <a:spLocks noChangeArrowheads="1"/>
            </p:cNvSpPr>
            <p:nvPr/>
          </p:nvSpPr>
          <p:spPr bwMode="auto">
            <a:xfrm>
              <a:off x="912" y="1392"/>
              <a:ext cx="283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Valid </a:t>
              </a:r>
              <a:r>
                <a:rPr lang="en-US" altLang="en-US">
                  <a:solidFill>
                    <a:srgbClr val="FF0000"/>
                  </a:solidFill>
                </a:rPr>
                <a:t>for </a:t>
              </a:r>
              <a:r>
                <a:rPr lang="en-US" altLang="en-US" i="1">
                  <a:solidFill>
                    <a:srgbClr val="FF0000"/>
                  </a:solidFill>
                </a:rPr>
                <a:t>T</a:t>
              </a:r>
              <a:r>
                <a:rPr lang="en-US" altLang="en-US">
                  <a:solidFill>
                    <a:srgbClr val="FF0000"/>
                  </a:solidFill>
                </a:rPr>
                <a:t>-dependent parameters</a:t>
              </a:r>
            </a:p>
            <a:p>
              <a:r>
                <a:rPr lang="en-US" altLang="en-US"/>
                <a:t>ns pulses</a:t>
              </a:r>
            </a:p>
          </p:txBody>
        </p:sp>
      </p:grpSp>
      <p:grpSp>
        <p:nvGrpSpPr>
          <p:cNvPr id="114706" name="Group 1042">
            <a:extLst>
              <a:ext uri="{FF2B5EF4-FFF2-40B4-BE49-F238E27FC236}">
                <a16:creationId xmlns:a16="http://schemas.microsoft.com/office/drawing/2014/main" id="{CB0F3A6B-4C6B-42E1-86F3-90C41FA5B9BF}"/>
              </a:ext>
            </a:extLst>
          </p:cNvPr>
          <p:cNvGrpSpPr>
            <a:grpSpLocks/>
          </p:cNvGrpSpPr>
          <p:nvPr/>
        </p:nvGrpSpPr>
        <p:grpSpPr bwMode="auto">
          <a:xfrm>
            <a:off x="76200" y="5257800"/>
            <a:ext cx="6629400" cy="1524000"/>
            <a:chOff x="0" y="3312"/>
            <a:chExt cx="4176" cy="960"/>
          </a:xfrm>
        </p:grpSpPr>
        <p:graphicFrame>
          <p:nvGraphicFramePr>
            <p:cNvPr id="114707" name="Object 1043">
              <a:extLst>
                <a:ext uri="{FF2B5EF4-FFF2-40B4-BE49-F238E27FC236}">
                  <a16:creationId xmlns:a16="http://schemas.microsoft.com/office/drawing/2014/main" id="{4C4DFF10-72D1-43DA-8994-866B2B97090B}"/>
                </a:ext>
              </a:extLst>
            </p:cNvPr>
            <p:cNvGraphicFramePr>
              <a:graphicFrameLocks noChangeAspect="1"/>
            </p:cNvGraphicFramePr>
            <p:nvPr/>
          </p:nvGraphicFramePr>
          <p:xfrm>
            <a:off x="50" y="3666"/>
            <a:ext cx="1534" cy="606"/>
          </p:xfrm>
          <a:graphic>
            <a:graphicData uri="http://schemas.openxmlformats.org/presentationml/2006/ole">
              <mc:AlternateContent xmlns:mc="http://schemas.openxmlformats.org/markup-compatibility/2006">
                <mc:Choice xmlns:v="urn:schemas-microsoft-com:vml" Requires="v">
                  <p:oleObj spid="_x0000_s414723" name="Equation" r:id="rId10" imgW="1218960" imgH="482400" progId="Equation.3">
                    <p:embed/>
                  </p:oleObj>
                </mc:Choice>
                <mc:Fallback>
                  <p:oleObj name="Equation" r:id="rId10" imgW="1218960" imgH="482400" progId="Equation.3">
                    <p:embed/>
                    <p:pic>
                      <p:nvPicPr>
                        <p:cNvPr id="0" name="Object 10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 y="3666"/>
                          <a:ext cx="1534" cy="60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708" name="Text Box 1044">
              <a:extLst>
                <a:ext uri="{FF2B5EF4-FFF2-40B4-BE49-F238E27FC236}">
                  <a16:creationId xmlns:a16="http://schemas.microsoft.com/office/drawing/2014/main" id="{D676AE4E-3EE4-407E-9F67-FC9D58EC69E8}"/>
                </a:ext>
              </a:extLst>
            </p:cNvPr>
            <p:cNvSpPr txBox="1">
              <a:spLocks noChangeArrowheads="1"/>
            </p:cNvSpPr>
            <p:nvPr/>
          </p:nvSpPr>
          <p:spPr bwMode="auto">
            <a:xfrm>
              <a:off x="0" y="3312"/>
              <a:ext cx="20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a:sym typeface="Symbol" panose="05050102010706020507" pitchFamily="18" charset="2"/>
                </a:rPr>
                <a:t>w</a:t>
              </a:r>
              <a:r>
                <a:rPr lang="en-US" altLang="en-US" b="1" i="1">
                  <a:solidFill>
                    <a:srgbClr val="0000FF"/>
                  </a:solidFill>
                  <a:sym typeface="Symbol" panose="05050102010706020507" pitchFamily="18" charset="2"/>
                </a:rPr>
                <a:t>&lt;</a:t>
              </a:r>
              <a:r>
                <a:rPr lang="en-US" altLang="en-US" b="1" i="1">
                  <a:solidFill>
                    <a:srgbClr val="66FF33"/>
                  </a:solidFill>
                </a:rPr>
                <a:t>l</a:t>
              </a:r>
              <a:r>
                <a:rPr lang="en-US" altLang="en-US" b="1" i="1" baseline="-25000">
                  <a:solidFill>
                    <a:srgbClr val="66FF33"/>
                  </a:solidFill>
                </a:rPr>
                <a:t>T</a:t>
              </a:r>
              <a:r>
                <a:rPr lang="en-US" altLang="en-US" b="1" i="1">
                  <a:solidFill>
                    <a:srgbClr val="0000FF"/>
                  </a:solidFill>
                </a:rPr>
                <a:t>&lt; v</a:t>
              </a:r>
              <a:r>
                <a:rPr lang="en-US" altLang="en-US" b="1" i="1" baseline="-25000">
                  <a:solidFill>
                    <a:srgbClr val="0000FF"/>
                  </a:solidFill>
                </a:rPr>
                <a:t>0</a:t>
              </a:r>
              <a:r>
                <a:rPr lang="en-US" altLang="en-US" b="1" i="1">
                  <a:solidFill>
                    <a:srgbClr val="0000FF"/>
                  </a:solidFill>
                  <a:sym typeface="Symbol" panose="05050102010706020507" pitchFamily="18" charset="2"/>
                </a:rPr>
                <a:t></a:t>
              </a:r>
              <a:r>
                <a:rPr lang="en-US" altLang="en-US" b="1" i="1">
                  <a:solidFill>
                    <a:srgbClr val="0000FF"/>
                  </a:solidFill>
                </a:rPr>
                <a:t>;   </a:t>
              </a:r>
              <a:r>
                <a:rPr lang="en-US" altLang="en-US" b="1">
                  <a:solidFill>
                    <a:srgbClr val="FF0000"/>
                  </a:solidFill>
                </a:rPr>
                <a:t>3D </a:t>
              </a:r>
              <a:r>
                <a:rPr lang="en-US" altLang="en-US" b="1" i="1">
                  <a:solidFill>
                    <a:srgbClr val="FF0000"/>
                  </a:solidFill>
                </a:rPr>
                <a:t>l</a:t>
              </a:r>
              <a:r>
                <a:rPr lang="en-US" altLang="en-US" b="1">
                  <a:solidFill>
                    <a:srgbClr val="FF0000"/>
                  </a:solidFill>
                </a:rPr>
                <a:t>,</a:t>
              </a:r>
              <a:r>
                <a:rPr lang="en-US" altLang="en-US" b="1">
                  <a:solidFill>
                    <a:srgbClr val="0000FF"/>
                  </a:solidFill>
                </a:rPr>
                <a:t> </a:t>
              </a:r>
              <a:r>
                <a:rPr lang="en-US" altLang="en-US" b="1">
                  <a:solidFill>
                    <a:srgbClr val="66FF33"/>
                  </a:solidFill>
                </a:rPr>
                <a:t>3D </a:t>
              </a:r>
              <a:r>
                <a:rPr lang="en-US" altLang="en-US" b="1" i="1">
                  <a:solidFill>
                    <a:srgbClr val="66FF33"/>
                  </a:solidFill>
                </a:rPr>
                <a:t>T</a:t>
              </a:r>
            </a:p>
          </p:txBody>
        </p:sp>
        <p:sp>
          <p:nvSpPr>
            <p:cNvPr id="114709" name="Text Box 1045">
              <a:extLst>
                <a:ext uri="{FF2B5EF4-FFF2-40B4-BE49-F238E27FC236}">
                  <a16:creationId xmlns:a16="http://schemas.microsoft.com/office/drawing/2014/main" id="{7082C5F7-A275-4619-8B7E-F33B5FB043A7}"/>
                </a:ext>
              </a:extLst>
            </p:cNvPr>
            <p:cNvSpPr txBox="1">
              <a:spLocks noChangeArrowheads="1"/>
            </p:cNvSpPr>
            <p:nvPr/>
          </p:nvSpPr>
          <p:spPr bwMode="auto">
            <a:xfrm>
              <a:off x="1584" y="3648"/>
              <a:ext cx="25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1"/>
                <a:t>I(r), D</a:t>
              </a:r>
              <a:r>
                <a:rPr lang="en-US" altLang="en-US"/>
                <a:t> dependent, transient</a:t>
              </a:r>
            </a:p>
            <a:p>
              <a:r>
                <a:rPr lang="en-US" altLang="en-US" b="1" i="1">
                  <a:solidFill>
                    <a:srgbClr val="FF0000"/>
                  </a:solidFill>
                </a:rPr>
                <a:t>local</a:t>
              </a:r>
              <a:r>
                <a:rPr lang="en-US" altLang="en-US">
                  <a:solidFill>
                    <a:srgbClr val="FF0000"/>
                  </a:solidFill>
                </a:rPr>
                <a:t> 3D focusing</a:t>
              </a:r>
              <a:r>
                <a:rPr lang="en-US" altLang="en-US"/>
                <a:t>, µs-ms pulses</a:t>
              </a:r>
            </a:p>
          </p:txBody>
        </p:sp>
      </p:grpSp>
      <p:grpSp>
        <p:nvGrpSpPr>
          <p:cNvPr id="114710" name="Group 1046">
            <a:extLst>
              <a:ext uri="{FF2B5EF4-FFF2-40B4-BE49-F238E27FC236}">
                <a16:creationId xmlns:a16="http://schemas.microsoft.com/office/drawing/2014/main" id="{C042D7C9-4703-4B59-B6D1-F3DCEA2DCD64}"/>
              </a:ext>
            </a:extLst>
          </p:cNvPr>
          <p:cNvGrpSpPr>
            <a:grpSpLocks/>
          </p:cNvGrpSpPr>
          <p:nvPr/>
        </p:nvGrpSpPr>
        <p:grpSpPr bwMode="auto">
          <a:xfrm>
            <a:off x="5105400" y="76200"/>
            <a:ext cx="3959225" cy="2057400"/>
            <a:chOff x="3216" y="48"/>
            <a:chExt cx="2494" cy="1296"/>
          </a:xfrm>
        </p:grpSpPr>
        <p:sp>
          <p:nvSpPr>
            <p:cNvPr id="114711" name="Line 1047">
              <a:extLst>
                <a:ext uri="{FF2B5EF4-FFF2-40B4-BE49-F238E27FC236}">
                  <a16:creationId xmlns:a16="http://schemas.microsoft.com/office/drawing/2014/main" id="{937835B0-110C-47FE-AD7E-14B6F6FB0E9A}"/>
                </a:ext>
              </a:extLst>
            </p:cNvPr>
            <p:cNvSpPr>
              <a:spLocks noChangeShapeType="1"/>
            </p:cNvSpPr>
            <p:nvPr/>
          </p:nvSpPr>
          <p:spPr bwMode="auto">
            <a:xfrm>
              <a:off x="3216" y="960"/>
              <a:ext cx="249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12" name="AutoShape 1048">
              <a:extLst>
                <a:ext uri="{FF2B5EF4-FFF2-40B4-BE49-F238E27FC236}">
                  <a16:creationId xmlns:a16="http://schemas.microsoft.com/office/drawing/2014/main" id="{DBAC237F-F92F-480B-B1B7-CB97D73740A1}"/>
                </a:ext>
              </a:extLst>
            </p:cNvPr>
            <p:cNvSpPr>
              <a:spLocks/>
            </p:cNvSpPr>
            <p:nvPr/>
          </p:nvSpPr>
          <p:spPr bwMode="auto">
            <a:xfrm rot="5400000">
              <a:off x="4319" y="552"/>
              <a:ext cx="384" cy="1200"/>
            </a:xfrm>
            <a:prstGeom prst="rightBracket">
              <a:avLst>
                <a:gd name="adj" fmla="val 26042"/>
              </a:avLst>
            </a:prstGeom>
            <a:noFill/>
            <a:ln w="3810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i="1">
                <a:solidFill>
                  <a:srgbClr val="66FF33"/>
                </a:solidFill>
                <a:sym typeface="Symbol" panose="05050102010706020507" pitchFamily="18" charset="2"/>
              </a:endParaRPr>
            </a:p>
            <a:p>
              <a:pPr algn="ctr"/>
              <a:r>
                <a:rPr lang="en-US" altLang="en-US" sz="1800" i="1">
                  <a:solidFill>
                    <a:srgbClr val="66FF33"/>
                  </a:solidFill>
                  <a:sym typeface="Symbol" panose="05050102010706020507" pitchFamily="18" charset="2"/>
                </a:rPr>
                <a:t>l</a:t>
              </a:r>
              <a:r>
                <a:rPr lang="en-US" altLang="en-US" sz="1800" i="1" baseline="-25000">
                  <a:solidFill>
                    <a:srgbClr val="66FF33"/>
                  </a:solidFill>
                  <a:sym typeface="Symbol" panose="05050102010706020507" pitchFamily="18" charset="2"/>
                </a:rPr>
                <a:t></a:t>
              </a:r>
              <a:r>
                <a:rPr lang="en-US" altLang="en-US" sz="1800" i="1">
                  <a:solidFill>
                    <a:srgbClr val="66FF33"/>
                  </a:solidFill>
                </a:rPr>
                <a:t> +l</a:t>
              </a:r>
              <a:r>
                <a:rPr lang="en-US" altLang="en-US" sz="1800" i="1" baseline="-25000">
                  <a:solidFill>
                    <a:srgbClr val="66FF33"/>
                  </a:solidFill>
                </a:rPr>
                <a:t>T                        </a:t>
              </a:r>
            </a:p>
          </p:txBody>
        </p:sp>
        <p:grpSp>
          <p:nvGrpSpPr>
            <p:cNvPr id="114713" name="Group 1049">
              <a:extLst>
                <a:ext uri="{FF2B5EF4-FFF2-40B4-BE49-F238E27FC236}">
                  <a16:creationId xmlns:a16="http://schemas.microsoft.com/office/drawing/2014/main" id="{C69D2DC5-C39D-495B-BA5F-204D5796CBBF}"/>
                </a:ext>
              </a:extLst>
            </p:cNvPr>
            <p:cNvGrpSpPr>
              <a:grpSpLocks/>
            </p:cNvGrpSpPr>
            <p:nvPr/>
          </p:nvGrpSpPr>
          <p:grpSpPr bwMode="auto">
            <a:xfrm>
              <a:off x="3599" y="48"/>
              <a:ext cx="1824" cy="720"/>
              <a:chOff x="3312" y="192"/>
              <a:chExt cx="1824" cy="720"/>
            </a:xfrm>
          </p:grpSpPr>
          <p:sp>
            <p:nvSpPr>
              <p:cNvPr id="114714" name="AutoShape 1050">
                <a:extLst>
                  <a:ext uri="{FF2B5EF4-FFF2-40B4-BE49-F238E27FC236}">
                    <a16:creationId xmlns:a16="http://schemas.microsoft.com/office/drawing/2014/main" id="{13ED7058-3589-42C4-90A1-2EFE01850B1C}"/>
                  </a:ext>
                </a:extLst>
              </p:cNvPr>
              <p:cNvSpPr>
                <a:spLocks noChangeArrowheads="1"/>
              </p:cNvSpPr>
              <p:nvPr/>
            </p:nvSpPr>
            <p:spPr bwMode="auto">
              <a:xfrm rot="5400000">
                <a:off x="3864" y="-360"/>
                <a:ext cx="720" cy="182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a:t>laser</a:t>
                </a:r>
              </a:p>
            </p:txBody>
          </p:sp>
          <p:sp>
            <p:nvSpPr>
              <p:cNvPr id="114715" name="Line 1051">
                <a:extLst>
                  <a:ext uri="{FF2B5EF4-FFF2-40B4-BE49-F238E27FC236}">
                    <a16:creationId xmlns:a16="http://schemas.microsoft.com/office/drawing/2014/main" id="{2A74EEFC-9541-42FE-BBE5-ABC6301C5111}"/>
                  </a:ext>
                </a:extLst>
              </p:cNvPr>
              <p:cNvSpPr>
                <a:spLocks noChangeShapeType="1"/>
              </p:cNvSpPr>
              <p:nvPr/>
            </p:nvSpPr>
            <p:spPr bwMode="auto">
              <a:xfrm>
                <a:off x="4272" y="480"/>
                <a:ext cx="43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16" name="Text Box 1052">
                <a:extLst>
                  <a:ext uri="{FF2B5EF4-FFF2-40B4-BE49-F238E27FC236}">
                    <a16:creationId xmlns:a16="http://schemas.microsoft.com/office/drawing/2014/main" id="{337EB392-C02D-401F-9CA2-F9B78E913AF5}"/>
                  </a:ext>
                </a:extLst>
              </p:cNvPr>
              <p:cNvSpPr txBox="1">
                <a:spLocks noChangeArrowheads="1"/>
              </p:cNvSpPr>
              <p:nvPr/>
            </p:nvSpPr>
            <p:spPr bwMode="auto">
              <a:xfrm>
                <a:off x="4320" y="24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1"/>
                  <a:t>w</a:t>
                </a:r>
                <a:r>
                  <a:rPr lang="en-US" altLang="en-US" i="1">
                    <a:solidFill>
                      <a:srgbClr val="0000FF"/>
                    </a:solidFill>
                  </a:rPr>
                  <a:t> </a:t>
                </a:r>
              </a:p>
            </p:txBody>
          </p:sp>
        </p:grpSp>
        <p:sp>
          <p:nvSpPr>
            <p:cNvPr id="114717" name="Line 1053">
              <a:extLst>
                <a:ext uri="{FF2B5EF4-FFF2-40B4-BE49-F238E27FC236}">
                  <a16:creationId xmlns:a16="http://schemas.microsoft.com/office/drawing/2014/main" id="{94875365-AD10-4912-BC89-3FD5475C8276}"/>
                </a:ext>
              </a:extLst>
            </p:cNvPr>
            <p:cNvSpPr>
              <a:spLocks noChangeShapeType="1"/>
            </p:cNvSpPr>
            <p:nvPr/>
          </p:nvSpPr>
          <p:spPr bwMode="auto">
            <a:xfrm flipV="1">
              <a:off x="4512" y="816"/>
              <a:ext cx="0" cy="14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18" name="Text Box 1054">
              <a:extLst>
                <a:ext uri="{FF2B5EF4-FFF2-40B4-BE49-F238E27FC236}">
                  <a16:creationId xmlns:a16="http://schemas.microsoft.com/office/drawing/2014/main" id="{2C94A649-A501-459A-882D-9C651D717CDA}"/>
                </a:ext>
              </a:extLst>
            </p:cNvPr>
            <p:cNvSpPr txBox="1">
              <a:spLocks noChangeArrowheads="1"/>
            </p:cNvSpPr>
            <p:nvPr/>
          </p:nvSpPr>
          <p:spPr bwMode="auto">
            <a:xfrm>
              <a:off x="4320" y="720"/>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rgbClr val="FF0000"/>
                  </a:solidFill>
                </a:rPr>
                <a:t>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p:cTn id="7" dur="500" fill="hold"/>
                                        <p:tgtEl>
                                          <p:spTgt spid="114690"/>
                                        </p:tgtEl>
                                        <p:attrNameLst>
                                          <p:attrName>ppt_x</p:attrName>
                                        </p:attrNameLst>
                                      </p:cBhvr>
                                      <p:tavLst>
                                        <p:tav tm="0">
                                          <p:val>
                                            <p:strVal val="#ppt_x"/>
                                          </p:val>
                                        </p:tav>
                                        <p:tav tm="100000">
                                          <p:val>
                                            <p:strVal val="#ppt_x"/>
                                          </p:val>
                                        </p:tav>
                                      </p:tavLst>
                                    </p:anim>
                                    <p:anim calcmode="lin" valueType="num">
                                      <p:cBhvr>
                                        <p:cTn id="8" dur="500" fill="hold"/>
                                        <p:tgtEl>
                                          <p:spTgt spid="114690"/>
                                        </p:tgtEl>
                                        <p:attrNameLst>
                                          <p:attrName>ppt_y</p:attrName>
                                        </p:attrNameLst>
                                      </p:cBhvr>
                                      <p:tavLst>
                                        <p:tav tm="0">
                                          <p:val>
                                            <p:strVal val="#ppt_y-#ppt_h/2"/>
                                          </p:val>
                                        </p:tav>
                                        <p:tav tm="100000">
                                          <p:val>
                                            <p:strVal val="#ppt_y"/>
                                          </p:val>
                                        </p:tav>
                                      </p:tavLst>
                                    </p:anim>
                                    <p:anim calcmode="lin" valueType="num">
                                      <p:cBhvr>
                                        <p:cTn id="9" dur="500" fill="hold"/>
                                        <p:tgtEl>
                                          <p:spTgt spid="114690"/>
                                        </p:tgtEl>
                                        <p:attrNameLst>
                                          <p:attrName>ppt_w</p:attrName>
                                        </p:attrNameLst>
                                      </p:cBhvr>
                                      <p:tavLst>
                                        <p:tav tm="0">
                                          <p:val>
                                            <p:strVal val="#ppt_w"/>
                                          </p:val>
                                        </p:tav>
                                        <p:tav tm="100000">
                                          <p:val>
                                            <p:strVal val="#ppt_w"/>
                                          </p:val>
                                        </p:tav>
                                      </p:tavLst>
                                    </p:anim>
                                    <p:anim calcmode="lin" valueType="num">
                                      <p:cBhvr>
                                        <p:cTn id="10" dur="500" fill="hold"/>
                                        <p:tgtEl>
                                          <p:spTgt spid="114690"/>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114694"/>
                                        </p:tgtEl>
                                        <p:attrNameLst>
                                          <p:attrName>style.visibility</p:attrName>
                                        </p:attrNameLst>
                                      </p:cBhvr>
                                      <p:to>
                                        <p:strVal val="visible"/>
                                      </p:to>
                                    </p:set>
                                    <p:anim calcmode="lin" valueType="num">
                                      <p:cBhvr>
                                        <p:cTn id="15" dur="500" fill="hold"/>
                                        <p:tgtEl>
                                          <p:spTgt spid="114694"/>
                                        </p:tgtEl>
                                        <p:attrNameLst>
                                          <p:attrName>ppt_w</p:attrName>
                                        </p:attrNameLst>
                                      </p:cBhvr>
                                      <p:tavLst>
                                        <p:tav tm="0">
                                          <p:val>
                                            <p:fltVal val="0"/>
                                          </p:val>
                                        </p:tav>
                                        <p:tav tm="100000">
                                          <p:val>
                                            <p:strVal val="#ppt_w"/>
                                          </p:val>
                                        </p:tav>
                                      </p:tavLst>
                                    </p:anim>
                                    <p:anim calcmode="lin" valueType="num">
                                      <p:cBhvr>
                                        <p:cTn id="16" dur="500" fill="hold"/>
                                        <p:tgtEl>
                                          <p:spTgt spid="11469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14694"/>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 fill="hold" grpId="0" nodeType="clickEffect">
                                  <p:stCondLst>
                                    <p:cond delay="0"/>
                                  </p:stCondLst>
                                  <p:childTnLst>
                                    <p:set>
                                      <p:cBhvr>
                                        <p:cTn id="20" dur="1" fill="hold">
                                          <p:stCondLst>
                                            <p:cond delay="0"/>
                                          </p:stCondLst>
                                        </p:cTn>
                                        <p:tgtEl>
                                          <p:spTgt spid="114691"/>
                                        </p:tgtEl>
                                        <p:attrNameLst>
                                          <p:attrName>style.visibility</p:attrName>
                                        </p:attrNameLst>
                                      </p:cBhvr>
                                      <p:to>
                                        <p:strVal val="visible"/>
                                      </p:to>
                                    </p:set>
                                    <p:anim calcmode="lin" valueType="num">
                                      <p:cBhvr>
                                        <p:cTn id="21" dur="500" fill="hold"/>
                                        <p:tgtEl>
                                          <p:spTgt spid="114691"/>
                                        </p:tgtEl>
                                        <p:attrNameLst>
                                          <p:attrName>ppt_x</p:attrName>
                                        </p:attrNameLst>
                                      </p:cBhvr>
                                      <p:tavLst>
                                        <p:tav tm="0">
                                          <p:val>
                                            <p:strVal val="#ppt_x"/>
                                          </p:val>
                                        </p:tav>
                                        <p:tav tm="100000">
                                          <p:val>
                                            <p:strVal val="#ppt_x"/>
                                          </p:val>
                                        </p:tav>
                                      </p:tavLst>
                                    </p:anim>
                                    <p:anim calcmode="lin" valueType="num">
                                      <p:cBhvr>
                                        <p:cTn id="22" dur="500" fill="hold"/>
                                        <p:tgtEl>
                                          <p:spTgt spid="114691"/>
                                        </p:tgtEl>
                                        <p:attrNameLst>
                                          <p:attrName>ppt_y</p:attrName>
                                        </p:attrNameLst>
                                      </p:cBhvr>
                                      <p:tavLst>
                                        <p:tav tm="0">
                                          <p:val>
                                            <p:strVal val="#ppt_y-#ppt_h/2"/>
                                          </p:val>
                                        </p:tav>
                                        <p:tav tm="100000">
                                          <p:val>
                                            <p:strVal val="#ppt_y"/>
                                          </p:val>
                                        </p:tav>
                                      </p:tavLst>
                                    </p:anim>
                                    <p:anim calcmode="lin" valueType="num">
                                      <p:cBhvr>
                                        <p:cTn id="23" dur="500" fill="hold"/>
                                        <p:tgtEl>
                                          <p:spTgt spid="114691"/>
                                        </p:tgtEl>
                                        <p:attrNameLst>
                                          <p:attrName>ppt_w</p:attrName>
                                        </p:attrNameLst>
                                      </p:cBhvr>
                                      <p:tavLst>
                                        <p:tav tm="0">
                                          <p:val>
                                            <p:strVal val="#ppt_w"/>
                                          </p:val>
                                        </p:tav>
                                        <p:tav tm="100000">
                                          <p:val>
                                            <p:strVal val="#ppt_w"/>
                                          </p:val>
                                        </p:tav>
                                      </p:tavLst>
                                    </p:anim>
                                    <p:anim calcmode="lin" valueType="num">
                                      <p:cBhvr>
                                        <p:cTn id="24" dur="500" fill="hold"/>
                                        <p:tgtEl>
                                          <p:spTgt spid="114691"/>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114702"/>
                                        </p:tgtEl>
                                        <p:attrNameLst>
                                          <p:attrName>style.visibility</p:attrName>
                                        </p:attrNameLst>
                                      </p:cBhvr>
                                      <p:to>
                                        <p:strVal val="visible"/>
                                      </p:to>
                                    </p:set>
                                    <p:anim calcmode="lin" valueType="num">
                                      <p:cBhvr>
                                        <p:cTn id="29" dur="500" fill="hold"/>
                                        <p:tgtEl>
                                          <p:spTgt spid="114702"/>
                                        </p:tgtEl>
                                        <p:attrNameLst>
                                          <p:attrName>ppt_w</p:attrName>
                                        </p:attrNameLst>
                                      </p:cBhvr>
                                      <p:tavLst>
                                        <p:tav tm="0">
                                          <p:val>
                                            <p:fltVal val="0"/>
                                          </p:val>
                                        </p:tav>
                                        <p:tav tm="100000">
                                          <p:val>
                                            <p:strVal val="#ppt_w"/>
                                          </p:val>
                                        </p:tav>
                                      </p:tavLst>
                                    </p:anim>
                                    <p:anim calcmode="lin" valueType="num">
                                      <p:cBhvr>
                                        <p:cTn id="30" dur="500" fill="hold"/>
                                        <p:tgtEl>
                                          <p:spTgt spid="114702"/>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14702"/>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272" fill="hold" nodeType="clickEffect">
                                  <p:stCondLst>
                                    <p:cond delay="0"/>
                                  </p:stCondLst>
                                  <p:childTnLst>
                                    <p:set>
                                      <p:cBhvr>
                                        <p:cTn id="34" dur="1" fill="hold">
                                          <p:stCondLst>
                                            <p:cond delay="0"/>
                                          </p:stCondLst>
                                        </p:cTn>
                                        <p:tgtEl>
                                          <p:spTgt spid="114692"/>
                                        </p:tgtEl>
                                        <p:attrNameLst>
                                          <p:attrName>style.visibility</p:attrName>
                                        </p:attrNameLst>
                                      </p:cBhvr>
                                      <p:to>
                                        <p:strVal val="visible"/>
                                      </p:to>
                                    </p:set>
                                    <p:anim calcmode="lin" valueType="num">
                                      <p:cBhvr>
                                        <p:cTn id="35" dur="500" fill="hold"/>
                                        <p:tgtEl>
                                          <p:spTgt spid="114692"/>
                                        </p:tgtEl>
                                        <p:attrNameLst>
                                          <p:attrName>ppt_w</p:attrName>
                                        </p:attrNameLst>
                                      </p:cBhvr>
                                      <p:tavLst>
                                        <p:tav tm="0">
                                          <p:val>
                                            <p:strVal val="2/3*#ppt_w"/>
                                          </p:val>
                                        </p:tav>
                                        <p:tav tm="100000">
                                          <p:val>
                                            <p:strVal val="#ppt_w"/>
                                          </p:val>
                                        </p:tav>
                                      </p:tavLst>
                                    </p:anim>
                                    <p:anim calcmode="lin" valueType="num">
                                      <p:cBhvr>
                                        <p:cTn id="36" dur="500" fill="hold"/>
                                        <p:tgtEl>
                                          <p:spTgt spid="114692"/>
                                        </p:tgtEl>
                                        <p:attrNameLst>
                                          <p:attrName>ppt_h</p:attrName>
                                        </p:attrNameLst>
                                      </p:cBhvr>
                                      <p:tavLst>
                                        <p:tav tm="0">
                                          <p:val>
                                            <p:strVal val="2/3*#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nodeType="clickEffect">
                                  <p:stCondLst>
                                    <p:cond delay="0"/>
                                  </p:stCondLst>
                                  <p:childTnLst>
                                    <p:set>
                                      <p:cBhvr>
                                        <p:cTn id="40" dur="1" fill="hold">
                                          <p:stCondLst>
                                            <p:cond delay="0"/>
                                          </p:stCondLst>
                                        </p:cTn>
                                        <p:tgtEl>
                                          <p:spTgt spid="114698"/>
                                        </p:tgtEl>
                                        <p:attrNameLst>
                                          <p:attrName>style.visibility</p:attrName>
                                        </p:attrNameLst>
                                      </p:cBhvr>
                                      <p:to>
                                        <p:strVal val="visible"/>
                                      </p:to>
                                    </p:set>
                                    <p:anim calcmode="lin" valueType="num">
                                      <p:cBhvr>
                                        <p:cTn id="41" dur="500" fill="hold"/>
                                        <p:tgtEl>
                                          <p:spTgt spid="114698"/>
                                        </p:tgtEl>
                                        <p:attrNameLst>
                                          <p:attrName>ppt_w</p:attrName>
                                        </p:attrNameLst>
                                      </p:cBhvr>
                                      <p:tavLst>
                                        <p:tav tm="0">
                                          <p:val>
                                            <p:fltVal val="0"/>
                                          </p:val>
                                        </p:tav>
                                        <p:tav tm="100000">
                                          <p:val>
                                            <p:strVal val="#ppt_w"/>
                                          </p:val>
                                        </p:tav>
                                      </p:tavLst>
                                    </p:anim>
                                    <p:anim calcmode="lin" valueType="num">
                                      <p:cBhvr>
                                        <p:cTn id="42" dur="500" fill="hold"/>
                                        <p:tgtEl>
                                          <p:spTgt spid="11469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14698"/>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272" fill="hold" nodeType="clickEffect">
                                  <p:stCondLst>
                                    <p:cond delay="0"/>
                                  </p:stCondLst>
                                  <p:childTnLst>
                                    <p:set>
                                      <p:cBhvr>
                                        <p:cTn id="46" dur="1" fill="hold">
                                          <p:stCondLst>
                                            <p:cond delay="0"/>
                                          </p:stCondLst>
                                        </p:cTn>
                                        <p:tgtEl>
                                          <p:spTgt spid="114693"/>
                                        </p:tgtEl>
                                        <p:attrNameLst>
                                          <p:attrName>style.visibility</p:attrName>
                                        </p:attrNameLst>
                                      </p:cBhvr>
                                      <p:to>
                                        <p:strVal val="visible"/>
                                      </p:to>
                                    </p:set>
                                    <p:anim calcmode="lin" valueType="num">
                                      <p:cBhvr>
                                        <p:cTn id="47" dur="500" fill="hold"/>
                                        <p:tgtEl>
                                          <p:spTgt spid="114693"/>
                                        </p:tgtEl>
                                        <p:attrNameLst>
                                          <p:attrName>ppt_w</p:attrName>
                                        </p:attrNameLst>
                                      </p:cBhvr>
                                      <p:tavLst>
                                        <p:tav tm="0">
                                          <p:val>
                                            <p:strVal val="2/3*#ppt_w"/>
                                          </p:val>
                                        </p:tav>
                                        <p:tav tm="100000">
                                          <p:val>
                                            <p:strVal val="#ppt_w"/>
                                          </p:val>
                                        </p:tav>
                                      </p:tavLst>
                                    </p:anim>
                                    <p:anim calcmode="lin" valueType="num">
                                      <p:cBhvr>
                                        <p:cTn id="48" dur="500" fill="hold"/>
                                        <p:tgtEl>
                                          <p:spTgt spid="114693"/>
                                        </p:tgtEl>
                                        <p:attrNameLst>
                                          <p:attrName>ppt_h</p:attrName>
                                        </p:attrNameLst>
                                      </p:cBhvr>
                                      <p:tavLst>
                                        <p:tav tm="0">
                                          <p:val>
                                            <p:strVal val="2/3*#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114706"/>
                                        </p:tgtEl>
                                        <p:attrNameLst>
                                          <p:attrName>style.visibility</p:attrName>
                                        </p:attrNameLst>
                                      </p:cBhvr>
                                      <p:to>
                                        <p:strVal val="visible"/>
                                      </p:to>
                                    </p:set>
                                    <p:anim calcmode="lin" valueType="num">
                                      <p:cBhvr>
                                        <p:cTn id="53" dur="500" fill="hold"/>
                                        <p:tgtEl>
                                          <p:spTgt spid="114706"/>
                                        </p:tgtEl>
                                        <p:attrNameLst>
                                          <p:attrName>ppt_w</p:attrName>
                                        </p:attrNameLst>
                                      </p:cBhvr>
                                      <p:tavLst>
                                        <p:tav tm="0">
                                          <p:val>
                                            <p:fltVal val="0"/>
                                          </p:val>
                                        </p:tav>
                                        <p:tav tm="100000">
                                          <p:val>
                                            <p:strVal val="#ppt_w"/>
                                          </p:val>
                                        </p:tav>
                                      </p:tavLst>
                                    </p:anim>
                                    <p:anim calcmode="lin" valueType="num">
                                      <p:cBhvr>
                                        <p:cTn id="54" dur="500" fill="hold"/>
                                        <p:tgtEl>
                                          <p:spTgt spid="1147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autoUpdateAnimBg="0"/>
      <p:bldP spid="11469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2">
            <a:extLst>
              <a:ext uri="{FF2B5EF4-FFF2-40B4-BE49-F238E27FC236}">
                <a16:creationId xmlns:a16="http://schemas.microsoft.com/office/drawing/2014/main" id="{5ED18C43-A41E-4744-91F8-FB76DBFD0152}"/>
              </a:ext>
            </a:extLst>
          </p:cNvPr>
          <p:cNvSpPr>
            <a:spLocks noGrp="1"/>
          </p:cNvSpPr>
          <p:nvPr>
            <p:ph type="ftr" sz="quarter" idx="11"/>
          </p:nvPr>
        </p:nvSpPr>
        <p:spPr/>
        <p:txBody>
          <a:bodyPr/>
          <a:lstStyle/>
          <a:p>
            <a:r>
              <a:rPr lang="en-US" altLang="en-US"/>
              <a:t>N. Arnold, Applied Physics, Linz</a:t>
            </a:r>
          </a:p>
        </p:txBody>
      </p:sp>
      <p:sp>
        <p:nvSpPr>
          <p:cNvPr id="115714" name="AutoShape 2">
            <a:extLst>
              <a:ext uri="{FF2B5EF4-FFF2-40B4-BE49-F238E27FC236}">
                <a16:creationId xmlns:a16="http://schemas.microsoft.com/office/drawing/2014/main" id="{E9907007-D4F8-4DEA-B164-E0113ABE1329}"/>
              </a:ext>
            </a:extLst>
          </p:cNvPr>
          <p:cNvSpPr>
            <a:spLocks/>
          </p:cNvSpPr>
          <p:nvPr/>
        </p:nvSpPr>
        <p:spPr bwMode="auto">
          <a:xfrm rot="5400000">
            <a:off x="7008813" y="800100"/>
            <a:ext cx="304800" cy="1752600"/>
          </a:xfrm>
          <a:prstGeom prst="rightBracket">
            <a:avLst>
              <a:gd name="adj" fmla="val 47917"/>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sz="1800" i="1">
                <a:solidFill>
                  <a:srgbClr val="0000FF"/>
                </a:solidFill>
              </a:rPr>
              <a:t>          v</a:t>
            </a:r>
            <a:r>
              <a:rPr lang="en-US" altLang="en-US" sz="1800" i="1" baseline="-25000">
                <a:solidFill>
                  <a:srgbClr val="0000FF"/>
                </a:solidFill>
              </a:rPr>
              <a:t>0</a:t>
            </a:r>
            <a:r>
              <a:rPr lang="en-US" altLang="en-US" sz="1800" i="1">
                <a:solidFill>
                  <a:srgbClr val="0000FF"/>
                </a:solidFill>
                <a:sym typeface="Symbol" panose="05050102010706020507" pitchFamily="18" charset="2"/>
              </a:rPr>
              <a:t></a:t>
            </a:r>
          </a:p>
        </p:txBody>
      </p:sp>
      <p:sp>
        <p:nvSpPr>
          <p:cNvPr id="115715" name="AutoShape 3">
            <a:extLst>
              <a:ext uri="{FF2B5EF4-FFF2-40B4-BE49-F238E27FC236}">
                <a16:creationId xmlns:a16="http://schemas.microsoft.com/office/drawing/2014/main" id="{94B2BC2B-0EA2-4A35-8A39-BB085731C3DC}"/>
              </a:ext>
            </a:extLst>
          </p:cNvPr>
          <p:cNvSpPr>
            <a:spLocks/>
          </p:cNvSpPr>
          <p:nvPr/>
        </p:nvSpPr>
        <p:spPr bwMode="auto">
          <a:xfrm rot="5400000">
            <a:off x="6742113" y="914400"/>
            <a:ext cx="838200" cy="2057400"/>
          </a:xfrm>
          <a:prstGeom prst="rightBracket">
            <a:avLst>
              <a:gd name="adj" fmla="val 20455"/>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a:p>
        </p:txBody>
      </p:sp>
      <p:sp>
        <p:nvSpPr>
          <p:cNvPr id="115716" name="AutoShape 4">
            <a:extLst>
              <a:ext uri="{FF2B5EF4-FFF2-40B4-BE49-F238E27FC236}">
                <a16:creationId xmlns:a16="http://schemas.microsoft.com/office/drawing/2014/main" id="{0CC8BCDB-A785-48BA-ADBA-D11159D6D2FB}"/>
              </a:ext>
            </a:extLst>
          </p:cNvPr>
          <p:cNvSpPr>
            <a:spLocks noChangeArrowheads="1"/>
          </p:cNvSpPr>
          <p:nvPr/>
        </p:nvSpPr>
        <p:spPr bwMode="auto">
          <a:xfrm flipV="1">
            <a:off x="5486400" y="-246063"/>
            <a:ext cx="3238500" cy="3598863"/>
          </a:xfrm>
          <a:custGeom>
            <a:avLst/>
            <a:gdLst>
              <a:gd name="G0" fmla="+- 10761 0 0"/>
              <a:gd name="G1" fmla="+- 11759144 0 0"/>
              <a:gd name="G2" fmla="+- 0 0 11759144"/>
              <a:gd name="T0" fmla="*/ 0 256 1"/>
              <a:gd name="T1" fmla="*/ 180 256 1"/>
              <a:gd name="G3" fmla="+- 11759144 T0 T1"/>
              <a:gd name="T2" fmla="*/ 0 256 1"/>
              <a:gd name="T3" fmla="*/ 90 256 1"/>
              <a:gd name="G4" fmla="+- 11759144 T2 T3"/>
              <a:gd name="G5" fmla="*/ G4 2 1"/>
              <a:gd name="T4" fmla="*/ 90 256 1"/>
              <a:gd name="T5" fmla="*/ 0 256 1"/>
              <a:gd name="G6" fmla="+- 11759144 T4 T5"/>
              <a:gd name="G7" fmla="*/ G6 2 1"/>
              <a:gd name="G8" fmla="abs 1175914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761"/>
              <a:gd name="G18" fmla="*/ 10761 1 2"/>
              <a:gd name="G19" fmla="+- G18 5400 0"/>
              <a:gd name="G20" fmla="cos G19 11759144"/>
              <a:gd name="G21" fmla="sin G19 11759144"/>
              <a:gd name="G22" fmla="+- G20 10800 0"/>
              <a:gd name="G23" fmla="+- G21 10800 0"/>
              <a:gd name="G24" fmla="+- 10800 0 G20"/>
              <a:gd name="G25" fmla="+- 10761 10800 0"/>
              <a:gd name="G26" fmla="?: G9 G17 G25"/>
              <a:gd name="G27" fmla="?: G9 0 21600"/>
              <a:gd name="G28" fmla="cos 10800 11759144"/>
              <a:gd name="G29" fmla="sin 10800 11759144"/>
              <a:gd name="G30" fmla="sin 10761 11759144"/>
              <a:gd name="G31" fmla="+- G28 10800 0"/>
              <a:gd name="G32" fmla="+- G29 10800 0"/>
              <a:gd name="G33" fmla="+- G30 10800 0"/>
              <a:gd name="G34" fmla="?: G4 0 G31"/>
              <a:gd name="G35" fmla="?: 11759144 G34 0"/>
              <a:gd name="G36" fmla="?: G6 G35 G31"/>
              <a:gd name="G37" fmla="+- 21600 0 G36"/>
              <a:gd name="G38" fmla="?: G4 0 G33"/>
              <a:gd name="G39" fmla="?: 11759144 G38 G32"/>
              <a:gd name="G40" fmla="?: G6 G39 0"/>
              <a:gd name="G41" fmla="?: G4 G32 21600"/>
              <a:gd name="G42" fmla="?: G6 G41 G33"/>
              <a:gd name="T12" fmla="*/ 10800 w 21600"/>
              <a:gd name="T13" fmla="*/ 0 h 21600"/>
              <a:gd name="T14" fmla="*/ 19 w 21600"/>
              <a:gd name="T15" fmla="*/ 10907 h 21600"/>
              <a:gd name="T16" fmla="*/ 10800 w 21600"/>
              <a:gd name="T17" fmla="*/ 39 h 21600"/>
              <a:gd name="T18" fmla="*/ 21581 w 21600"/>
              <a:gd name="T19" fmla="*/ 1090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9" y="10906"/>
                </a:moveTo>
                <a:cubicBezTo>
                  <a:pt x="39" y="10871"/>
                  <a:pt x="39" y="10835"/>
                  <a:pt x="39" y="10800"/>
                </a:cubicBezTo>
                <a:cubicBezTo>
                  <a:pt x="39" y="4856"/>
                  <a:pt x="4856" y="39"/>
                  <a:pt x="10800" y="39"/>
                </a:cubicBezTo>
                <a:cubicBezTo>
                  <a:pt x="16743" y="39"/>
                  <a:pt x="21561" y="4856"/>
                  <a:pt x="21561" y="10800"/>
                </a:cubicBezTo>
                <a:cubicBezTo>
                  <a:pt x="21560" y="10835"/>
                  <a:pt x="21560" y="10871"/>
                  <a:pt x="21560" y="10906"/>
                </a:cubicBezTo>
                <a:lnTo>
                  <a:pt x="21599" y="10907"/>
                </a:lnTo>
                <a:cubicBezTo>
                  <a:pt x="21599" y="10871"/>
                  <a:pt x="21600" y="10835"/>
                  <a:pt x="21600" y="10800"/>
                </a:cubicBezTo>
                <a:cubicBezTo>
                  <a:pt x="21600" y="4835"/>
                  <a:pt x="16764" y="0"/>
                  <a:pt x="10800" y="0"/>
                </a:cubicBezTo>
                <a:cubicBezTo>
                  <a:pt x="4835" y="0"/>
                  <a:pt x="0" y="4835"/>
                  <a:pt x="0" y="10800"/>
                </a:cubicBezTo>
                <a:cubicBezTo>
                  <a:pt x="0" y="10835"/>
                  <a:pt x="0" y="10871"/>
                  <a:pt x="0" y="10907"/>
                </a:cubicBezTo>
                <a:close/>
              </a:path>
            </a:pathLst>
          </a:cu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17" name="AutoShape 5">
            <a:extLst>
              <a:ext uri="{FF2B5EF4-FFF2-40B4-BE49-F238E27FC236}">
                <a16:creationId xmlns:a16="http://schemas.microsoft.com/office/drawing/2014/main" id="{935E86B6-0AA2-4CBD-9859-AD69A0DA65A9}"/>
              </a:ext>
            </a:extLst>
          </p:cNvPr>
          <p:cNvSpPr>
            <a:spLocks noChangeAspect="1" noChangeArrowheads="1"/>
          </p:cNvSpPr>
          <p:nvPr/>
        </p:nvSpPr>
        <p:spPr bwMode="auto">
          <a:xfrm flipV="1">
            <a:off x="5811838" y="196850"/>
            <a:ext cx="2698750" cy="2698750"/>
          </a:xfrm>
          <a:custGeom>
            <a:avLst/>
            <a:gdLst>
              <a:gd name="G0" fmla="+- 10761 0 0"/>
              <a:gd name="G1" fmla="+- 11759144 0 0"/>
              <a:gd name="G2" fmla="+- 0 0 11759144"/>
              <a:gd name="T0" fmla="*/ 0 256 1"/>
              <a:gd name="T1" fmla="*/ 180 256 1"/>
              <a:gd name="G3" fmla="+- 11759144 T0 T1"/>
              <a:gd name="T2" fmla="*/ 0 256 1"/>
              <a:gd name="T3" fmla="*/ 90 256 1"/>
              <a:gd name="G4" fmla="+- 11759144 T2 T3"/>
              <a:gd name="G5" fmla="*/ G4 2 1"/>
              <a:gd name="T4" fmla="*/ 90 256 1"/>
              <a:gd name="T5" fmla="*/ 0 256 1"/>
              <a:gd name="G6" fmla="+- 11759144 T4 T5"/>
              <a:gd name="G7" fmla="*/ G6 2 1"/>
              <a:gd name="G8" fmla="abs 1175914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761"/>
              <a:gd name="G18" fmla="*/ 10761 1 2"/>
              <a:gd name="G19" fmla="+- G18 5400 0"/>
              <a:gd name="G20" fmla="cos G19 11759144"/>
              <a:gd name="G21" fmla="sin G19 11759144"/>
              <a:gd name="G22" fmla="+- G20 10800 0"/>
              <a:gd name="G23" fmla="+- G21 10800 0"/>
              <a:gd name="G24" fmla="+- 10800 0 G20"/>
              <a:gd name="G25" fmla="+- 10761 10800 0"/>
              <a:gd name="G26" fmla="?: G9 G17 G25"/>
              <a:gd name="G27" fmla="?: G9 0 21600"/>
              <a:gd name="G28" fmla="cos 10800 11759144"/>
              <a:gd name="G29" fmla="sin 10800 11759144"/>
              <a:gd name="G30" fmla="sin 10761 11759144"/>
              <a:gd name="G31" fmla="+- G28 10800 0"/>
              <a:gd name="G32" fmla="+- G29 10800 0"/>
              <a:gd name="G33" fmla="+- G30 10800 0"/>
              <a:gd name="G34" fmla="?: G4 0 G31"/>
              <a:gd name="G35" fmla="?: 11759144 G34 0"/>
              <a:gd name="G36" fmla="?: G6 G35 G31"/>
              <a:gd name="G37" fmla="+- 21600 0 G36"/>
              <a:gd name="G38" fmla="?: G4 0 G33"/>
              <a:gd name="G39" fmla="?: 11759144 G38 G32"/>
              <a:gd name="G40" fmla="?: G6 G39 0"/>
              <a:gd name="G41" fmla="?: G4 G32 21600"/>
              <a:gd name="G42" fmla="?: G6 G41 G33"/>
              <a:gd name="T12" fmla="*/ 10800 w 21600"/>
              <a:gd name="T13" fmla="*/ 0 h 21600"/>
              <a:gd name="T14" fmla="*/ 19 w 21600"/>
              <a:gd name="T15" fmla="*/ 10907 h 21600"/>
              <a:gd name="T16" fmla="*/ 10800 w 21600"/>
              <a:gd name="T17" fmla="*/ 39 h 21600"/>
              <a:gd name="T18" fmla="*/ 21581 w 21600"/>
              <a:gd name="T19" fmla="*/ 1090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9" y="10906"/>
                </a:moveTo>
                <a:cubicBezTo>
                  <a:pt x="39" y="10871"/>
                  <a:pt x="39" y="10835"/>
                  <a:pt x="39" y="10800"/>
                </a:cubicBezTo>
                <a:cubicBezTo>
                  <a:pt x="39" y="4856"/>
                  <a:pt x="4856" y="39"/>
                  <a:pt x="10800" y="39"/>
                </a:cubicBezTo>
                <a:cubicBezTo>
                  <a:pt x="16743" y="39"/>
                  <a:pt x="21561" y="4856"/>
                  <a:pt x="21561" y="10800"/>
                </a:cubicBezTo>
                <a:cubicBezTo>
                  <a:pt x="21560" y="10835"/>
                  <a:pt x="21560" y="10871"/>
                  <a:pt x="21560" y="10906"/>
                </a:cubicBezTo>
                <a:lnTo>
                  <a:pt x="21599" y="10907"/>
                </a:lnTo>
                <a:cubicBezTo>
                  <a:pt x="21599" y="10871"/>
                  <a:pt x="21600" y="10835"/>
                  <a:pt x="21600" y="10800"/>
                </a:cubicBezTo>
                <a:cubicBezTo>
                  <a:pt x="21600" y="4835"/>
                  <a:pt x="16764" y="0"/>
                  <a:pt x="10800" y="0"/>
                </a:cubicBezTo>
                <a:cubicBezTo>
                  <a:pt x="4835" y="0"/>
                  <a:pt x="0" y="4835"/>
                  <a:pt x="0" y="10800"/>
                </a:cubicBezTo>
                <a:cubicBezTo>
                  <a:pt x="0" y="10835"/>
                  <a:pt x="0" y="10871"/>
                  <a:pt x="0" y="10907"/>
                </a:cubicBezTo>
                <a:close/>
              </a:path>
            </a:pathLst>
          </a:custGeom>
          <a:noFill/>
          <a:ln w="38100">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5718" name="Group 6">
            <a:extLst>
              <a:ext uri="{FF2B5EF4-FFF2-40B4-BE49-F238E27FC236}">
                <a16:creationId xmlns:a16="http://schemas.microsoft.com/office/drawing/2014/main" id="{2DB5C92E-74A4-4A30-B99A-240B4923B85F}"/>
              </a:ext>
            </a:extLst>
          </p:cNvPr>
          <p:cNvGrpSpPr>
            <a:grpSpLocks/>
          </p:cNvGrpSpPr>
          <p:nvPr/>
        </p:nvGrpSpPr>
        <p:grpSpPr bwMode="auto">
          <a:xfrm>
            <a:off x="76200" y="0"/>
            <a:ext cx="5257800" cy="1447800"/>
            <a:chOff x="0" y="0"/>
            <a:chExt cx="3312" cy="912"/>
          </a:xfrm>
        </p:grpSpPr>
        <p:graphicFrame>
          <p:nvGraphicFramePr>
            <p:cNvPr id="115719" name="Object 7">
              <a:extLst>
                <a:ext uri="{FF2B5EF4-FFF2-40B4-BE49-F238E27FC236}">
                  <a16:creationId xmlns:a16="http://schemas.microsoft.com/office/drawing/2014/main" id="{A219C571-FF15-49C8-84C2-11E0267DC315}"/>
                </a:ext>
              </a:extLst>
            </p:cNvPr>
            <p:cNvGraphicFramePr>
              <a:graphicFrameLocks noChangeAspect="1"/>
            </p:cNvGraphicFramePr>
            <p:nvPr/>
          </p:nvGraphicFramePr>
          <p:xfrm>
            <a:off x="48" y="306"/>
            <a:ext cx="1824" cy="606"/>
          </p:xfrm>
          <a:graphic>
            <a:graphicData uri="http://schemas.openxmlformats.org/presentationml/2006/ole">
              <mc:AlternateContent xmlns:mc="http://schemas.openxmlformats.org/markup-compatibility/2006">
                <mc:Choice xmlns:v="urn:schemas-microsoft-com:vml" Requires="v">
                  <p:oleObj spid="_x0000_s415744" name="Equation" r:id="rId4" imgW="1447560" imgH="482400" progId="Equation.3">
                    <p:embed/>
                  </p:oleObj>
                </mc:Choice>
                <mc:Fallback>
                  <p:oleObj name="Equation" r:id="rId4" imgW="1447560" imgH="4824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 y="306"/>
                          <a:ext cx="1824" cy="60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20" name="Text Box 8">
              <a:extLst>
                <a:ext uri="{FF2B5EF4-FFF2-40B4-BE49-F238E27FC236}">
                  <a16:creationId xmlns:a16="http://schemas.microsoft.com/office/drawing/2014/main" id="{3079CA9E-AD8D-4547-AAD1-47C4786134B0}"/>
                </a:ext>
              </a:extLst>
            </p:cNvPr>
            <p:cNvSpPr txBox="1">
              <a:spLocks noChangeArrowheads="1"/>
            </p:cNvSpPr>
            <p:nvPr/>
          </p:nvSpPr>
          <p:spPr bwMode="auto">
            <a:xfrm>
              <a:off x="0" y="0"/>
              <a:ext cx="27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a:solidFill>
                    <a:srgbClr val="0000FF"/>
                  </a:solidFill>
                </a:rPr>
                <a:t>v</a:t>
              </a:r>
              <a:r>
                <a:rPr lang="en-US" altLang="en-US" b="1" i="1" baseline="-25000">
                  <a:solidFill>
                    <a:srgbClr val="0000FF"/>
                  </a:solidFill>
                </a:rPr>
                <a:t>0</a:t>
              </a:r>
              <a:r>
                <a:rPr lang="en-US" altLang="en-US" b="1" i="1">
                  <a:solidFill>
                    <a:srgbClr val="0000FF"/>
                  </a:solidFill>
                  <a:sym typeface="Symbol" panose="05050102010706020507" pitchFamily="18" charset="2"/>
                </a:rPr>
                <a:t>&lt;</a:t>
              </a:r>
              <a:r>
                <a:rPr lang="en-US" altLang="en-US" b="1" i="1">
                  <a:solidFill>
                    <a:srgbClr val="66FF33"/>
                  </a:solidFill>
                </a:rPr>
                <a:t>l</a:t>
              </a:r>
              <a:r>
                <a:rPr lang="en-US" altLang="en-US" b="1" i="1" baseline="-25000">
                  <a:solidFill>
                    <a:srgbClr val="66FF33"/>
                  </a:solidFill>
                  <a:sym typeface="Symbol" panose="05050102010706020507" pitchFamily="18" charset="2"/>
                </a:rPr>
                <a:t></a:t>
              </a:r>
              <a:r>
                <a:rPr lang="en-US" altLang="en-US" b="1" i="1">
                  <a:solidFill>
                    <a:srgbClr val="66FF33"/>
                  </a:solidFill>
                </a:rPr>
                <a:t>+l</a:t>
              </a:r>
              <a:r>
                <a:rPr lang="en-US" altLang="en-US" b="1" i="1" baseline="-25000">
                  <a:solidFill>
                    <a:srgbClr val="66FF33"/>
                  </a:solidFill>
                </a:rPr>
                <a:t>T</a:t>
              </a:r>
              <a:r>
                <a:rPr lang="en-US" altLang="en-US" b="1" i="1">
                  <a:solidFill>
                    <a:srgbClr val="0000FF"/>
                  </a:solidFill>
                </a:rPr>
                <a:t>&lt;</a:t>
              </a:r>
              <a:r>
                <a:rPr lang="en-US" altLang="en-US" b="1" i="1"/>
                <a:t>w</a:t>
              </a:r>
              <a:r>
                <a:rPr lang="en-US" altLang="en-US" b="1" i="1">
                  <a:solidFill>
                    <a:srgbClr val="0000FF"/>
                  </a:solidFill>
                </a:rPr>
                <a:t>;   </a:t>
              </a:r>
              <a:r>
                <a:rPr lang="en-US" altLang="en-US" b="1">
                  <a:solidFill>
                    <a:srgbClr val="FF0000"/>
                  </a:solidFill>
                </a:rPr>
                <a:t>1D </a:t>
              </a:r>
              <a:r>
                <a:rPr lang="en-US" altLang="en-US" b="1" i="1">
                  <a:solidFill>
                    <a:srgbClr val="FF0000"/>
                  </a:solidFill>
                </a:rPr>
                <a:t>l</a:t>
              </a:r>
              <a:r>
                <a:rPr lang="en-US" altLang="en-US" b="1">
                  <a:solidFill>
                    <a:srgbClr val="FF0000"/>
                  </a:solidFill>
                </a:rPr>
                <a:t>,</a:t>
              </a:r>
              <a:r>
                <a:rPr lang="en-US" altLang="en-US" b="1">
                  <a:solidFill>
                    <a:srgbClr val="0000FF"/>
                  </a:solidFill>
                </a:rPr>
                <a:t> sound, </a:t>
              </a:r>
              <a:r>
                <a:rPr lang="en-US" altLang="en-US" b="1">
                  <a:solidFill>
                    <a:srgbClr val="66FF33"/>
                  </a:solidFill>
                </a:rPr>
                <a:t>1D </a:t>
              </a:r>
              <a:r>
                <a:rPr lang="en-US" altLang="en-US" b="1" i="1">
                  <a:solidFill>
                    <a:srgbClr val="66FF33"/>
                  </a:solidFill>
                </a:rPr>
                <a:t>T</a:t>
              </a:r>
            </a:p>
          </p:txBody>
        </p:sp>
        <p:sp>
          <p:nvSpPr>
            <p:cNvPr id="115721" name="Text Box 9">
              <a:extLst>
                <a:ext uri="{FF2B5EF4-FFF2-40B4-BE49-F238E27FC236}">
                  <a16:creationId xmlns:a16="http://schemas.microsoft.com/office/drawing/2014/main" id="{137339A2-8FA1-4B81-90FD-E04D92DBA8D6}"/>
                </a:ext>
              </a:extLst>
            </p:cNvPr>
            <p:cNvSpPr txBox="1">
              <a:spLocks noChangeArrowheads="1"/>
            </p:cNvSpPr>
            <p:nvPr/>
          </p:nvSpPr>
          <p:spPr bwMode="auto">
            <a:xfrm>
              <a:off x="1872" y="346"/>
              <a:ext cx="14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weak absorbers</a:t>
              </a:r>
            </a:p>
            <a:p>
              <a:r>
                <a:rPr lang="en-US" altLang="en-US"/>
                <a:t>ps pulses</a:t>
              </a:r>
            </a:p>
          </p:txBody>
        </p:sp>
      </p:grpSp>
      <p:grpSp>
        <p:nvGrpSpPr>
          <p:cNvPr id="115722" name="Group 10">
            <a:extLst>
              <a:ext uri="{FF2B5EF4-FFF2-40B4-BE49-F238E27FC236}">
                <a16:creationId xmlns:a16="http://schemas.microsoft.com/office/drawing/2014/main" id="{F1DACC60-5997-42A8-85BF-7366B826608A}"/>
              </a:ext>
            </a:extLst>
          </p:cNvPr>
          <p:cNvGrpSpPr>
            <a:grpSpLocks/>
          </p:cNvGrpSpPr>
          <p:nvPr/>
        </p:nvGrpSpPr>
        <p:grpSpPr bwMode="auto">
          <a:xfrm>
            <a:off x="76200" y="3429000"/>
            <a:ext cx="5943600" cy="1568450"/>
            <a:chOff x="0" y="2160"/>
            <a:chExt cx="3744" cy="988"/>
          </a:xfrm>
        </p:grpSpPr>
        <p:graphicFrame>
          <p:nvGraphicFramePr>
            <p:cNvPr id="115723" name="Object 11">
              <a:extLst>
                <a:ext uri="{FF2B5EF4-FFF2-40B4-BE49-F238E27FC236}">
                  <a16:creationId xmlns:a16="http://schemas.microsoft.com/office/drawing/2014/main" id="{2025CCF0-544E-4076-B6D6-993643D09F94}"/>
                </a:ext>
              </a:extLst>
            </p:cNvPr>
            <p:cNvGraphicFramePr>
              <a:graphicFrameLocks noChangeAspect="1"/>
            </p:cNvGraphicFramePr>
            <p:nvPr/>
          </p:nvGraphicFramePr>
          <p:xfrm>
            <a:off x="48" y="2498"/>
            <a:ext cx="897" cy="526"/>
          </p:xfrm>
          <a:graphic>
            <a:graphicData uri="http://schemas.openxmlformats.org/presentationml/2006/ole">
              <mc:AlternateContent xmlns:mc="http://schemas.openxmlformats.org/markup-compatibility/2006">
                <mc:Choice xmlns:v="urn:schemas-microsoft-com:vml" Requires="v">
                  <p:oleObj spid="_x0000_s415745" name="Equation" r:id="rId6" imgW="711000" imgH="419040" progId="Equation.3">
                    <p:embed/>
                  </p:oleObj>
                </mc:Choice>
                <mc:Fallback>
                  <p:oleObj name="Equation" r:id="rId6" imgW="711000" imgH="41904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 y="2498"/>
                          <a:ext cx="897" cy="52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24" name="Text Box 12">
              <a:extLst>
                <a:ext uri="{FF2B5EF4-FFF2-40B4-BE49-F238E27FC236}">
                  <a16:creationId xmlns:a16="http://schemas.microsoft.com/office/drawing/2014/main" id="{AB336077-3DDA-4AB8-A3DE-DFCED6BCFA4D}"/>
                </a:ext>
              </a:extLst>
            </p:cNvPr>
            <p:cNvSpPr txBox="1">
              <a:spLocks noChangeArrowheads="1"/>
            </p:cNvSpPr>
            <p:nvPr/>
          </p:nvSpPr>
          <p:spPr bwMode="auto">
            <a:xfrm>
              <a:off x="0" y="2160"/>
              <a:ext cx="37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a:solidFill>
                    <a:srgbClr val="66FF33"/>
                  </a:solidFill>
                  <a:sym typeface="Symbol" panose="05050102010706020507" pitchFamily="18" charset="2"/>
                </a:rPr>
                <a:t>l</a:t>
              </a:r>
              <a:r>
                <a:rPr lang="en-US" altLang="en-US" b="1" i="1" baseline="-25000">
                  <a:solidFill>
                    <a:srgbClr val="66FF33"/>
                  </a:solidFill>
                  <a:sym typeface="Symbol" panose="05050102010706020507" pitchFamily="18" charset="2"/>
                </a:rPr>
                <a:t></a:t>
              </a:r>
              <a:r>
                <a:rPr lang="en-US" altLang="en-US" b="1" i="1">
                  <a:solidFill>
                    <a:srgbClr val="66FF33"/>
                  </a:solidFill>
                </a:rPr>
                <a:t>+l</a:t>
              </a:r>
              <a:r>
                <a:rPr lang="en-US" altLang="en-US" b="1" i="1" baseline="-25000">
                  <a:solidFill>
                    <a:srgbClr val="66FF33"/>
                  </a:solidFill>
                </a:rPr>
                <a:t>T</a:t>
              </a:r>
              <a:r>
                <a:rPr lang="en-US" altLang="en-US" b="1" i="1">
                  <a:solidFill>
                    <a:srgbClr val="0000FF"/>
                  </a:solidFill>
                </a:rPr>
                <a:t>&lt;</a:t>
              </a:r>
              <a:r>
                <a:rPr lang="en-US" altLang="en-US" b="1" i="1"/>
                <a:t>w</a:t>
              </a:r>
              <a:r>
                <a:rPr lang="en-US" altLang="en-US" b="1" i="1">
                  <a:solidFill>
                    <a:srgbClr val="0000FF"/>
                  </a:solidFill>
                </a:rPr>
                <a:t>&lt;v</a:t>
              </a:r>
              <a:r>
                <a:rPr lang="en-US" altLang="en-US" b="1" i="1" baseline="-25000">
                  <a:solidFill>
                    <a:srgbClr val="0000FF"/>
                  </a:solidFill>
                </a:rPr>
                <a:t>0</a:t>
              </a:r>
              <a:r>
                <a:rPr lang="en-US" altLang="en-US" b="1" i="1">
                  <a:solidFill>
                    <a:srgbClr val="0000FF"/>
                  </a:solidFill>
                  <a:sym typeface="Symbol" panose="05050102010706020507" pitchFamily="18" charset="2"/>
                </a:rPr>
                <a:t></a:t>
              </a:r>
              <a:r>
                <a:rPr lang="en-US" altLang="en-US" b="1" i="1">
                  <a:solidFill>
                    <a:srgbClr val="0000FF"/>
                  </a:solidFill>
                </a:rPr>
                <a:t>;   </a:t>
              </a:r>
              <a:r>
                <a:rPr lang="en-US" altLang="en-US" b="1">
                  <a:solidFill>
                    <a:srgbClr val="FF0000"/>
                  </a:solidFill>
                </a:rPr>
                <a:t>1D </a:t>
              </a:r>
              <a:r>
                <a:rPr lang="en-US" altLang="en-US" b="1" i="1">
                  <a:solidFill>
                    <a:srgbClr val="FF0000"/>
                  </a:solidFill>
                </a:rPr>
                <a:t>l</a:t>
              </a:r>
              <a:r>
                <a:rPr lang="en-US" altLang="en-US" b="1">
                  <a:solidFill>
                    <a:srgbClr val="0000FF"/>
                  </a:solidFill>
                </a:rPr>
                <a:t> (3D relaxation!), </a:t>
              </a:r>
              <a:r>
                <a:rPr lang="en-US" altLang="en-US" b="1">
                  <a:solidFill>
                    <a:srgbClr val="66FF33"/>
                  </a:solidFill>
                </a:rPr>
                <a:t>1D </a:t>
              </a:r>
              <a:r>
                <a:rPr lang="en-US" altLang="en-US" b="1" i="1">
                  <a:solidFill>
                    <a:srgbClr val="66FF33"/>
                  </a:solidFill>
                </a:rPr>
                <a:t>T</a:t>
              </a:r>
            </a:p>
          </p:txBody>
        </p:sp>
        <p:sp>
          <p:nvSpPr>
            <p:cNvPr id="115725" name="Text Box 13">
              <a:extLst>
                <a:ext uri="{FF2B5EF4-FFF2-40B4-BE49-F238E27FC236}">
                  <a16:creationId xmlns:a16="http://schemas.microsoft.com/office/drawing/2014/main" id="{6FED1966-87B2-4EC4-8C33-36D54F3CFFAC}"/>
                </a:ext>
              </a:extLst>
            </p:cNvPr>
            <p:cNvSpPr txBox="1">
              <a:spLocks noChangeArrowheads="1"/>
            </p:cNvSpPr>
            <p:nvPr/>
          </p:nvSpPr>
          <p:spPr bwMode="auto">
            <a:xfrm>
              <a:off x="960" y="2400"/>
              <a:ext cx="268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rPr>
                <a:t>Not</a:t>
              </a:r>
              <a:r>
                <a:rPr lang="en-US" altLang="en-US"/>
                <a:t> a limit of 1D</a:t>
              </a:r>
            </a:p>
            <a:p>
              <a:r>
                <a:rPr lang="en-US" altLang="en-US">
                  <a:solidFill>
                    <a:srgbClr val="FF0000"/>
                  </a:solidFill>
                </a:rPr>
                <a:t>Does not</a:t>
              </a:r>
              <a:r>
                <a:rPr lang="en-US" altLang="en-US"/>
                <a:t> exist for stationary </a:t>
              </a:r>
              <a:r>
                <a:rPr lang="en-US" altLang="en-US" i="1"/>
                <a:t>T</a:t>
              </a:r>
            </a:p>
            <a:p>
              <a:r>
                <a:rPr lang="en-US" altLang="en-US"/>
                <a:t>µs pulses, tight focusing</a:t>
              </a:r>
            </a:p>
          </p:txBody>
        </p:sp>
      </p:grpSp>
      <p:grpSp>
        <p:nvGrpSpPr>
          <p:cNvPr id="115726" name="Group 14">
            <a:extLst>
              <a:ext uri="{FF2B5EF4-FFF2-40B4-BE49-F238E27FC236}">
                <a16:creationId xmlns:a16="http://schemas.microsoft.com/office/drawing/2014/main" id="{D12EB13B-DB38-4802-9CB2-19D4B1122149}"/>
              </a:ext>
            </a:extLst>
          </p:cNvPr>
          <p:cNvGrpSpPr>
            <a:grpSpLocks/>
          </p:cNvGrpSpPr>
          <p:nvPr/>
        </p:nvGrpSpPr>
        <p:grpSpPr bwMode="auto">
          <a:xfrm>
            <a:off x="76200" y="1676400"/>
            <a:ext cx="5943600" cy="1368425"/>
            <a:chOff x="0" y="1056"/>
            <a:chExt cx="3744" cy="862"/>
          </a:xfrm>
        </p:grpSpPr>
        <p:sp>
          <p:nvSpPr>
            <p:cNvPr id="115727" name="Text Box 15">
              <a:extLst>
                <a:ext uri="{FF2B5EF4-FFF2-40B4-BE49-F238E27FC236}">
                  <a16:creationId xmlns:a16="http://schemas.microsoft.com/office/drawing/2014/main" id="{9A62236E-14FE-4410-A4DE-804133013210}"/>
                </a:ext>
              </a:extLst>
            </p:cNvPr>
            <p:cNvSpPr txBox="1">
              <a:spLocks noChangeArrowheads="1"/>
            </p:cNvSpPr>
            <p:nvPr/>
          </p:nvSpPr>
          <p:spPr bwMode="auto">
            <a:xfrm>
              <a:off x="0" y="1056"/>
              <a:ext cx="2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a:solidFill>
                    <a:srgbClr val="66FF33"/>
                  </a:solidFill>
                  <a:sym typeface="Symbol" panose="05050102010706020507" pitchFamily="18" charset="2"/>
                </a:rPr>
                <a:t>l</a:t>
              </a:r>
              <a:r>
                <a:rPr lang="en-US" altLang="en-US" b="1" i="1" baseline="-25000">
                  <a:solidFill>
                    <a:srgbClr val="66FF33"/>
                  </a:solidFill>
                  <a:sym typeface="Symbol" panose="05050102010706020507" pitchFamily="18" charset="2"/>
                </a:rPr>
                <a:t></a:t>
              </a:r>
              <a:r>
                <a:rPr lang="en-US" altLang="en-US" b="1" i="1">
                  <a:solidFill>
                    <a:srgbClr val="66FF33"/>
                  </a:solidFill>
                </a:rPr>
                <a:t>+l</a:t>
              </a:r>
              <a:r>
                <a:rPr lang="en-US" altLang="en-US" b="1" i="1" baseline="-25000">
                  <a:solidFill>
                    <a:srgbClr val="66FF33"/>
                  </a:solidFill>
                </a:rPr>
                <a:t>T</a:t>
              </a:r>
              <a:r>
                <a:rPr lang="en-US" altLang="en-US" b="1" i="1" baseline="-25000">
                  <a:solidFill>
                    <a:srgbClr val="0000FF"/>
                  </a:solidFill>
                </a:rPr>
                <a:t> </a:t>
              </a:r>
              <a:r>
                <a:rPr lang="en-US" altLang="en-US" b="1" i="1">
                  <a:solidFill>
                    <a:srgbClr val="0000FF"/>
                  </a:solidFill>
                </a:rPr>
                <a:t>&lt;v</a:t>
              </a:r>
              <a:r>
                <a:rPr lang="en-US" altLang="en-US" b="1" i="1" baseline="-25000">
                  <a:solidFill>
                    <a:srgbClr val="0000FF"/>
                  </a:solidFill>
                </a:rPr>
                <a:t>0</a:t>
              </a:r>
              <a:r>
                <a:rPr lang="en-US" altLang="en-US" b="1" i="1">
                  <a:solidFill>
                    <a:srgbClr val="0000FF"/>
                  </a:solidFill>
                  <a:sym typeface="Symbol" panose="05050102010706020507" pitchFamily="18" charset="2"/>
                </a:rPr>
                <a:t></a:t>
              </a:r>
              <a:r>
                <a:rPr lang="en-US" altLang="en-US" b="1" i="1">
                  <a:solidFill>
                    <a:srgbClr val="0000FF"/>
                  </a:solidFill>
                </a:rPr>
                <a:t>&lt;</a:t>
              </a:r>
              <a:r>
                <a:rPr lang="en-US" altLang="en-US" b="1" i="1"/>
                <a:t>w</a:t>
              </a:r>
              <a:r>
                <a:rPr lang="en-US" altLang="en-US" b="1" i="1">
                  <a:solidFill>
                    <a:srgbClr val="0000FF"/>
                  </a:solidFill>
                </a:rPr>
                <a:t>;   </a:t>
              </a:r>
              <a:r>
                <a:rPr lang="en-US" altLang="en-US" b="1">
                  <a:solidFill>
                    <a:srgbClr val="FF0000"/>
                  </a:solidFill>
                </a:rPr>
                <a:t>1D </a:t>
              </a:r>
              <a:r>
                <a:rPr lang="en-US" altLang="en-US" b="1" i="1">
                  <a:solidFill>
                    <a:srgbClr val="FF0000"/>
                  </a:solidFill>
                </a:rPr>
                <a:t>l</a:t>
              </a:r>
              <a:r>
                <a:rPr lang="en-US" altLang="en-US" b="1">
                  <a:solidFill>
                    <a:srgbClr val="FF0000"/>
                  </a:solidFill>
                </a:rPr>
                <a:t>,</a:t>
              </a:r>
              <a:r>
                <a:rPr lang="en-US" altLang="en-US" b="1">
                  <a:solidFill>
                    <a:srgbClr val="0000FF"/>
                  </a:solidFill>
                </a:rPr>
                <a:t> </a:t>
              </a:r>
              <a:r>
                <a:rPr lang="en-US" altLang="en-US" b="1">
                  <a:solidFill>
                    <a:srgbClr val="66FF33"/>
                  </a:solidFill>
                </a:rPr>
                <a:t>1D </a:t>
              </a:r>
              <a:r>
                <a:rPr lang="en-US" altLang="en-US" b="1" i="1">
                  <a:solidFill>
                    <a:srgbClr val="66FF33"/>
                  </a:solidFill>
                </a:rPr>
                <a:t>T</a:t>
              </a:r>
            </a:p>
          </p:txBody>
        </p:sp>
        <p:graphicFrame>
          <p:nvGraphicFramePr>
            <p:cNvPr id="115728" name="Object 16">
              <a:extLst>
                <a:ext uri="{FF2B5EF4-FFF2-40B4-BE49-F238E27FC236}">
                  <a16:creationId xmlns:a16="http://schemas.microsoft.com/office/drawing/2014/main" id="{E072B6A6-E8C1-455D-A6AA-B2C5010F7191}"/>
                </a:ext>
              </a:extLst>
            </p:cNvPr>
            <p:cNvGraphicFramePr>
              <a:graphicFrameLocks noChangeAspect="1"/>
            </p:cNvGraphicFramePr>
            <p:nvPr/>
          </p:nvGraphicFramePr>
          <p:xfrm>
            <a:off x="32" y="1392"/>
            <a:ext cx="880" cy="526"/>
          </p:xfrm>
          <a:graphic>
            <a:graphicData uri="http://schemas.openxmlformats.org/presentationml/2006/ole">
              <mc:AlternateContent xmlns:mc="http://schemas.openxmlformats.org/markup-compatibility/2006">
                <mc:Choice xmlns:v="urn:schemas-microsoft-com:vml" Requires="v">
                  <p:oleObj spid="_x0000_s415746" name="Equation" r:id="rId8" imgW="698400" imgH="419040" progId="Equation.3">
                    <p:embed/>
                  </p:oleObj>
                </mc:Choice>
                <mc:Fallback>
                  <p:oleObj name="Equation" r:id="rId8" imgW="698400" imgH="419040" progId="Equation.3">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 y="1392"/>
                          <a:ext cx="880" cy="52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29" name="Text Box 17">
              <a:extLst>
                <a:ext uri="{FF2B5EF4-FFF2-40B4-BE49-F238E27FC236}">
                  <a16:creationId xmlns:a16="http://schemas.microsoft.com/office/drawing/2014/main" id="{11E26F38-D6AF-4DE2-9254-33817F3D870F}"/>
                </a:ext>
              </a:extLst>
            </p:cNvPr>
            <p:cNvSpPr txBox="1">
              <a:spLocks noChangeArrowheads="1"/>
            </p:cNvSpPr>
            <p:nvPr/>
          </p:nvSpPr>
          <p:spPr bwMode="auto">
            <a:xfrm>
              <a:off x="912" y="1392"/>
              <a:ext cx="283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Valid </a:t>
              </a:r>
              <a:r>
                <a:rPr lang="en-US" altLang="en-US">
                  <a:solidFill>
                    <a:srgbClr val="FF0000"/>
                  </a:solidFill>
                </a:rPr>
                <a:t>for </a:t>
              </a:r>
              <a:r>
                <a:rPr lang="en-US" altLang="en-US" i="1">
                  <a:solidFill>
                    <a:srgbClr val="FF0000"/>
                  </a:solidFill>
                </a:rPr>
                <a:t>T</a:t>
              </a:r>
              <a:r>
                <a:rPr lang="en-US" altLang="en-US">
                  <a:solidFill>
                    <a:srgbClr val="FF0000"/>
                  </a:solidFill>
                </a:rPr>
                <a:t>-dependent parameters</a:t>
              </a:r>
            </a:p>
            <a:p>
              <a:r>
                <a:rPr lang="en-US" altLang="en-US"/>
                <a:t>ns pulses</a:t>
              </a:r>
            </a:p>
          </p:txBody>
        </p:sp>
      </p:grpSp>
      <p:grpSp>
        <p:nvGrpSpPr>
          <p:cNvPr id="115730" name="Group 18">
            <a:extLst>
              <a:ext uri="{FF2B5EF4-FFF2-40B4-BE49-F238E27FC236}">
                <a16:creationId xmlns:a16="http://schemas.microsoft.com/office/drawing/2014/main" id="{6D148AAD-A834-472C-9A0C-10893A6657D5}"/>
              </a:ext>
            </a:extLst>
          </p:cNvPr>
          <p:cNvGrpSpPr>
            <a:grpSpLocks/>
          </p:cNvGrpSpPr>
          <p:nvPr/>
        </p:nvGrpSpPr>
        <p:grpSpPr bwMode="auto">
          <a:xfrm>
            <a:off x="76200" y="5257800"/>
            <a:ext cx="6629400" cy="1524000"/>
            <a:chOff x="0" y="3312"/>
            <a:chExt cx="4176" cy="960"/>
          </a:xfrm>
        </p:grpSpPr>
        <p:graphicFrame>
          <p:nvGraphicFramePr>
            <p:cNvPr id="115731" name="Object 19">
              <a:extLst>
                <a:ext uri="{FF2B5EF4-FFF2-40B4-BE49-F238E27FC236}">
                  <a16:creationId xmlns:a16="http://schemas.microsoft.com/office/drawing/2014/main" id="{2A0F9465-9F33-4DAE-BFA4-0F572CF39120}"/>
                </a:ext>
              </a:extLst>
            </p:cNvPr>
            <p:cNvGraphicFramePr>
              <a:graphicFrameLocks noChangeAspect="1"/>
            </p:cNvGraphicFramePr>
            <p:nvPr/>
          </p:nvGraphicFramePr>
          <p:xfrm>
            <a:off x="50" y="3666"/>
            <a:ext cx="1534" cy="606"/>
          </p:xfrm>
          <a:graphic>
            <a:graphicData uri="http://schemas.openxmlformats.org/presentationml/2006/ole">
              <mc:AlternateContent xmlns:mc="http://schemas.openxmlformats.org/markup-compatibility/2006">
                <mc:Choice xmlns:v="urn:schemas-microsoft-com:vml" Requires="v">
                  <p:oleObj spid="_x0000_s415747" name="Equation" r:id="rId10" imgW="1218960" imgH="482400" progId="Equation.3">
                    <p:embed/>
                  </p:oleObj>
                </mc:Choice>
                <mc:Fallback>
                  <p:oleObj name="Equation" r:id="rId10" imgW="1218960" imgH="482400" progId="Equation.3">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 y="3666"/>
                          <a:ext cx="1534" cy="60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32" name="Text Box 20">
              <a:extLst>
                <a:ext uri="{FF2B5EF4-FFF2-40B4-BE49-F238E27FC236}">
                  <a16:creationId xmlns:a16="http://schemas.microsoft.com/office/drawing/2014/main" id="{1F2203E4-DA7C-4315-B506-8C65D74B21A1}"/>
                </a:ext>
              </a:extLst>
            </p:cNvPr>
            <p:cNvSpPr txBox="1">
              <a:spLocks noChangeArrowheads="1"/>
            </p:cNvSpPr>
            <p:nvPr/>
          </p:nvSpPr>
          <p:spPr bwMode="auto">
            <a:xfrm>
              <a:off x="0" y="3312"/>
              <a:ext cx="20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a:sym typeface="Symbol" panose="05050102010706020507" pitchFamily="18" charset="2"/>
                </a:rPr>
                <a:t>w</a:t>
              </a:r>
              <a:r>
                <a:rPr lang="en-US" altLang="en-US" b="1" i="1">
                  <a:solidFill>
                    <a:srgbClr val="0000FF"/>
                  </a:solidFill>
                  <a:sym typeface="Symbol" panose="05050102010706020507" pitchFamily="18" charset="2"/>
                </a:rPr>
                <a:t>&lt;</a:t>
              </a:r>
              <a:r>
                <a:rPr lang="en-US" altLang="en-US" b="1" i="1">
                  <a:solidFill>
                    <a:srgbClr val="66FF33"/>
                  </a:solidFill>
                </a:rPr>
                <a:t>l</a:t>
              </a:r>
              <a:r>
                <a:rPr lang="en-US" altLang="en-US" b="1" i="1" baseline="-25000">
                  <a:solidFill>
                    <a:srgbClr val="66FF33"/>
                  </a:solidFill>
                </a:rPr>
                <a:t>T</a:t>
              </a:r>
              <a:r>
                <a:rPr lang="en-US" altLang="en-US" b="1" i="1">
                  <a:solidFill>
                    <a:srgbClr val="0000FF"/>
                  </a:solidFill>
                </a:rPr>
                <a:t>&lt; v</a:t>
              </a:r>
              <a:r>
                <a:rPr lang="en-US" altLang="en-US" b="1" i="1" baseline="-25000">
                  <a:solidFill>
                    <a:srgbClr val="0000FF"/>
                  </a:solidFill>
                </a:rPr>
                <a:t>0</a:t>
              </a:r>
              <a:r>
                <a:rPr lang="en-US" altLang="en-US" b="1" i="1">
                  <a:solidFill>
                    <a:srgbClr val="0000FF"/>
                  </a:solidFill>
                  <a:sym typeface="Symbol" panose="05050102010706020507" pitchFamily="18" charset="2"/>
                </a:rPr>
                <a:t></a:t>
              </a:r>
              <a:r>
                <a:rPr lang="en-US" altLang="en-US" b="1" i="1">
                  <a:solidFill>
                    <a:srgbClr val="0000FF"/>
                  </a:solidFill>
                </a:rPr>
                <a:t>;   </a:t>
              </a:r>
              <a:r>
                <a:rPr lang="en-US" altLang="en-US" b="1">
                  <a:solidFill>
                    <a:srgbClr val="FF0000"/>
                  </a:solidFill>
                </a:rPr>
                <a:t>3D </a:t>
              </a:r>
              <a:r>
                <a:rPr lang="en-US" altLang="en-US" b="1" i="1">
                  <a:solidFill>
                    <a:srgbClr val="FF0000"/>
                  </a:solidFill>
                </a:rPr>
                <a:t>l</a:t>
              </a:r>
              <a:r>
                <a:rPr lang="en-US" altLang="en-US" b="1">
                  <a:solidFill>
                    <a:srgbClr val="FF0000"/>
                  </a:solidFill>
                </a:rPr>
                <a:t>,</a:t>
              </a:r>
              <a:r>
                <a:rPr lang="en-US" altLang="en-US" b="1">
                  <a:solidFill>
                    <a:srgbClr val="0000FF"/>
                  </a:solidFill>
                </a:rPr>
                <a:t> </a:t>
              </a:r>
              <a:r>
                <a:rPr lang="en-US" altLang="en-US" b="1">
                  <a:solidFill>
                    <a:srgbClr val="66FF33"/>
                  </a:solidFill>
                </a:rPr>
                <a:t>3D </a:t>
              </a:r>
              <a:r>
                <a:rPr lang="en-US" altLang="en-US" b="1" i="1">
                  <a:solidFill>
                    <a:srgbClr val="66FF33"/>
                  </a:solidFill>
                </a:rPr>
                <a:t>T</a:t>
              </a:r>
            </a:p>
          </p:txBody>
        </p:sp>
        <p:sp>
          <p:nvSpPr>
            <p:cNvPr id="115733" name="Text Box 21">
              <a:extLst>
                <a:ext uri="{FF2B5EF4-FFF2-40B4-BE49-F238E27FC236}">
                  <a16:creationId xmlns:a16="http://schemas.microsoft.com/office/drawing/2014/main" id="{3E24C3AF-D13F-4E82-9792-D768635246CD}"/>
                </a:ext>
              </a:extLst>
            </p:cNvPr>
            <p:cNvSpPr txBox="1">
              <a:spLocks noChangeArrowheads="1"/>
            </p:cNvSpPr>
            <p:nvPr/>
          </p:nvSpPr>
          <p:spPr bwMode="auto">
            <a:xfrm>
              <a:off x="1584" y="3648"/>
              <a:ext cx="25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1"/>
                <a:t>I(r), D</a:t>
              </a:r>
              <a:r>
                <a:rPr lang="en-US" altLang="en-US"/>
                <a:t> dependent, transient</a:t>
              </a:r>
            </a:p>
            <a:p>
              <a:r>
                <a:rPr lang="en-US" altLang="en-US" b="1" i="1">
                  <a:solidFill>
                    <a:srgbClr val="FF0000"/>
                  </a:solidFill>
                </a:rPr>
                <a:t>local</a:t>
              </a:r>
              <a:r>
                <a:rPr lang="en-US" altLang="en-US">
                  <a:solidFill>
                    <a:srgbClr val="FF0000"/>
                  </a:solidFill>
                </a:rPr>
                <a:t> 3D focusing</a:t>
              </a:r>
              <a:r>
                <a:rPr lang="en-US" altLang="en-US"/>
                <a:t>, µs-ms pulses</a:t>
              </a:r>
            </a:p>
          </p:txBody>
        </p:sp>
      </p:grpSp>
      <p:sp>
        <p:nvSpPr>
          <p:cNvPr id="115734" name="Text Box 22">
            <a:extLst>
              <a:ext uri="{FF2B5EF4-FFF2-40B4-BE49-F238E27FC236}">
                <a16:creationId xmlns:a16="http://schemas.microsoft.com/office/drawing/2014/main" id="{C11DCD75-182E-4599-85EC-958763593D7E}"/>
              </a:ext>
            </a:extLst>
          </p:cNvPr>
          <p:cNvSpPr txBox="1">
            <a:spLocks noChangeArrowheads="1"/>
          </p:cNvSpPr>
          <p:nvPr/>
        </p:nvSpPr>
        <p:spPr bwMode="auto">
          <a:xfrm>
            <a:off x="5791200" y="4641850"/>
            <a:ext cx="3276600" cy="1225550"/>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Difference </a:t>
            </a:r>
          </a:p>
          <a:p>
            <a:r>
              <a:rPr lang="en-US" altLang="en-US"/>
              <a:t>between approximations</a:t>
            </a:r>
          </a:p>
          <a:p>
            <a:r>
              <a:rPr lang="en-US" altLang="en-US"/>
              <a:t>can be significant</a:t>
            </a:r>
          </a:p>
        </p:txBody>
      </p:sp>
      <p:grpSp>
        <p:nvGrpSpPr>
          <p:cNvPr id="115735" name="Group 23">
            <a:extLst>
              <a:ext uri="{FF2B5EF4-FFF2-40B4-BE49-F238E27FC236}">
                <a16:creationId xmlns:a16="http://schemas.microsoft.com/office/drawing/2014/main" id="{5C561E5B-C2AB-4636-93EC-AF20499C3611}"/>
              </a:ext>
            </a:extLst>
          </p:cNvPr>
          <p:cNvGrpSpPr>
            <a:grpSpLocks/>
          </p:cNvGrpSpPr>
          <p:nvPr/>
        </p:nvGrpSpPr>
        <p:grpSpPr bwMode="auto">
          <a:xfrm>
            <a:off x="5105400" y="76200"/>
            <a:ext cx="3959225" cy="2057400"/>
            <a:chOff x="3216" y="48"/>
            <a:chExt cx="2494" cy="1296"/>
          </a:xfrm>
        </p:grpSpPr>
        <p:sp>
          <p:nvSpPr>
            <p:cNvPr id="115736" name="Line 24">
              <a:extLst>
                <a:ext uri="{FF2B5EF4-FFF2-40B4-BE49-F238E27FC236}">
                  <a16:creationId xmlns:a16="http://schemas.microsoft.com/office/drawing/2014/main" id="{58AF28DF-0735-41D6-B84E-56B3E03570DE}"/>
                </a:ext>
              </a:extLst>
            </p:cNvPr>
            <p:cNvSpPr>
              <a:spLocks noChangeShapeType="1"/>
            </p:cNvSpPr>
            <p:nvPr/>
          </p:nvSpPr>
          <p:spPr bwMode="auto">
            <a:xfrm>
              <a:off x="3216" y="960"/>
              <a:ext cx="249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37" name="AutoShape 25">
              <a:extLst>
                <a:ext uri="{FF2B5EF4-FFF2-40B4-BE49-F238E27FC236}">
                  <a16:creationId xmlns:a16="http://schemas.microsoft.com/office/drawing/2014/main" id="{39067ABF-FBEE-48B4-8577-58CA6E742FDC}"/>
                </a:ext>
              </a:extLst>
            </p:cNvPr>
            <p:cNvSpPr>
              <a:spLocks/>
            </p:cNvSpPr>
            <p:nvPr/>
          </p:nvSpPr>
          <p:spPr bwMode="auto">
            <a:xfrm rot="5400000">
              <a:off x="4319" y="552"/>
              <a:ext cx="384" cy="1200"/>
            </a:xfrm>
            <a:prstGeom prst="rightBracket">
              <a:avLst>
                <a:gd name="adj" fmla="val 26042"/>
              </a:avLst>
            </a:prstGeom>
            <a:noFill/>
            <a:ln w="3810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i="1">
                <a:solidFill>
                  <a:srgbClr val="66FF33"/>
                </a:solidFill>
                <a:sym typeface="Symbol" panose="05050102010706020507" pitchFamily="18" charset="2"/>
              </a:endParaRPr>
            </a:p>
            <a:p>
              <a:pPr algn="ctr"/>
              <a:r>
                <a:rPr lang="en-US" altLang="en-US" sz="1800" i="1">
                  <a:solidFill>
                    <a:srgbClr val="66FF33"/>
                  </a:solidFill>
                  <a:sym typeface="Symbol" panose="05050102010706020507" pitchFamily="18" charset="2"/>
                </a:rPr>
                <a:t>l</a:t>
              </a:r>
              <a:r>
                <a:rPr lang="en-US" altLang="en-US" sz="1800" i="1" baseline="-25000">
                  <a:solidFill>
                    <a:srgbClr val="66FF33"/>
                  </a:solidFill>
                  <a:sym typeface="Symbol" panose="05050102010706020507" pitchFamily="18" charset="2"/>
                </a:rPr>
                <a:t></a:t>
              </a:r>
              <a:r>
                <a:rPr lang="en-US" altLang="en-US" sz="1800" i="1">
                  <a:solidFill>
                    <a:srgbClr val="66FF33"/>
                  </a:solidFill>
                </a:rPr>
                <a:t> +l</a:t>
              </a:r>
              <a:r>
                <a:rPr lang="en-US" altLang="en-US" sz="1800" i="1" baseline="-25000">
                  <a:solidFill>
                    <a:srgbClr val="66FF33"/>
                  </a:solidFill>
                </a:rPr>
                <a:t>T                        </a:t>
              </a:r>
            </a:p>
          </p:txBody>
        </p:sp>
        <p:grpSp>
          <p:nvGrpSpPr>
            <p:cNvPr id="115738" name="Group 26">
              <a:extLst>
                <a:ext uri="{FF2B5EF4-FFF2-40B4-BE49-F238E27FC236}">
                  <a16:creationId xmlns:a16="http://schemas.microsoft.com/office/drawing/2014/main" id="{43CC6790-1AC3-4FD5-91C8-3E35FC1B2EA3}"/>
                </a:ext>
              </a:extLst>
            </p:cNvPr>
            <p:cNvGrpSpPr>
              <a:grpSpLocks/>
            </p:cNvGrpSpPr>
            <p:nvPr/>
          </p:nvGrpSpPr>
          <p:grpSpPr bwMode="auto">
            <a:xfrm>
              <a:off x="3599" y="48"/>
              <a:ext cx="1824" cy="720"/>
              <a:chOff x="3312" y="192"/>
              <a:chExt cx="1824" cy="720"/>
            </a:xfrm>
          </p:grpSpPr>
          <p:sp>
            <p:nvSpPr>
              <p:cNvPr id="115739" name="AutoShape 27">
                <a:extLst>
                  <a:ext uri="{FF2B5EF4-FFF2-40B4-BE49-F238E27FC236}">
                    <a16:creationId xmlns:a16="http://schemas.microsoft.com/office/drawing/2014/main" id="{B47D9733-0BF5-4673-AA96-C136D686BBD4}"/>
                  </a:ext>
                </a:extLst>
              </p:cNvPr>
              <p:cNvSpPr>
                <a:spLocks noChangeArrowheads="1"/>
              </p:cNvSpPr>
              <p:nvPr/>
            </p:nvSpPr>
            <p:spPr bwMode="auto">
              <a:xfrm rot="5400000">
                <a:off x="3864" y="-360"/>
                <a:ext cx="720" cy="182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a:t>laser</a:t>
                </a:r>
              </a:p>
            </p:txBody>
          </p:sp>
          <p:sp>
            <p:nvSpPr>
              <p:cNvPr id="115740" name="Line 28">
                <a:extLst>
                  <a:ext uri="{FF2B5EF4-FFF2-40B4-BE49-F238E27FC236}">
                    <a16:creationId xmlns:a16="http://schemas.microsoft.com/office/drawing/2014/main" id="{9F981E2F-C753-418D-80FD-04B73C2B769F}"/>
                  </a:ext>
                </a:extLst>
              </p:cNvPr>
              <p:cNvSpPr>
                <a:spLocks noChangeShapeType="1"/>
              </p:cNvSpPr>
              <p:nvPr/>
            </p:nvSpPr>
            <p:spPr bwMode="auto">
              <a:xfrm>
                <a:off x="4272" y="480"/>
                <a:ext cx="43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1" name="Text Box 29">
                <a:extLst>
                  <a:ext uri="{FF2B5EF4-FFF2-40B4-BE49-F238E27FC236}">
                    <a16:creationId xmlns:a16="http://schemas.microsoft.com/office/drawing/2014/main" id="{7C5B3338-0F3D-4081-8766-03D0FC2700E4}"/>
                  </a:ext>
                </a:extLst>
              </p:cNvPr>
              <p:cNvSpPr txBox="1">
                <a:spLocks noChangeArrowheads="1"/>
              </p:cNvSpPr>
              <p:nvPr/>
            </p:nvSpPr>
            <p:spPr bwMode="auto">
              <a:xfrm>
                <a:off x="4320" y="24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1"/>
                  <a:t>w</a:t>
                </a:r>
                <a:r>
                  <a:rPr lang="en-US" altLang="en-US" i="1">
                    <a:solidFill>
                      <a:srgbClr val="0000FF"/>
                    </a:solidFill>
                  </a:rPr>
                  <a:t> </a:t>
                </a:r>
              </a:p>
            </p:txBody>
          </p:sp>
        </p:grpSp>
        <p:sp>
          <p:nvSpPr>
            <p:cNvPr id="115742" name="Line 30">
              <a:extLst>
                <a:ext uri="{FF2B5EF4-FFF2-40B4-BE49-F238E27FC236}">
                  <a16:creationId xmlns:a16="http://schemas.microsoft.com/office/drawing/2014/main" id="{F3CC1EB3-275F-41EE-8737-4756390A0548}"/>
                </a:ext>
              </a:extLst>
            </p:cNvPr>
            <p:cNvSpPr>
              <a:spLocks noChangeShapeType="1"/>
            </p:cNvSpPr>
            <p:nvPr/>
          </p:nvSpPr>
          <p:spPr bwMode="auto">
            <a:xfrm flipV="1">
              <a:off x="4512" y="816"/>
              <a:ext cx="0" cy="14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3" name="Text Box 31">
              <a:extLst>
                <a:ext uri="{FF2B5EF4-FFF2-40B4-BE49-F238E27FC236}">
                  <a16:creationId xmlns:a16="http://schemas.microsoft.com/office/drawing/2014/main" id="{78C6630E-1C2C-4C88-A1A4-F5F99FEAC5F0}"/>
                </a:ext>
              </a:extLst>
            </p:cNvPr>
            <p:cNvSpPr txBox="1">
              <a:spLocks noChangeArrowheads="1"/>
            </p:cNvSpPr>
            <p:nvPr/>
          </p:nvSpPr>
          <p:spPr bwMode="auto">
            <a:xfrm>
              <a:off x="4320" y="720"/>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rgbClr val="FF0000"/>
                  </a:solidFill>
                </a:rPr>
                <a:t>l</a:t>
              </a:r>
            </a:p>
          </p:txBody>
        </p:sp>
      </p:grpSp>
      <p:graphicFrame>
        <p:nvGraphicFramePr>
          <p:cNvPr id="115744" name="Object 32">
            <a:extLst>
              <a:ext uri="{FF2B5EF4-FFF2-40B4-BE49-F238E27FC236}">
                <a16:creationId xmlns:a16="http://schemas.microsoft.com/office/drawing/2014/main" id="{F6222CFB-26FC-4044-AB08-613B48F9D7E7}"/>
              </a:ext>
            </a:extLst>
          </p:cNvPr>
          <p:cNvGraphicFramePr>
            <a:graphicFrameLocks noChangeAspect="1"/>
          </p:cNvGraphicFramePr>
          <p:nvPr/>
        </p:nvGraphicFramePr>
        <p:xfrm>
          <a:off x="5811838" y="3962400"/>
          <a:ext cx="3195637" cy="674688"/>
        </p:xfrm>
        <a:graphic>
          <a:graphicData uri="http://schemas.openxmlformats.org/presentationml/2006/ole">
            <mc:AlternateContent xmlns:mc="http://schemas.openxmlformats.org/markup-compatibility/2006">
              <mc:Choice xmlns:v="urn:schemas-microsoft-com:vml" Requires="v">
                <p:oleObj spid="_x0000_s415748" name="Equation" r:id="rId12" imgW="1866600" imgH="393480" progId="Equation.3">
                  <p:embed/>
                </p:oleObj>
              </mc:Choice>
              <mc:Fallback>
                <p:oleObj name="Equation" r:id="rId12" imgW="1866600" imgH="393480" progId="Equation.3">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11838" y="3962400"/>
                        <a:ext cx="3195637" cy="674688"/>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id="{4F052500-AA0B-4407-B4B0-E62CEFC15CDE}"/>
              </a:ext>
            </a:extLst>
          </p:cNvPr>
          <p:cNvSpPr>
            <a:spLocks noGrp="1"/>
          </p:cNvSpPr>
          <p:nvPr>
            <p:ph type="ftr" sz="quarter" idx="11"/>
          </p:nvPr>
        </p:nvSpPr>
        <p:spPr/>
        <p:txBody>
          <a:bodyPr/>
          <a:lstStyle/>
          <a:p>
            <a:r>
              <a:rPr lang="en-US" altLang="en-US"/>
              <a:t>N. Arnold, Applied Physics, Linz</a:t>
            </a:r>
          </a:p>
        </p:txBody>
      </p:sp>
      <p:graphicFrame>
        <p:nvGraphicFramePr>
          <p:cNvPr id="50178" name="Object 2050">
            <a:extLst>
              <a:ext uri="{FF2B5EF4-FFF2-40B4-BE49-F238E27FC236}">
                <a16:creationId xmlns:a16="http://schemas.microsoft.com/office/drawing/2014/main" id="{F3B0AE8D-3EDB-4216-BAF6-E1E4403ECDCF}"/>
              </a:ext>
            </a:extLst>
          </p:cNvPr>
          <p:cNvGraphicFramePr>
            <a:graphicFrameLocks noChangeAspect="1"/>
          </p:cNvGraphicFramePr>
          <p:nvPr/>
        </p:nvGraphicFramePr>
        <p:xfrm>
          <a:off x="1446213" y="1379538"/>
          <a:ext cx="6391275" cy="4116387"/>
        </p:xfrm>
        <a:graphic>
          <a:graphicData uri="http://schemas.openxmlformats.org/presentationml/2006/ole">
            <mc:AlternateContent xmlns:mc="http://schemas.openxmlformats.org/markup-compatibility/2006">
              <mc:Choice xmlns:v="urn:schemas-microsoft-com:vml" Requires="v">
                <p:oleObj spid="_x0000_s416768" name="Graph" r:id="rId4" imgW="5765400" imgH="3414600" progId="Origin50.Graph">
                  <p:embed/>
                </p:oleObj>
              </mc:Choice>
              <mc:Fallback>
                <p:oleObj name="Graph" r:id="rId4" imgW="5765400" imgH="3414600" progId="Origin50.Graph">
                  <p:embed/>
                  <p:pic>
                    <p:nvPicPr>
                      <p:cNvPr id="0" name="Object 2050"/>
                      <p:cNvPicPr>
                        <a:picLocks noChangeAspect="1" noChangeArrowheads="1"/>
                      </p:cNvPicPr>
                      <p:nvPr/>
                    </p:nvPicPr>
                    <p:blipFill>
                      <a:blip r:embed="rId5">
                        <a:extLst>
                          <a:ext uri="{28A0092B-C50C-407E-A947-70E740481C1C}">
                            <a14:useLocalDpi xmlns:a14="http://schemas.microsoft.com/office/drawing/2010/main" val="0"/>
                          </a:ext>
                        </a:extLst>
                      </a:blip>
                      <a:srcRect l="3874" t="6512" r="26866" b="18172"/>
                      <a:stretch>
                        <a:fillRect/>
                      </a:stretch>
                    </p:blipFill>
                    <p:spPr bwMode="auto">
                      <a:xfrm>
                        <a:off x="1446213" y="1379538"/>
                        <a:ext cx="6391275"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79" name="Text Box 2051">
            <a:extLst>
              <a:ext uri="{FF2B5EF4-FFF2-40B4-BE49-F238E27FC236}">
                <a16:creationId xmlns:a16="http://schemas.microsoft.com/office/drawing/2014/main" id="{3E09CDA9-31CF-494A-B247-F4833EED7199}"/>
              </a:ext>
            </a:extLst>
          </p:cNvPr>
          <p:cNvSpPr txBox="1">
            <a:spLocks noChangeArrowheads="1"/>
          </p:cNvSpPr>
          <p:nvPr/>
        </p:nvSpPr>
        <p:spPr bwMode="auto">
          <a:xfrm>
            <a:off x="1219200" y="152400"/>
            <a:ext cx="670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FF0000"/>
                </a:solidFill>
              </a:rPr>
              <a:t>Typical 1D surface displacement</a:t>
            </a:r>
          </a:p>
        </p:txBody>
      </p:sp>
      <p:graphicFrame>
        <p:nvGraphicFramePr>
          <p:cNvPr id="50181" name="Object 2053">
            <a:extLst>
              <a:ext uri="{FF2B5EF4-FFF2-40B4-BE49-F238E27FC236}">
                <a16:creationId xmlns:a16="http://schemas.microsoft.com/office/drawing/2014/main" id="{4D5A9B3B-FC22-44CA-8688-E7FDCC8CCECF}"/>
              </a:ext>
            </a:extLst>
          </p:cNvPr>
          <p:cNvGraphicFramePr>
            <a:graphicFrameLocks noChangeAspect="1"/>
          </p:cNvGraphicFramePr>
          <p:nvPr/>
        </p:nvGraphicFramePr>
        <p:xfrm>
          <a:off x="2514600" y="1905000"/>
          <a:ext cx="1054100" cy="407988"/>
        </p:xfrm>
        <a:graphic>
          <a:graphicData uri="http://schemas.openxmlformats.org/presentationml/2006/ole">
            <mc:AlternateContent xmlns:mc="http://schemas.openxmlformats.org/markup-compatibility/2006">
              <mc:Choice xmlns:v="urn:schemas-microsoft-com:vml" Requires="v">
                <p:oleObj spid="_x0000_s416769" name="Equation" r:id="rId6" imgW="520560" imgH="203040" progId="Equation.3">
                  <p:embed/>
                </p:oleObj>
              </mc:Choice>
              <mc:Fallback>
                <p:oleObj name="Equation" r:id="rId6" imgW="520560" imgH="203040" progId="Equation.3">
                  <p:embed/>
                  <p:pic>
                    <p:nvPicPr>
                      <p:cNvPr id="0" name="Object 20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1905000"/>
                        <a:ext cx="1054100" cy="407988"/>
                      </a:xfrm>
                      <a:prstGeom prst="rect">
                        <a:avLst/>
                      </a:prstGeom>
                      <a:noFill/>
                      <a:ln w="25400">
                        <a:solidFill>
                          <a:srgbClr val="00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2" name="Object 2054">
            <a:extLst>
              <a:ext uri="{FF2B5EF4-FFF2-40B4-BE49-F238E27FC236}">
                <a16:creationId xmlns:a16="http://schemas.microsoft.com/office/drawing/2014/main" id="{7D091241-2AB3-4A1C-A9FF-8C970B9FFEA0}"/>
              </a:ext>
            </a:extLst>
          </p:cNvPr>
          <p:cNvGraphicFramePr>
            <a:graphicFrameLocks noChangeAspect="1"/>
          </p:cNvGraphicFramePr>
          <p:nvPr/>
        </p:nvGraphicFramePr>
        <p:xfrm>
          <a:off x="4648200" y="4038600"/>
          <a:ext cx="1054100" cy="461963"/>
        </p:xfrm>
        <a:graphic>
          <a:graphicData uri="http://schemas.openxmlformats.org/presentationml/2006/ole">
            <mc:AlternateContent xmlns:mc="http://schemas.openxmlformats.org/markup-compatibility/2006">
              <mc:Choice xmlns:v="urn:schemas-microsoft-com:vml" Requires="v">
                <p:oleObj spid="_x0000_s416770" name="Equation" r:id="rId8" imgW="520560" imgH="228600" progId="Equation.3">
                  <p:embed/>
                </p:oleObj>
              </mc:Choice>
              <mc:Fallback>
                <p:oleObj name="Equation" r:id="rId8" imgW="520560" imgH="228600" progId="Equation.3">
                  <p:embed/>
                  <p:pic>
                    <p:nvPicPr>
                      <p:cNvPr id="0" name="Object 20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4038600"/>
                        <a:ext cx="1054100" cy="461963"/>
                      </a:xfrm>
                      <a:prstGeom prst="rect">
                        <a:avLst/>
                      </a:prstGeom>
                      <a:noFill/>
                      <a:ln w="25400">
                        <a:solidFill>
                          <a:srgbClr val="0000FF"/>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3" name="Object 2055">
            <a:extLst>
              <a:ext uri="{FF2B5EF4-FFF2-40B4-BE49-F238E27FC236}">
                <a16:creationId xmlns:a16="http://schemas.microsoft.com/office/drawing/2014/main" id="{FE578DBB-2F55-4A43-B99A-8F7779346B5F}"/>
              </a:ext>
            </a:extLst>
          </p:cNvPr>
          <p:cNvGraphicFramePr>
            <a:graphicFrameLocks noChangeAspect="1"/>
          </p:cNvGraphicFramePr>
          <p:nvPr/>
        </p:nvGraphicFramePr>
        <p:xfrm>
          <a:off x="4876800" y="2819400"/>
          <a:ext cx="1027113" cy="407988"/>
        </p:xfrm>
        <a:graphic>
          <a:graphicData uri="http://schemas.openxmlformats.org/presentationml/2006/ole">
            <mc:AlternateContent xmlns:mc="http://schemas.openxmlformats.org/markup-compatibility/2006">
              <mc:Choice xmlns:v="urn:schemas-microsoft-com:vml" Requires="v">
                <p:oleObj spid="_x0000_s416771" name="Equation" r:id="rId10" imgW="507960" imgH="203040" progId="Equation.3">
                  <p:embed/>
                </p:oleObj>
              </mc:Choice>
              <mc:Fallback>
                <p:oleObj name="Equation" r:id="rId10" imgW="507960" imgH="203040" progId="Equation.3">
                  <p:embed/>
                  <p:pic>
                    <p:nvPicPr>
                      <p:cNvPr id="0" name="Object 20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2819400"/>
                        <a:ext cx="1027113" cy="407988"/>
                      </a:xfrm>
                      <a:prstGeom prst="rect">
                        <a:avLst/>
                      </a:prstGeom>
                      <a:noFill/>
                      <a:ln w="25400">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0183"/>
                                        </p:tgtEl>
                                        <p:attrNameLst>
                                          <p:attrName>style.visibility</p:attrName>
                                        </p:attrNameLst>
                                      </p:cBhvr>
                                      <p:to>
                                        <p:strVal val="visible"/>
                                      </p:to>
                                    </p:set>
                                    <p:anim calcmode="lin" valueType="num">
                                      <p:cBhvr additive="base">
                                        <p:cTn id="7" dur="500" fill="hold"/>
                                        <p:tgtEl>
                                          <p:spTgt spid="50183"/>
                                        </p:tgtEl>
                                        <p:attrNameLst>
                                          <p:attrName>ppt_x</p:attrName>
                                        </p:attrNameLst>
                                      </p:cBhvr>
                                      <p:tavLst>
                                        <p:tav tm="0">
                                          <p:val>
                                            <p:strVal val="1+#ppt_w/2"/>
                                          </p:val>
                                        </p:tav>
                                        <p:tav tm="100000">
                                          <p:val>
                                            <p:strVal val="#ppt_x"/>
                                          </p:val>
                                        </p:tav>
                                      </p:tavLst>
                                    </p:anim>
                                    <p:anim calcmode="lin" valueType="num">
                                      <p:cBhvr additive="base">
                                        <p:cTn id="8" dur="500" fill="hold"/>
                                        <p:tgtEl>
                                          <p:spTgt spid="501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0181"/>
                                        </p:tgtEl>
                                        <p:attrNameLst>
                                          <p:attrName>style.visibility</p:attrName>
                                        </p:attrNameLst>
                                      </p:cBhvr>
                                      <p:to>
                                        <p:strVal val="visible"/>
                                      </p:to>
                                    </p:set>
                                    <p:anim calcmode="lin" valueType="num">
                                      <p:cBhvr additive="base">
                                        <p:cTn id="13" dur="500" fill="hold"/>
                                        <p:tgtEl>
                                          <p:spTgt spid="50181"/>
                                        </p:tgtEl>
                                        <p:attrNameLst>
                                          <p:attrName>ppt_x</p:attrName>
                                        </p:attrNameLst>
                                      </p:cBhvr>
                                      <p:tavLst>
                                        <p:tav tm="0">
                                          <p:val>
                                            <p:strVal val="0-#ppt_w/2"/>
                                          </p:val>
                                        </p:tav>
                                        <p:tav tm="100000">
                                          <p:val>
                                            <p:strVal val="#ppt_x"/>
                                          </p:val>
                                        </p:tav>
                                      </p:tavLst>
                                    </p:anim>
                                    <p:anim calcmode="lin" valueType="num">
                                      <p:cBhvr additive="base">
                                        <p:cTn id="14" dur="500" fill="hold"/>
                                        <p:tgtEl>
                                          <p:spTgt spid="5018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50182"/>
                                        </p:tgtEl>
                                        <p:attrNameLst>
                                          <p:attrName>style.visibility</p:attrName>
                                        </p:attrNameLst>
                                      </p:cBhvr>
                                      <p:to>
                                        <p:strVal val="visible"/>
                                      </p:to>
                                    </p:set>
                                    <p:anim calcmode="lin" valueType="num">
                                      <p:cBhvr additive="base">
                                        <p:cTn id="19" dur="500" fill="hold"/>
                                        <p:tgtEl>
                                          <p:spTgt spid="50182"/>
                                        </p:tgtEl>
                                        <p:attrNameLst>
                                          <p:attrName>ppt_x</p:attrName>
                                        </p:attrNameLst>
                                      </p:cBhvr>
                                      <p:tavLst>
                                        <p:tav tm="0">
                                          <p:val>
                                            <p:strVal val="1+#ppt_w/2"/>
                                          </p:val>
                                        </p:tav>
                                        <p:tav tm="100000">
                                          <p:val>
                                            <p:strVal val="#ppt_x"/>
                                          </p:val>
                                        </p:tav>
                                      </p:tavLst>
                                    </p:anim>
                                    <p:anim calcmode="lin" valueType="num">
                                      <p:cBhvr additive="base">
                                        <p:cTn id="20" dur="500" fill="hold"/>
                                        <p:tgtEl>
                                          <p:spTgt spid="501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C2238334-ED4A-4016-821C-6F6A83B77EC6}"/>
              </a:ext>
            </a:extLst>
          </p:cNvPr>
          <p:cNvSpPr>
            <a:spLocks noGrp="1"/>
          </p:cNvSpPr>
          <p:nvPr>
            <p:ph type="ftr" sz="quarter" idx="11"/>
          </p:nvPr>
        </p:nvSpPr>
        <p:spPr/>
        <p:txBody>
          <a:bodyPr/>
          <a:lstStyle/>
          <a:p>
            <a:r>
              <a:rPr lang="en-US" altLang="en-US"/>
              <a:t>N. Arnold, Applied Physics, Linz</a:t>
            </a:r>
          </a:p>
        </p:txBody>
      </p:sp>
      <p:sp>
        <p:nvSpPr>
          <p:cNvPr id="19459" name="Text Box 3">
            <a:extLst>
              <a:ext uri="{FF2B5EF4-FFF2-40B4-BE49-F238E27FC236}">
                <a16:creationId xmlns:a16="http://schemas.microsoft.com/office/drawing/2014/main" id="{23199ACC-356E-47AD-8708-8EE79463447E}"/>
              </a:ext>
            </a:extLst>
          </p:cNvPr>
          <p:cNvSpPr txBox="1">
            <a:spLocks noChangeArrowheads="1"/>
          </p:cNvSpPr>
          <p:nvPr/>
        </p:nvSpPr>
        <p:spPr bwMode="auto">
          <a:xfrm>
            <a:off x="914400" y="1311275"/>
            <a:ext cx="266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solidFill>
                  <a:srgbClr val="0000FF"/>
                </a:solidFill>
              </a:rPr>
              <a:t>Absorbing particle</a:t>
            </a:r>
          </a:p>
          <a:p>
            <a:pPr algn="just"/>
            <a:r>
              <a:rPr lang="en-US" altLang="en-US"/>
              <a:t>(no thermal contact)</a:t>
            </a:r>
          </a:p>
        </p:txBody>
      </p:sp>
      <p:sp>
        <p:nvSpPr>
          <p:cNvPr id="19460" name="Text Box 4">
            <a:extLst>
              <a:ext uri="{FF2B5EF4-FFF2-40B4-BE49-F238E27FC236}">
                <a16:creationId xmlns:a16="http://schemas.microsoft.com/office/drawing/2014/main" id="{064C7005-D9D1-4AED-AF91-DFC7C14218BB}"/>
              </a:ext>
            </a:extLst>
          </p:cNvPr>
          <p:cNvSpPr txBox="1">
            <a:spLocks noChangeArrowheads="1"/>
          </p:cNvSpPr>
          <p:nvPr/>
        </p:nvSpPr>
        <p:spPr bwMode="auto">
          <a:xfrm>
            <a:off x="5181600" y="1311275"/>
            <a:ext cx="304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solidFill>
                  <a:srgbClr val="0000FF"/>
                </a:solidFill>
              </a:rPr>
              <a:t>Transparent particle</a:t>
            </a:r>
            <a:endParaRPr lang="en-US" altLang="en-US"/>
          </a:p>
          <a:p>
            <a:pPr algn="just"/>
            <a:r>
              <a:rPr lang="en-US" altLang="en-US"/>
              <a:t>(ideal thermal contact)</a:t>
            </a:r>
          </a:p>
        </p:txBody>
      </p:sp>
      <p:graphicFrame>
        <p:nvGraphicFramePr>
          <p:cNvPr id="19471" name="Object 15">
            <a:extLst>
              <a:ext uri="{FF2B5EF4-FFF2-40B4-BE49-F238E27FC236}">
                <a16:creationId xmlns:a16="http://schemas.microsoft.com/office/drawing/2014/main" id="{3C22BFED-7C4A-4C15-91DC-9EF6175C996E}"/>
              </a:ext>
            </a:extLst>
          </p:cNvPr>
          <p:cNvGraphicFramePr>
            <a:graphicFrameLocks noChangeAspect="1"/>
          </p:cNvGraphicFramePr>
          <p:nvPr/>
        </p:nvGraphicFramePr>
        <p:xfrm>
          <a:off x="1250950" y="5181600"/>
          <a:ext cx="2101850" cy="914400"/>
        </p:xfrm>
        <a:graphic>
          <a:graphicData uri="http://schemas.openxmlformats.org/presentationml/2006/ole">
            <mc:AlternateContent xmlns:mc="http://schemas.openxmlformats.org/markup-compatibility/2006">
              <mc:Choice xmlns:v="urn:schemas-microsoft-com:vml" Requires="v">
                <p:oleObj spid="_x0000_s417792" name="Document" r:id="rId4" imgW="2102400" imgH="914400" progId="Word.Document.8">
                  <p:embed/>
                </p:oleObj>
              </mc:Choice>
              <mc:Fallback>
                <p:oleObj name="Document" r:id="rId4" imgW="2102400" imgH="914400" progId="Word.Document.8">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5181600"/>
                        <a:ext cx="2101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5" name="Object 19">
            <a:extLst>
              <a:ext uri="{FF2B5EF4-FFF2-40B4-BE49-F238E27FC236}">
                <a16:creationId xmlns:a16="http://schemas.microsoft.com/office/drawing/2014/main" id="{993966B0-1305-4BF1-B929-6139AEC90B31}"/>
              </a:ext>
            </a:extLst>
          </p:cNvPr>
          <p:cNvGraphicFramePr>
            <a:graphicFrameLocks noChangeAspect="1"/>
          </p:cNvGraphicFramePr>
          <p:nvPr/>
        </p:nvGraphicFramePr>
        <p:xfrm>
          <a:off x="5410200" y="5091113"/>
          <a:ext cx="2438400" cy="1004887"/>
        </p:xfrm>
        <a:graphic>
          <a:graphicData uri="http://schemas.openxmlformats.org/presentationml/2006/ole">
            <mc:AlternateContent xmlns:mc="http://schemas.openxmlformats.org/markup-compatibility/2006">
              <mc:Choice xmlns:v="urn:schemas-microsoft-com:vml" Requires="v">
                <p:oleObj spid="_x0000_s417793" name="Equation" r:id="rId6" imgW="1168200" imgH="482400" progId="Equation.3">
                  <p:embed/>
                </p:oleObj>
              </mc:Choice>
              <mc:Fallback>
                <p:oleObj name="Equation" r:id="rId6" imgW="1168200" imgH="482400" progId="Equation.3">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5091113"/>
                        <a:ext cx="24384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6" name="Text Box 20">
            <a:extLst>
              <a:ext uri="{FF2B5EF4-FFF2-40B4-BE49-F238E27FC236}">
                <a16:creationId xmlns:a16="http://schemas.microsoft.com/office/drawing/2014/main" id="{6732F1A9-DEB8-435F-99F3-8D656EA47055}"/>
              </a:ext>
            </a:extLst>
          </p:cNvPr>
          <p:cNvSpPr txBox="1">
            <a:spLocks noChangeArrowheads="1"/>
          </p:cNvSpPr>
          <p:nvPr/>
        </p:nvSpPr>
        <p:spPr bwMode="auto">
          <a:xfrm>
            <a:off x="1371600" y="62484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structures of expressions are always the same</a:t>
            </a:r>
          </a:p>
        </p:txBody>
      </p:sp>
      <p:sp>
        <p:nvSpPr>
          <p:cNvPr id="19477" name="Text Box 21">
            <a:extLst>
              <a:ext uri="{FF2B5EF4-FFF2-40B4-BE49-F238E27FC236}">
                <a16:creationId xmlns:a16="http://schemas.microsoft.com/office/drawing/2014/main" id="{EFE2D0D8-5EE1-4E83-9CE0-071885DBDC76}"/>
              </a:ext>
            </a:extLst>
          </p:cNvPr>
          <p:cNvSpPr txBox="1">
            <a:spLocks noChangeArrowheads="1"/>
          </p:cNvSpPr>
          <p:nvPr/>
        </p:nvSpPr>
        <p:spPr bwMode="auto">
          <a:xfrm>
            <a:off x="2133600" y="-76200"/>
            <a:ext cx="480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Particle expansion </a:t>
            </a:r>
            <a:r>
              <a:rPr lang="en-US" altLang="en-US" sz="3600" b="1" i="1">
                <a:solidFill>
                  <a:srgbClr val="0000FF"/>
                </a:solidFill>
                <a:sym typeface="Symbol" panose="05050102010706020507" pitchFamily="18" charset="2"/>
              </a:rPr>
              <a:t></a:t>
            </a:r>
            <a:r>
              <a:rPr lang="en-US" altLang="en-US" sz="3600" b="1" i="1">
                <a:solidFill>
                  <a:srgbClr val="0000FF"/>
                </a:solidFill>
              </a:rPr>
              <a:t>r</a:t>
            </a:r>
          </a:p>
        </p:txBody>
      </p:sp>
      <p:sp>
        <p:nvSpPr>
          <p:cNvPr id="19478" name="Text Box 22">
            <a:extLst>
              <a:ext uri="{FF2B5EF4-FFF2-40B4-BE49-F238E27FC236}">
                <a16:creationId xmlns:a16="http://schemas.microsoft.com/office/drawing/2014/main" id="{CCB8E81F-8622-4D4E-991C-581C38B9D91D}"/>
              </a:ext>
            </a:extLst>
          </p:cNvPr>
          <p:cNvSpPr txBox="1">
            <a:spLocks noChangeArrowheads="1"/>
          </p:cNvSpPr>
          <p:nvPr/>
        </p:nvSpPr>
        <p:spPr bwMode="auto">
          <a:xfrm>
            <a:off x="349250" y="6858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Enters equations exactly as substrate expansion</a:t>
            </a:r>
          </a:p>
        </p:txBody>
      </p:sp>
      <p:pic>
        <p:nvPicPr>
          <p:cNvPr id="19479" name="Picture 23" descr="absorbing particle">
            <a:extLst>
              <a:ext uri="{FF2B5EF4-FFF2-40B4-BE49-F238E27FC236}">
                <a16:creationId xmlns:a16="http://schemas.microsoft.com/office/drawing/2014/main" id="{53F044E8-3C86-4D3B-B531-0688A5BC2BA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319338"/>
            <a:ext cx="2633663" cy="2633662"/>
          </a:xfrm>
          <a:prstGeom prst="rect">
            <a:avLst/>
          </a:prstGeom>
          <a:noFill/>
          <a:extLst>
            <a:ext uri="{909E8E84-426E-40DD-AFC4-6F175D3DCCD1}">
              <a14:hiddenFill xmlns:a14="http://schemas.microsoft.com/office/drawing/2010/main">
                <a:solidFill>
                  <a:srgbClr val="FFFFFF"/>
                </a:solidFill>
              </a14:hiddenFill>
            </a:ext>
          </a:extLst>
        </p:spPr>
      </p:pic>
      <p:pic>
        <p:nvPicPr>
          <p:cNvPr id="19480" name="Picture 24" descr="both absorb elastic">
            <a:extLst>
              <a:ext uri="{FF2B5EF4-FFF2-40B4-BE49-F238E27FC236}">
                <a16:creationId xmlns:a16="http://schemas.microsoft.com/office/drawing/2014/main" id="{9F51681A-2A53-4D63-866F-6EAE78E6AF00}"/>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367338" y="2319338"/>
            <a:ext cx="2633662" cy="26336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481" name="Object 25">
            <a:extLst>
              <a:ext uri="{FF2B5EF4-FFF2-40B4-BE49-F238E27FC236}">
                <a16:creationId xmlns:a16="http://schemas.microsoft.com/office/drawing/2014/main" id="{1417080A-6AD2-4DE5-97CD-EC2136B809E4}"/>
              </a:ext>
            </a:extLst>
          </p:cNvPr>
          <p:cNvGraphicFramePr>
            <a:graphicFrameLocks noChangeAspect="1"/>
          </p:cNvGraphicFramePr>
          <p:nvPr/>
        </p:nvGraphicFramePr>
        <p:xfrm>
          <a:off x="6794500" y="677863"/>
          <a:ext cx="2000250" cy="533400"/>
        </p:xfrm>
        <a:graphic>
          <a:graphicData uri="http://schemas.openxmlformats.org/presentationml/2006/ole">
            <mc:AlternateContent xmlns:mc="http://schemas.openxmlformats.org/markup-compatibility/2006">
              <mc:Choice xmlns:v="urn:schemas-microsoft-com:vml" Requires="v">
                <p:oleObj spid="_x0000_s417794" name="Equation" r:id="rId10" imgW="660240" imgH="177480" progId="Equation.3">
                  <p:embed/>
                </p:oleObj>
              </mc:Choice>
              <mc:Fallback>
                <p:oleObj name="Equation" r:id="rId10" imgW="660240" imgH="177480" progId="Equation.3">
                  <p:embed/>
                  <p:pic>
                    <p:nvPicPr>
                      <p:cNvPr id="0"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4500" y="677863"/>
                        <a:ext cx="200025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BF8B780F-7A03-4EE2-B192-BE3CC5839C08}"/>
              </a:ext>
            </a:extLst>
          </p:cNvPr>
          <p:cNvSpPr>
            <a:spLocks noGrp="1"/>
          </p:cNvSpPr>
          <p:nvPr>
            <p:ph type="ftr" sz="quarter" idx="11"/>
          </p:nvPr>
        </p:nvSpPr>
        <p:spPr/>
        <p:txBody>
          <a:bodyPr/>
          <a:lstStyle/>
          <a:p>
            <a:r>
              <a:rPr lang="en-US" altLang="en-US"/>
              <a:t>N. Arnold, Applied Physics, Linz</a:t>
            </a:r>
          </a:p>
        </p:txBody>
      </p:sp>
      <p:sp>
        <p:nvSpPr>
          <p:cNvPr id="116738" name="Text Box 2">
            <a:extLst>
              <a:ext uri="{FF2B5EF4-FFF2-40B4-BE49-F238E27FC236}">
                <a16:creationId xmlns:a16="http://schemas.microsoft.com/office/drawing/2014/main" id="{7E902A9A-921D-4040-9F72-447F0FE4A344}"/>
              </a:ext>
            </a:extLst>
          </p:cNvPr>
          <p:cNvSpPr txBox="1">
            <a:spLocks noChangeArrowheads="1"/>
          </p:cNvSpPr>
          <p:nvPr/>
        </p:nvSpPr>
        <p:spPr bwMode="auto">
          <a:xfrm>
            <a:off x="1828800" y="685800"/>
            <a:ext cx="5257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a:solidFill>
                  <a:srgbClr val="008000"/>
                </a:solidFill>
              </a:rPr>
              <a:t>Cleaning threshold</a:t>
            </a:r>
          </a:p>
        </p:txBody>
      </p:sp>
      <p:sp>
        <p:nvSpPr>
          <p:cNvPr id="116739" name="Text Box 3">
            <a:extLst>
              <a:ext uri="{FF2B5EF4-FFF2-40B4-BE49-F238E27FC236}">
                <a16:creationId xmlns:a16="http://schemas.microsoft.com/office/drawing/2014/main" id="{185B99C8-BDB8-4712-9804-9C292C3E2448}"/>
              </a:ext>
            </a:extLst>
          </p:cNvPr>
          <p:cNvSpPr txBox="1">
            <a:spLocks noChangeArrowheads="1"/>
          </p:cNvSpPr>
          <p:nvPr/>
        </p:nvSpPr>
        <p:spPr bwMode="auto">
          <a:xfrm>
            <a:off x="3200400" y="2209800"/>
            <a:ext cx="25146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33CC"/>
                </a:solidFill>
              </a:rPr>
              <a:t>3 Regimes exist</a:t>
            </a:r>
            <a:endParaRPr lang="en-US" altLang="en-US" b="1"/>
          </a:p>
          <a:p>
            <a:pPr>
              <a:spcBef>
                <a:spcPct val="50000"/>
              </a:spcBef>
              <a:buFontTx/>
              <a:buChar char="•"/>
            </a:pPr>
            <a:r>
              <a:rPr lang="en-US" altLang="en-US" b="1"/>
              <a:t>Elastic energy</a:t>
            </a:r>
          </a:p>
          <a:p>
            <a:pPr>
              <a:spcBef>
                <a:spcPct val="50000"/>
              </a:spcBef>
              <a:buFontTx/>
              <a:buChar char="•"/>
            </a:pPr>
            <a:r>
              <a:rPr lang="en-US" altLang="en-US" b="1"/>
              <a:t>Force or inertia</a:t>
            </a:r>
          </a:p>
          <a:p>
            <a:pPr>
              <a:spcBef>
                <a:spcPct val="50000"/>
              </a:spcBef>
              <a:buFontTx/>
              <a:buChar char="•"/>
            </a:pPr>
            <a:r>
              <a:rPr lang="en-US" altLang="en-US" b="1"/>
              <a:t>Kinetic energy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6739"/>
                                        </p:tgtEl>
                                        <p:attrNameLst>
                                          <p:attrName>style.visibility</p:attrName>
                                        </p:attrNameLst>
                                      </p:cBhvr>
                                      <p:to>
                                        <p:strVal val="visible"/>
                                      </p:to>
                                    </p:set>
                                    <p:anim calcmode="lin" valueType="num">
                                      <p:cBhvr>
                                        <p:cTn id="7" dur="500" fill="hold"/>
                                        <p:tgtEl>
                                          <p:spTgt spid="116739"/>
                                        </p:tgtEl>
                                        <p:attrNameLst>
                                          <p:attrName>ppt_w</p:attrName>
                                        </p:attrNameLst>
                                      </p:cBhvr>
                                      <p:tavLst>
                                        <p:tav tm="0">
                                          <p:val>
                                            <p:fltVal val="0"/>
                                          </p:val>
                                        </p:tav>
                                        <p:tav tm="100000">
                                          <p:val>
                                            <p:strVal val="#ppt_w"/>
                                          </p:val>
                                        </p:tav>
                                      </p:tavLst>
                                    </p:anim>
                                    <p:anim calcmode="lin" valueType="num">
                                      <p:cBhvr>
                                        <p:cTn id="8" dur="500" fill="hold"/>
                                        <p:tgtEl>
                                          <p:spTgt spid="1167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a:extLst>
              <a:ext uri="{FF2B5EF4-FFF2-40B4-BE49-F238E27FC236}">
                <a16:creationId xmlns:a16="http://schemas.microsoft.com/office/drawing/2014/main" id="{1959502F-7E49-4F75-9308-DD90DC9C28ED}"/>
              </a:ext>
            </a:extLst>
          </p:cNvPr>
          <p:cNvSpPr>
            <a:spLocks noGrp="1"/>
          </p:cNvSpPr>
          <p:nvPr>
            <p:ph type="ftr" sz="quarter" idx="11"/>
          </p:nvPr>
        </p:nvSpPr>
        <p:spPr/>
        <p:txBody>
          <a:bodyPr/>
          <a:lstStyle/>
          <a:p>
            <a:r>
              <a:rPr lang="en-US" altLang="en-US"/>
              <a:t>N. Arnold, Applied Physics, Linz</a:t>
            </a:r>
          </a:p>
        </p:txBody>
      </p:sp>
      <p:graphicFrame>
        <p:nvGraphicFramePr>
          <p:cNvPr id="20483" name="Object 3">
            <a:extLst>
              <a:ext uri="{FF2B5EF4-FFF2-40B4-BE49-F238E27FC236}">
                <a16:creationId xmlns:a16="http://schemas.microsoft.com/office/drawing/2014/main" id="{0473FFAD-B836-4922-B190-BC4AF26EBA15}"/>
              </a:ext>
            </a:extLst>
          </p:cNvPr>
          <p:cNvGraphicFramePr>
            <a:graphicFrameLocks noChangeAspect="1"/>
          </p:cNvGraphicFramePr>
          <p:nvPr/>
        </p:nvGraphicFramePr>
        <p:xfrm>
          <a:off x="4060825" y="4953000"/>
          <a:ext cx="5006975" cy="1598613"/>
        </p:xfrm>
        <a:graphic>
          <a:graphicData uri="http://schemas.openxmlformats.org/presentationml/2006/ole">
            <mc:AlternateContent xmlns:mc="http://schemas.openxmlformats.org/markup-compatibility/2006">
              <mc:Choice xmlns:v="urn:schemas-microsoft-com:vml" Requires="v">
                <p:oleObj spid="_x0000_s418816" name="Document" r:id="rId4" imgW="6660360" imgH="1599120" progId="Word.Document.8">
                  <p:embed/>
                </p:oleObj>
              </mc:Choice>
              <mc:Fallback>
                <p:oleObj name="Document" r:id="rId4" imgW="6660360" imgH="159912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r="24834"/>
                      <a:stretch>
                        <a:fillRect/>
                      </a:stretch>
                    </p:blipFill>
                    <p:spPr bwMode="auto">
                      <a:xfrm>
                        <a:off x="4060825" y="4953000"/>
                        <a:ext cx="5006975"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a:extLst>
              <a:ext uri="{FF2B5EF4-FFF2-40B4-BE49-F238E27FC236}">
                <a16:creationId xmlns:a16="http://schemas.microsoft.com/office/drawing/2014/main" id="{E077F862-118E-4771-9469-650865E60BD0}"/>
              </a:ext>
            </a:extLst>
          </p:cNvPr>
          <p:cNvGraphicFramePr>
            <a:graphicFrameLocks noChangeAspect="1"/>
          </p:cNvGraphicFramePr>
          <p:nvPr/>
        </p:nvGraphicFramePr>
        <p:xfrm>
          <a:off x="3897313" y="685800"/>
          <a:ext cx="5094287" cy="3940175"/>
        </p:xfrm>
        <a:graphic>
          <a:graphicData uri="http://schemas.openxmlformats.org/presentationml/2006/ole">
            <mc:AlternateContent xmlns:mc="http://schemas.openxmlformats.org/markup-compatibility/2006">
              <mc:Choice xmlns:v="urn:schemas-microsoft-com:vml" Requires="v">
                <p:oleObj spid="_x0000_s418817" name="Graph" r:id="rId6" imgW="6208200" imgH="3452400" progId="Origin50.Graph">
                  <p:embed/>
                </p:oleObj>
              </mc:Choice>
              <mc:Fallback>
                <p:oleObj name="Graph" r:id="rId6" imgW="6208200" imgH="3452400" progId="Origin50.Graph">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t="8029" r="45346" b="15955"/>
                      <a:stretch>
                        <a:fillRect/>
                      </a:stretch>
                    </p:blipFill>
                    <p:spPr bwMode="auto">
                      <a:xfrm>
                        <a:off x="3897313" y="685800"/>
                        <a:ext cx="5094287"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04" name="Text Box 24">
            <a:extLst>
              <a:ext uri="{FF2B5EF4-FFF2-40B4-BE49-F238E27FC236}">
                <a16:creationId xmlns:a16="http://schemas.microsoft.com/office/drawing/2014/main" id="{25C05F6E-1B22-4713-9F8B-4C3A086AF3F9}"/>
              </a:ext>
            </a:extLst>
          </p:cNvPr>
          <p:cNvSpPr txBox="1">
            <a:spLocks noChangeArrowheads="1"/>
          </p:cNvSpPr>
          <p:nvPr/>
        </p:nvSpPr>
        <p:spPr bwMode="auto">
          <a:xfrm>
            <a:off x="304800" y="5229225"/>
            <a:ext cx="2971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solidFill>
                  <a:srgbClr val="FF00FF"/>
                </a:solidFill>
              </a:rPr>
              <a:t>Expansion </a:t>
            </a:r>
            <a:r>
              <a:rPr lang="en-US" altLang="en-US">
                <a:solidFill>
                  <a:srgbClr val="FF00FF"/>
                </a:solidFill>
                <a:sym typeface="Symbol" panose="05050102010706020507" pitchFamily="18" charset="2"/>
              </a:rPr>
              <a:t></a:t>
            </a:r>
            <a:endParaRPr lang="en-US" altLang="en-US">
              <a:solidFill>
                <a:srgbClr val="FF00FF"/>
              </a:solidFill>
            </a:endParaRPr>
          </a:p>
          <a:p>
            <a:pPr algn="just"/>
            <a:r>
              <a:rPr lang="en-US" altLang="en-US">
                <a:solidFill>
                  <a:srgbClr val="FF00FF"/>
                </a:solidFill>
              </a:rPr>
              <a:t>compression </a:t>
            </a:r>
            <a:r>
              <a:rPr lang="en-US" altLang="en-US">
                <a:solidFill>
                  <a:srgbClr val="FF00FF"/>
                </a:solidFill>
                <a:sym typeface="Symbol" panose="05050102010706020507" pitchFamily="18" charset="2"/>
              </a:rPr>
              <a:t></a:t>
            </a:r>
            <a:endParaRPr lang="en-US" altLang="en-US">
              <a:solidFill>
                <a:srgbClr val="FF00FF"/>
              </a:solidFill>
            </a:endParaRPr>
          </a:p>
          <a:p>
            <a:pPr algn="just"/>
            <a:r>
              <a:rPr lang="en-US" altLang="en-US">
                <a:solidFill>
                  <a:srgbClr val="FF00FF"/>
                </a:solidFill>
              </a:rPr>
              <a:t>(elastic energy) </a:t>
            </a:r>
            <a:r>
              <a:rPr lang="en-US" altLang="en-US">
                <a:solidFill>
                  <a:srgbClr val="FF00FF"/>
                </a:solidFill>
                <a:sym typeface="Symbol" panose="05050102010706020507" pitchFamily="18" charset="2"/>
              </a:rPr>
              <a:t></a:t>
            </a:r>
            <a:endParaRPr lang="en-US" altLang="en-US">
              <a:solidFill>
                <a:srgbClr val="FF00FF"/>
              </a:solidFill>
            </a:endParaRPr>
          </a:p>
          <a:p>
            <a:r>
              <a:rPr lang="en-US" altLang="en-US">
                <a:solidFill>
                  <a:srgbClr val="FF00FF"/>
                </a:solidFill>
              </a:rPr>
              <a:t>lift off </a:t>
            </a:r>
            <a:r>
              <a:rPr lang="en-US" altLang="en-US" b="1" i="1">
                <a:solidFill>
                  <a:srgbClr val="FF00FF"/>
                </a:solidFill>
              </a:rPr>
              <a:t>after the pulse</a:t>
            </a:r>
          </a:p>
        </p:txBody>
      </p:sp>
      <p:pic>
        <p:nvPicPr>
          <p:cNvPr id="20506" name="Picture 26" descr="elastic energy">
            <a:extLst>
              <a:ext uri="{FF2B5EF4-FFF2-40B4-BE49-F238E27FC236}">
                <a16:creationId xmlns:a16="http://schemas.microsoft.com/office/drawing/2014/main" id="{BCB10CD3-0F75-4351-BE27-D6EB6A35F78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81000" y="1828800"/>
            <a:ext cx="3292475" cy="3292475"/>
          </a:xfrm>
          <a:prstGeom prst="rect">
            <a:avLst/>
          </a:prstGeom>
          <a:noFill/>
          <a:extLst>
            <a:ext uri="{909E8E84-426E-40DD-AFC4-6F175D3DCCD1}">
              <a14:hiddenFill xmlns:a14="http://schemas.microsoft.com/office/drawing/2010/main">
                <a:solidFill>
                  <a:srgbClr val="FFFFFF"/>
                </a:solidFill>
              </a14:hiddenFill>
            </a:ext>
          </a:extLst>
        </p:spPr>
      </p:pic>
      <p:sp>
        <p:nvSpPr>
          <p:cNvPr id="20507" name="Text Box 27">
            <a:extLst>
              <a:ext uri="{FF2B5EF4-FFF2-40B4-BE49-F238E27FC236}">
                <a16:creationId xmlns:a16="http://schemas.microsoft.com/office/drawing/2014/main" id="{B521F93D-02E9-4FB7-A91D-1AF0DB463546}"/>
              </a:ext>
            </a:extLst>
          </p:cNvPr>
          <p:cNvSpPr txBox="1">
            <a:spLocks noChangeArrowheads="1"/>
          </p:cNvSpPr>
          <p:nvPr/>
        </p:nvSpPr>
        <p:spPr bwMode="auto">
          <a:xfrm>
            <a:off x="0" y="0"/>
            <a:ext cx="3429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a:solidFill>
                  <a:srgbClr val="FF0000"/>
                </a:solidFill>
              </a:rPr>
              <a:t>Short pulse</a:t>
            </a:r>
            <a:r>
              <a:rPr lang="en-US" altLang="en-US" b="1"/>
              <a:t>, </a:t>
            </a:r>
            <a:r>
              <a:rPr lang="en-US" altLang="en-US" b="1">
                <a:solidFill>
                  <a:srgbClr val="0000FF"/>
                </a:solidFill>
              </a:rPr>
              <a:t>big particle</a:t>
            </a:r>
            <a:endParaRPr lang="en-US" altLang="en-US"/>
          </a:p>
          <a:p>
            <a:pPr algn="just"/>
            <a:r>
              <a:rPr lang="en-US" altLang="en-US"/>
              <a:t>particle doesn't move </a:t>
            </a:r>
            <a:r>
              <a:rPr lang="en-US" altLang="en-US">
                <a:sym typeface="Symbol" panose="05050102010706020507" pitchFamily="18" charset="2"/>
              </a:rPr>
              <a:t>     </a:t>
            </a:r>
          </a:p>
          <a:p>
            <a:pPr algn="just"/>
            <a:r>
              <a:rPr lang="en-US" altLang="en-US" sz="3600" b="1">
                <a:solidFill>
                  <a:srgbClr val="FF00FF"/>
                </a:solidFill>
              </a:rPr>
              <a:t>elastic energy</a:t>
            </a:r>
          </a:p>
          <a:p>
            <a:pPr algn="just"/>
            <a:r>
              <a:rPr lang="en-US" altLang="en-US" sz="3600" b="1">
                <a:solidFill>
                  <a:srgbClr val="FF00FF"/>
                </a:solidFill>
              </a:rPr>
              <a:t>removal</a:t>
            </a:r>
          </a:p>
        </p:txBody>
      </p:sp>
      <p:graphicFrame>
        <p:nvGraphicFramePr>
          <p:cNvPr id="20508" name="Object 28">
            <a:extLst>
              <a:ext uri="{FF2B5EF4-FFF2-40B4-BE49-F238E27FC236}">
                <a16:creationId xmlns:a16="http://schemas.microsoft.com/office/drawing/2014/main" id="{01154454-C2C1-4291-8F3F-35255BC9E2E7}"/>
              </a:ext>
            </a:extLst>
          </p:cNvPr>
          <p:cNvGraphicFramePr>
            <a:graphicFrameLocks noChangeAspect="1"/>
          </p:cNvGraphicFramePr>
          <p:nvPr/>
        </p:nvGraphicFramePr>
        <p:xfrm>
          <a:off x="3276600" y="74613"/>
          <a:ext cx="942975" cy="458787"/>
        </p:xfrm>
        <a:graphic>
          <a:graphicData uri="http://schemas.openxmlformats.org/presentationml/2006/ole">
            <mc:AlternateContent xmlns:mc="http://schemas.openxmlformats.org/markup-compatibility/2006">
              <mc:Choice xmlns:v="urn:schemas-microsoft-com:vml" Requires="v">
                <p:oleObj spid="_x0000_s418818" name="Equation" r:id="rId9" imgW="469800" imgH="228600" progId="Equation.3">
                  <p:embed/>
                </p:oleObj>
              </mc:Choice>
              <mc:Fallback>
                <p:oleObj name="Equation" r:id="rId9" imgW="469800" imgH="228600" progId="Equation.3">
                  <p:embed/>
                  <p:pic>
                    <p:nvPicPr>
                      <p:cNvPr id="0"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74613"/>
                        <a:ext cx="942975" cy="458787"/>
                      </a:xfrm>
                      <a:prstGeom prst="rect">
                        <a:avLst/>
                      </a:prstGeom>
                      <a:noFill/>
                      <a:ln w="25400">
                        <a:solidFill>
                          <a:srgbClr val="FF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38484F5-42D1-4589-8661-F409383B096D}"/>
              </a:ext>
            </a:extLst>
          </p:cNvPr>
          <p:cNvSpPr>
            <a:spLocks noGrp="1"/>
          </p:cNvSpPr>
          <p:nvPr>
            <p:ph type="ftr" sz="quarter" idx="11"/>
          </p:nvPr>
        </p:nvSpPr>
        <p:spPr/>
        <p:txBody>
          <a:bodyPr/>
          <a:lstStyle/>
          <a:p>
            <a:r>
              <a:rPr lang="en-US" altLang="en-US"/>
              <a:t>N. Arnold, Applied Physics, Linz</a:t>
            </a:r>
          </a:p>
        </p:txBody>
      </p:sp>
      <p:sp>
        <p:nvSpPr>
          <p:cNvPr id="133122" name="Text Box 3074">
            <a:extLst>
              <a:ext uri="{FF2B5EF4-FFF2-40B4-BE49-F238E27FC236}">
                <a16:creationId xmlns:a16="http://schemas.microsoft.com/office/drawing/2014/main" id="{1A5D2B12-B06C-4292-BEAA-ADA9742909AB}"/>
              </a:ext>
            </a:extLst>
          </p:cNvPr>
          <p:cNvSpPr txBox="1">
            <a:spLocks noChangeArrowheads="1"/>
          </p:cNvSpPr>
          <p:nvPr/>
        </p:nvSpPr>
        <p:spPr bwMode="auto">
          <a:xfrm>
            <a:off x="1905000" y="609600"/>
            <a:ext cx="5257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0000"/>
                </a:solidFill>
              </a:rPr>
              <a:t>Summary:</a:t>
            </a:r>
          </a:p>
          <a:p>
            <a:pPr>
              <a:buFontTx/>
              <a:buChar char="•"/>
            </a:pPr>
            <a:r>
              <a:rPr lang="en-US" altLang="en-US"/>
              <a:t>Principle of dry laser cleaning</a:t>
            </a:r>
          </a:p>
          <a:p>
            <a:pPr>
              <a:buFontTx/>
              <a:buChar char="•"/>
            </a:pPr>
            <a:r>
              <a:rPr lang="en-US" altLang="en-US"/>
              <a:t>Adhesion potential and cleaning force</a:t>
            </a:r>
          </a:p>
          <a:p>
            <a:pPr>
              <a:buFontTx/>
              <a:buChar char="•"/>
            </a:pPr>
            <a:r>
              <a:rPr lang="en-GB" altLang="en-US"/>
              <a:t>Thermal expansion</a:t>
            </a:r>
            <a:endParaRPr lang="en-GB" altLang="en-US" i="1" baseline="-25000"/>
          </a:p>
          <a:p>
            <a:pPr>
              <a:buFontTx/>
              <a:buChar char="•"/>
            </a:pPr>
            <a:r>
              <a:rPr lang="en-US" altLang="en-US"/>
              <a:t>3 cleaning regimes</a:t>
            </a:r>
          </a:p>
          <a:p>
            <a:pPr>
              <a:buFontTx/>
              <a:buChar char="•"/>
            </a:pPr>
            <a:r>
              <a:rPr lang="en-GB" altLang="en-US"/>
              <a:t>Resonance effects</a:t>
            </a:r>
          </a:p>
          <a:p>
            <a:pPr>
              <a:buFontTx/>
              <a:buChar char="•"/>
            </a:pPr>
            <a:r>
              <a:rPr lang="en-US" altLang="en-US"/>
              <a:t>Focusing, 3D heating and expansion</a:t>
            </a:r>
          </a:p>
          <a:p>
            <a:pPr>
              <a:buFontTx/>
              <a:buChar char="•"/>
            </a:pPr>
            <a:r>
              <a:rPr lang="en-US" altLang="en-US"/>
              <a:t>Local ablation</a:t>
            </a:r>
          </a:p>
          <a:p>
            <a:pPr>
              <a:buFontTx/>
              <a:buChar char="•"/>
            </a:pPr>
            <a:r>
              <a:rPr lang="en-US" altLang="en-US"/>
              <a:t>Steam laser cleaning</a:t>
            </a:r>
          </a:p>
          <a:p>
            <a:pPr>
              <a:buFontTx/>
              <a:buChar char="•"/>
            </a:pPr>
            <a:r>
              <a:rPr lang="en-US" altLang="en-US"/>
              <a:t>Influence of humidity</a:t>
            </a:r>
          </a:p>
          <a:p>
            <a:pPr>
              <a:buFontTx/>
              <a:buChar char="•"/>
            </a:pPr>
            <a:r>
              <a:rPr lang="en-GB" altLang="en-US"/>
              <a:t>Cleaning with laser-induced SAW</a:t>
            </a:r>
            <a:r>
              <a:rPr lang="en-US" altLang="en-US"/>
              <a:t> </a:t>
            </a:r>
          </a:p>
          <a:p>
            <a:pPr>
              <a:buFontTx/>
              <a:buChar char="•"/>
            </a:pPr>
            <a:r>
              <a:rPr lang="en-GB" altLang="en-US"/>
              <a:t>Influence of storage time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a:extLst>
              <a:ext uri="{FF2B5EF4-FFF2-40B4-BE49-F238E27FC236}">
                <a16:creationId xmlns:a16="http://schemas.microsoft.com/office/drawing/2014/main" id="{52DCD9C0-A01C-431E-B653-3BFCFD946B9F}"/>
              </a:ext>
            </a:extLst>
          </p:cNvPr>
          <p:cNvSpPr>
            <a:spLocks noGrp="1"/>
          </p:cNvSpPr>
          <p:nvPr>
            <p:ph type="ftr" sz="quarter" idx="11"/>
          </p:nvPr>
        </p:nvSpPr>
        <p:spPr/>
        <p:txBody>
          <a:bodyPr/>
          <a:lstStyle/>
          <a:p>
            <a:r>
              <a:rPr lang="en-US" altLang="en-US"/>
              <a:t>N. Arnold, Applied Physics, Linz</a:t>
            </a:r>
          </a:p>
        </p:txBody>
      </p:sp>
      <p:graphicFrame>
        <p:nvGraphicFramePr>
          <p:cNvPr id="21524" name="Object 20">
            <a:extLst>
              <a:ext uri="{FF2B5EF4-FFF2-40B4-BE49-F238E27FC236}">
                <a16:creationId xmlns:a16="http://schemas.microsoft.com/office/drawing/2014/main" id="{BD3E1D3B-12C5-4708-8822-3B1C5C6920EC}"/>
              </a:ext>
            </a:extLst>
          </p:cNvPr>
          <p:cNvGraphicFramePr>
            <a:graphicFrameLocks noChangeAspect="1"/>
          </p:cNvGraphicFramePr>
          <p:nvPr/>
        </p:nvGraphicFramePr>
        <p:xfrm>
          <a:off x="4343400" y="685800"/>
          <a:ext cx="4648200" cy="3733800"/>
        </p:xfrm>
        <a:graphic>
          <a:graphicData uri="http://schemas.openxmlformats.org/presentationml/2006/ole">
            <mc:AlternateContent xmlns:mc="http://schemas.openxmlformats.org/markup-compatibility/2006">
              <mc:Choice xmlns:v="urn:schemas-microsoft-com:vml" Requires="v">
                <p:oleObj spid="_x0000_s419840" name="Graph" r:id="rId4" imgW="5703840" imgH="3542400" progId="Origin50.Graph">
                  <p:embed/>
                </p:oleObj>
              </mc:Choice>
              <mc:Fallback>
                <p:oleObj name="Graph" r:id="rId4" imgW="5703840" imgH="3542400" progId="Origin50.Graph">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l="3566" t="12614" r="42047" b="17027"/>
                      <a:stretch>
                        <a:fillRect/>
                      </a:stretch>
                    </p:blipFill>
                    <p:spPr bwMode="auto">
                      <a:xfrm>
                        <a:off x="4343400" y="685800"/>
                        <a:ext cx="464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27" name="Text Box 23">
            <a:extLst>
              <a:ext uri="{FF2B5EF4-FFF2-40B4-BE49-F238E27FC236}">
                <a16:creationId xmlns:a16="http://schemas.microsoft.com/office/drawing/2014/main" id="{3C2B3102-1B49-4F9E-ABF0-FADD74630462}"/>
              </a:ext>
            </a:extLst>
          </p:cNvPr>
          <p:cNvSpPr txBox="1">
            <a:spLocks noChangeArrowheads="1"/>
          </p:cNvSpPr>
          <p:nvPr/>
        </p:nvSpPr>
        <p:spPr bwMode="auto">
          <a:xfrm>
            <a:off x="152400" y="5257800"/>
            <a:ext cx="3962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solidFill>
                  <a:srgbClr val="FF00FF"/>
                </a:solidFill>
              </a:rPr>
              <a:t>Expansion</a:t>
            </a:r>
            <a:r>
              <a:rPr lang="en-US" altLang="en-US">
                <a:solidFill>
                  <a:srgbClr val="FF00FF"/>
                </a:solidFill>
                <a:sym typeface="Symbol" panose="05050102010706020507" pitchFamily="18" charset="2"/>
              </a:rPr>
              <a:t></a:t>
            </a:r>
            <a:endParaRPr lang="en-US" altLang="en-US">
              <a:solidFill>
                <a:srgbClr val="FF00FF"/>
              </a:solidFill>
            </a:endParaRPr>
          </a:p>
          <a:p>
            <a:pPr algn="just"/>
            <a:r>
              <a:rPr lang="en-US" altLang="en-US">
                <a:solidFill>
                  <a:srgbClr val="FF00FF"/>
                </a:solidFill>
              </a:rPr>
              <a:t>acceleration</a:t>
            </a:r>
            <a:r>
              <a:rPr lang="en-US" altLang="en-US">
                <a:solidFill>
                  <a:srgbClr val="FF00FF"/>
                </a:solidFill>
                <a:sym typeface="Symbol" panose="05050102010706020507" pitchFamily="18" charset="2"/>
              </a:rPr>
              <a:t></a:t>
            </a:r>
            <a:endParaRPr lang="en-US" altLang="en-US">
              <a:solidFill>
                <a:srgbClr val="FF00FF"/>
              </a:solidFill>
            </a:endParaRPr>
          </a:p>
          <a:p>
            <a:pPr algn="just"/>
            <a:r>
              <a:rPr lang="en-US" altLang="en-US" b="1" i="1">
                <a:solidFill>
                  <a:srgbClr val="FF00FF"/>
                </a:solidFill>
              </a:rPr>
              <a:t>deceleration</a:t>
            </a:r>
            <a:r>
              <a:rPr lang="en-US" altLang="en-US">
                <a:solidFill>
                  <a:srgbClr val="FF00FF"/>
                </a:solidFill>
              </a:rPr>
              <a:t>/particle inertia</a:t>
            </a:r>
            <a:r>
              <a:rPr lang="en-US" altLang="en-US">
                <a:solidFill>
                  <a:srgbClr val="FF00FF"/>
                </a:solidFill>
                <a:sym typeface="Symbol" panose="05050102010706020507" pitchFamily="18" charset="2"/>
              </a:rPr>
              <a:t></a:t>
            </a:r>
            <a:endParaRPr lang="en-US" altLang="en-US">
              <a:solidFill>
                <a:srgbClr val="FF00FF"/>
              </a:solidFill>
            </a:endParaRPr>
          </a:p>
          <a:p>
            <a:r>
              <a:rPr lang="en-US" altLang="en-US">
                <a:solidFill>
                  <a:srgbClr val="FF00FF"/>
                </a:solidFill>
              </a:rPr>
              <a:t>lift off due to </a:t>
            </a:r>
            <a:r>
              <a:rPr lang="en-US" altLang="en-US" b="1" i="1">
                <a:solidFill>
                  <a:srgbClr val="FF00FF"/>
                </a:solidFill>
              </a:rPr>
              <a:t>decreasing</a:t>
            </a:r>
            <a:r>
              <a:rPr lang="en-US" altLang="en-US">
                <a:solidFill>
                  <a:srgbClr val="FF00FF"/>
                </a:solidFill>
              </a:rPr>
              <a:t> </a:t>
            </a:r>
            <a:r>
              <a:rPr lang="en-US" altLang="en-US" b="1" i="1">
                <a:solidFill>
                  <a:srgbClr val="FF00FF"/>
                </a:solidFill>
              </a:rPr>
              <a:t>I(t)</a:t>
            </a:r>
            <a:endParaRPr lang="en-US" altLang="en-US">
              <a:solidFill>
                <a:srgbClr val="FF00FF"/>
              </a:solidFill>
            </a:endParaRPr>
          </a:p>
        </p:txBody>
      </p:sp>
      <p:graphicFrame>
        <p:nvGraphicFramePr>
          <p:cNvPr id="21528" name="Object 24">
            <a:extLst>
              <a:ext uri="{FF2B5EF4-FFF2-40B4-BE49-F238E27FC236}">
                <a16:creationId xmlns:a16="http://schemas.microsoft.com/office/drawing/2014/main" id="{C60C4A0F-B8CE-4BE1-891D-AEB66AD4E713}"/>
              </a:ext>
            </a:extLst>
          </p:cNvPr>
          <p:cNvGraphicFramePr>
            <a:graphicFrameLocks noChangeAspect="1"/>
          </p:cNvGraphicFramePr>
          <p:nvPr/>
        </p:nvGraphicFramePr>
        <p:xfrm>
          <a:off x="3886200" y="4495800"/>
          <a:ext cx="5006975" cy="1603375"/>
        </p:xfrm>
        <a:graphic>
          <a:graphicData uri="http://schemas.openxmlformats.org/presentationml/2006/ole">
            <mc:AlternateContent xmlns:mc="http://schemas.openxmlformats.org/markup-compatibility/2006">
              <mc:Choice xmlns:v="urn:schemas-microsoft-com:vml" Requires="v">
                <p:oleObj spid="_x0000_s419841" name="Document" r:id="rId6" imgW="6660360" imgH="1603800" progId="Word.Document.8">
                  <p:embed/>
                </p:oleObj>
              </mc:Choice>
              <mc:Fallback>
                <p:oleObj name="Document" r:id="rId6" imgW="6660360" imgH="1603800" progId="Word.Document.8">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r="24834"/>
                      <a:stretch>
                        <a:fillRect/>
                      </a:stretch>
                    </p:blipFill>
                    <p:spPr bwMode="auto">
                      <a:xfrm>
                        <a:off x="3886200" y="4495800"/>
                        <a:ext cx="50069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529" name="Picture 25" descr="inertial force">
            <a:extLst>
              <a:ext uri="{FF2B5EF4-FFF2-40B4-BE49-F238E27FC236}">
                <a16:creationId xmlns:a16="http://schemas.microsoft.com/office/drawing/2014/main" id="{9408CBC0-5FAC-4A6D-B9CB-1747A7D4B8D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1150" y="1981200"/>
            <a:ext cx="3297238" cy="3297238"/>
          </a:xfrm>
          <a:prstGeom prst="rect">
            <a:avLst/>
          </a:prstGeom>
          <a:noFill/>
          <a:extLst>
            <a:ext uri="{909E8E84-426E-40DD-AFC4-6F175D3DCCD1}">
              <a14:hiddenFill xmlns:a14="http://schemas.microsoft.com/office/drawing/2010/main">
                <a:solidFill>
                  <a:srgbClr val="FFFFFF"/>
                </a:solidFill>
              </a14:hiddenFill>
            </a:ext>
          </a:extLst>
        </p:spPr>
      </p:pic>
      <p:sp>
        <p:nvSpPr>
          <p:cNvPr id="21530" name="Text Box 26">
            <a:extLst>
              <a:ext uri="{FF2B5EF4-FFF2-40B4-BE49-F238E27FC236}">
                <a16:creationId xmlns:a16="http://schemas.microsoft.com/office/drawing/2014/main" id="{E11AFAC4-50FB-4D1D-A991-5779B57B2252}"/>
              </a:ext>
            </a:extLst>
          </p:cNvPr>
          <p:cNvSpPr txBox="1">
            <a:spLocks noChangeArrowheads="1"/>
          </p:cNvSpPr>
          <p:nvPr/>
        </p:nvSpPr>
        <p:spPr bwMode="auto">
          <a:xfrm>
            <a:off x="0" y="0"/>
            <a:ext cx="4191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a:solidFill>
                  <a:srgbClr val="FF0000"/>
                </a:solidFill>
              </a:rPr>
              <a:t>Long pulse</a:t>
            </a:r>
            <a:r>
              <a:rPr lang="en-US" altLang="en-US" b="1"/>
              <a:t>, </a:t>
            </a:r>
            <a:r>
              <a:rPr lang="en-US" altLang="en-US" b="1">
                <a:solidFill>
                  <a:srgbClr val="0000FF"/>
                </a:solidFill>
              </a:rPr>
              <a:t>small particle</a:t>
            </a:r>
            <a:endParaRPr lang="en-US" altLang="en-US"/>
          </a:p>
          <a:p>
            <a:pPr algn="just"/>
            <a:r>
              <a:rPr lang="en-US" altLang="en-US"/>
              <a:t>weak oscillations move </a:t>
            </a:r>
            <a:r>
              <a:rPr lang="en-US" altLang="en-US">
                <a:sym typeface="Symbol" panose="05050102010706020507" pitchFamily="18" charset="2"/>
              </a:rPr>
              <a:t>     </a:t>
            </a:r>
          </a:p>
          <a:p>
            <a:pPr algn="just"/>
            <a:r>
              <a:rPr lang="en-US" altLang="en-US" sz="3600" b="1">
                <a:solidFill>
                  <a:srgbClr val="FF00FF"/>
                </a:solidFill>
              </a:rPr>
              <a:t>force (inertial)</a:t>
            </a:r>
          </a:p>
          <a:p>
            <a:pPr algn="just"/>
            <a:r>
              <a:rPr lang="en-US" altLang="en-US" sz="3600" b="1">
                <a:solidFill>
                  <a:srgbClr val="FF00FF"/>
                </a:solidFill>
              </a:rPr>
              <a:t>removal </a:t>
            </a:r>
            <a:r>
              <a:rPr lang="en-US" altLang="en-US"/>
              <a:t>(also for damping)</a:t>
            </a:r>
          </a:p>
        </p:txBody>
      </p:sp>
      <p:graphicFrame>
        <p:nvGraphicFramePr>
          <p:cNvPr id="21531" name="Object 27">
            <a:extLst>
              <a:ext uri="{FF2B5EF4-FFF2-40B4-BE49-F238E27FC236}">
                <a16:creationId xmlns:a16="http://schemas.microsoft.com/office/drawing/2014/main" id="{734AA2DF-441E-48D9-AAB0-48745A09DC03}"/>
              </a:ext>
            </a:extLst>
          </p:cNvPr>
          <p:cNvGraphicFramePr>
            <a:graphicFrameLocks noChangeAspect="1"/>
          </p:cNvGraphicFramePr>
          <p:nvPr/>
        </p:nvGraphicFramePr>
        <p:xfrm>
          <a:off x="3505200" y="74613"/>
          <a:ext cx="942975" cy="458787"/>
        </p:xfrm>
        <a:graphic>
          <a:graphicData uri="http://schemas.openxmlformats.org/presentationml/2006/ole">
            <mc:AlternateContent xmlns:mc="http://schemas.openxmlformats.org/markup-compatibility/2006">
              <mc:Choice xmlns:v="urn:schemas-microsoft-com:vml" Requires="v">
                <p:oleObj spid="_x0000_s419842" name="Equation" r:id="rId9" imgW="469800" imgH="228600" progId="Equation.3">
                  <p:embed/>
                </p:oleObj>
              </mc:Choice>
              <mc:Fallback>
                <p:oleObj name="Equation" r:id="rId9" imgW="469800" imgH="228600" progId="Equation.3">
                  <p:embed/>
                  <p:pic>
                    <p:nvPicPr>
                      <p:cNvPr id="0"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74613"/>
                        <a:ext cx="942975" cy="458787"/>
                      </a:xfrm>
                      <a:prstGeom prst="rect">
                        <a:avLst/>
                      </a:prstGeom>
                      <a:noFill/>
                      <a:ln w="25400">
                        <a:solidFill>
                          <a:srgbClr val="FF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9CF8F113-9067-4892-BF80-9A716D7C7250}"/>
              </a:ext>
            </a:extLst>
          </p:cNvPr>
          <p:cNvSpPr>
            <a:spLocks noGrp="1"/>
          </p:cNvSpPr>
          <p:nvPr>
            <p:ph type="ftr" sz="quarter" idx="11"/>
          </p:nvPr>
        </p:nvSpPr>
        <p:spPr/>
        <p:txBody>
          <a:bodyPr/>
          <a:lstStyle/>
          <a:p>
            <a:r>
              <a:rPr lang="en-US" altLang="en-US"/>
              <a:t>N. Arnold, Applied Physics, Linz</a:t>
            </a:r>
          </a:p>
        </p:txBody>
      </p:sp>
      <p:sp>
        <p:nvSpPr>
          <p:cNvPr id="22555" name="Text Box 27">
            <a:extLst>
              <a:ext uri="{FF2B5EF4-FFF2-40B4-BE49-F238E27FC236}">
                <a16:creationId xmlns:a16="http://schemas.microsoft.com/office/drawing/2014/main" id="{2BFE4F96-D75C-4904-9036-0BD52E4F7A66}"/>
              </a:ext>
            </a:extLst>
          </p:cNvPr>
          <p:cNvSpPr txBox="1">
            <a:spLocks noChangeArrowheads="1"/>
          </p:cNvSpPr>
          <p:nvPr/>
        </p:nvSpPr>
        <p:spPr bwMode="auto">
          <a:xfrm>
            <a:off x="0" y="0"/>
            <a:ext cx="60960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lang="en-US" altLang="en-US" b="1">
                <a:solidFill>
                  <a:srgbClr val="FF0000"/>
                </a:solidFill>
              </a:rPr>
              <a:t>Long pulse</a:t>
            </a:r>
            <a:r>
              <a:rPr lang="en-US" altLang="en-US" b="1"/>
              <a:t>, </a:t>
            </a:r>
            <a:r>
              <a:rPr lang="en-US" altLang="en-US" b="1">
                <a:solidFill>
                  <a:srgbClr val="0000FF"/>
                </a:solidFill>
              </a:rPr>
              <a:t>small particle</a:t>
            </a:r>
            <a:endParaRPr lang="en-US" altLang="en-US"/>
          </a:p>
          <a:p>
            <a:pPr algn="just">
              <a:lnSpc>
                <a:spcPct val="120000"/>
              </a:lnSpc>
            </a:pPr>
            <a:r>
              <a:rPr lang="en-US" altLang="en-US"/>
              <a:t>short pulse fronts</a:t>
            </a:r>
            <a:r>
              <a:rPr lang="en-US" altLang="en-US">
                <a:sym typeface="Symbol" panose="05050102010706020507" pitchFamily="18" charset="2"/>
              </a:rPr>
              <a:t>               , </a:t>
            </a:r>
            <a:r>
              <a:rPr lang="en-US" altLang="en-US"/>
              <a:t>velocity transfer </a:t>
            </a:r>
            <a:r>
              <a:rPr lang="en-US" altLang="en-US">
                <a:sym typeface="Symbol" panose="05050102010706020507" pitchFamily="18" charset="2"/>
              </a:rPr>
              <a:t></a:t>
            </a:r>
            <a:endParaRPr lang="en-US" altLang="en-US"/>
          </a:p>
          <a:p>
            <a:r>
              <a:rPr lang="en-US" altLang="en-US" sz="3600" b="1">
                <a:solidFill>
                  <a:srgbClr val="FF00FF"/>
                </a:solidFill>
              </a:rPr>
              <a:t>kinetic energy</a:t>
            </a:r>
          </a:p>
          <a:p>
            <a:r>
              <a:rPr lang="en-US" altLang="en-US" sz="3600" b="1">
                <a:solidFill>
                  <a:srgbClr val="FF00FF"/>
                </a:solidFill>
              </a:rPr>
              <a:t>removal</a:t>
            </a:r>
          </a:p>
        </p:txBody>
      </p:sp>
      <p:graphicFrame>
        <p:nvGraphicFramePr>
          <p:cNvPr id="22548" name="Object 20">
            <a:extLst>
              <a:ext uri="{FF2B5EF4-FFF2-40B4-BE49-F238E27FC236}">
                <a16:creationId xmlns:a16="http://schemas.microsoft.com/office/drawing/2014/main" id="{B6A015EB-E316-45A9-A607-875480DE8B17}"/>
              </a:ext>
            </a:extLst>
          </p:cNvPr>
          <p:cNvGraphicFramePr>
            <a:graphicFrameLocks noChangeAspect="1"/>
          </p:cNvGraphicFramePr>
          <p:nvPr/>
        </p:nvGraphicFramePr>
        <p:xfrm>
          <a:off x="4267200" y="990600"/>
          <a:ext cx="4667250" cy="3771900"/>
        </p:xfrm>
        <a:graphic>
          <a:graphicData uri="http://schemas.openxmlformats.org/presentationml/2006/ole">
            <mc:AlternateContent xmlns:mc="http://schemas.openxmlformats.org/markup-compatibility/2006">
              <mc:Choice xmlns:v="urn:schemas-microsoft-com:vml" Requires="v">
                <p:oleObj spid="_x0000_s420864" name="Graph" r:id="rId4" imgW="5855400" imgH="4249800" progId="Origin50.Graph">
                  <p:embed/>
                </p:oleObj>
              </mc:Choice>
              <mc:Fallback>
                <p:oleObj name="Graph" r:id="rId4" imgW="5855400" imgH="4249800" progId="Origin50.Graph">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l="3566" t="26729" r="43344" b="14177"/>
                      <a:stretch>
                        <a:fillRect/>
                      </a:stretch>
                    </p:blipFill>
                    <p:spPr bwMode="auto">
                      <a:xfrm>
                        <a:off x="4267200" y="990600"/>
                        <a:ext cx="46672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49" name="Text Box 21">
            <a:extLst>
              <a:ext uri="{FF2B5EF4-FFF2-40B4-BE49-F238E27FC236}">
                <a16:creationId xmlns:a16="http://schemas.microsoft.com/office/drawing/2014/main" id="{B5ABC6E2-879D-4E9B-AEA2-E49577C2A9A1}"/>
              </a:ext>
            </a:extLst>
          </p:cNvPr>
          <p:cNvSpPr txBox="1">
            <a:spLocks noChangeArrowheads="1"/>
          </p:cNvSpPr>
          <p:nvPr/>
        </p:nvSpPr>
        <p:spPr bwMode="auto">
          <a:xfrm>
            <a:off x="152400" y="5257800"/>
            <a:ext cx="2895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solidFill>
                  <a:srgbClr val="FF00FF"/>
                </a:solidFill>
              </a:rPr>
              <a:t>Fast stop</a:t>
            </a:r>
            <a:r>
              <a:rPr lang="en-US" altLang="en-US">
                <a:solidFill>
                  <a:srgbClr val="FF00FF"/>
                </a:solidFill>
                <a:sym typeface="Symbol" panose="05050102010706020507" pitchFamily="18" charset="2"/>
              </a:rPr>
              <a:t></a:t>
            </a:r>
            <a:r>
              <a:rPr lang="en-US" altLang="en-US">
                <a:solidFill>
                  <a:srgbClr val="FF00FF"/>
                </a:solidFill>
              </a:rPr>
              <a:t>velocity</a:t>
            </a:r>
            <a:r>
              <a:rPr lang="en-US" altLang="en-US">
                <a:solidFill>
                  <a:srgbClr val="FF00FF"/>
                </a:solidFill>
                <a:sym typeface="Symbol" panose="05050102010706020507" pitchFamily="18" charset="2"/>
              </a:rPr>
              <a:t></a:t>
            </a:r>
            <a:endParaRPr lang="en-US" altLang="en-US">
              <a:solidFill>
                <a:srgbClr val="FF00FF"/>
              </a:solidFill>
            </a:endParaRPr>
          </a:p>
          <a:p>
            <a:pPr algn="just"/>
            <a:r>
              <a:rPr lang="en-US" altLang="en-US">
                <a:solidFill>
                  <a:srgbClr val="FF00FF"/>
                </a:solidFill>
              </a:rPr>
              <a:t>particle inertia</a:t>
            </a:r>
            <a:r>
              <a:rPr lang="en-US" altLang="en-US">
                <a:solidFill>
                  <a:srgbClr val="FF00FF"/>
                </a:solidFill>
                <a:sym typeface="Symbol" panose="05050102010706020507" pitchFamily="18" charset="2"/>
              </a:rPr>
              <a:t></a:t>
            </a:r>
            <a:endParaRPr lang="en-US" altLang="en-US">
              <a:solidFill>
                <a:srgbClr val="FF00FF"/>
              </a:solidFill>
            </a:endParaRPr>
          </a:p>
          <a:p>
            <a:pPr algn="just"/>
            <a:r>
              <a:rPr lang="en-US" altLang="en-US">
                <a:solidFill>
                  <a:srgbClr val="FF00FF"/>
                </a:solidFill>
              </a:rPr>
              <a:t>lift off due to </a:t>
            </a:r>
            <a:r>
              <a:rPr lang="en-US" altLang="en-US" b="1" i="1">
                <a:solidFill>
                  <a:srgbClr val="FF00FF"/>
                </a:solidFill>
              </a:rPr>
              <a:t>velocity</a:t>
            </a:r>
            <a:r>
              <a:rPr lang="en-US" altLang="en-US">
                <a:solidFill>
                  <a:srgbClr val="FF00FF"/>
                </a:solidFill>
              </a:rPr>
              <a:t> </a:t>
            </a:r>
          </a:p>
          <a:p>
            <a:pPr algn="just"/>
            <a:r>
              <a:rPr lang="en-US" altLang="en-US">
                <a:solidFill>
                  <a:srgbClr val="FF00FF"/>
                </a:solidFill>
              </a:rPr>
              <a:t>after the pulse</a:t>
            </a:r>
            <a:endParaRPr lang="en-US" altLang="en-US"/>
          </a:p>
        </p:txBody>
      </p:sp>
      <p:graphicFrame>
        <p:nvGraphicFramePr>
          <p:cNvPr id="22551" name="Object 23">
            <a:extLst>
              <a:ext uri="{FF2B5EF4-FFF2-40B4-BE49-F238E27FC236}">
                <a16:creationId xmlns:a16="http://schemas.microsoft.com/office/drawing/2014/main" id="{9D6623B9-FEFF-4722-9E6E-D39BED7D8B58}"/>
              </a:ext>
            </a:extLst>
          </p:cNvPr>
          <p:cNvGraphicFramePr>
            <a:graphicFrameLocks noChangeAspect="1"/>
          </p:cNvGraphicFramePr>
          <p:nvPr/>
        </p:nvGraphicFramePr>
        <p:xfrm>
          <a:off x="3170238" y="5410200"/>
          <a:ext cx="5897562" cy="1419225"/>
        </p:xfrm>
        <a:graphic>
          <a:graphicData uri="http://schemas.openxmlformats.org/presentationml/2006/ole">
            <mc:AlternateContent xmlns:mc="http://schemas.openxmlformats.org/markup-compatibility/2006">
              <mc:Choice xmlns:v="urn:schemas-microsoft-com:vml" Requires="v">
                <p:oleObj spid="_x0000_s420865" name="Document" r:id="rId6" imgW="6660360" imgH="1603440" progId="Word.Document.8">
                  <p:embed/>
                </p:oleObj>
              </mc:Choice>
              <mc:Fallback>
                <p:oleObj name="Document" r:id="rId6" imgW="6660360" imgH="1603440" progId="Word.Document.8">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r="11105"/>
                      <a:stretch>
                        <a:fillRect/>
                      </a:stretch>
                    </p:blipFill>
                    <p:spPr bwMode="auto">
                      <a:xfrm>
                        <a:off x="3170238" y="5410200"/>
                        <a:ext cx="5897562"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2552" name="Picture 24" descr="kinetic energy">
            <a:extLst>
              <a:ext uri="{FF2B5EF4-FFF2-40B4-BE49-F238E27FC236}">
                <a16:creationId xmlns:a16="http://schemas.microsoft.com/office/drawing/2014/main" id="{E5A87DCB-0814-4FD6-8D0B-83669385B63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88925" y="1981200"/>
            <a:ext cx="3292475" cy="3292475"/>
          </a:xfrm>
          <a:prstGeom prst="rect">
            <a:avLst/>
          </a:prstGeom>
          <a:noFill/>
          <a:extLst>
            <a:ext uri="{909E8E84-426E-40DD-AFC4-6F175D3DCCD1}">
              <a14:hiddenFill xmlns:a14="http://schemas.microsoft.com/office/drawing/2010/main">
                <a:solidFill>
                  <a:srgbClr val="FFFFFF"/>
                </a:solidFill>
              </a14:hiddenFill>
            </a:ext>
          </a:extLst>
        </p:spPr>
      </p:pic>
      <p:sp>
        <p:nvSpPr>
          <p:cNvPr id="22553" name="Text Box 25">
            <a:extLst>
              <a:ext uri="{FF2B5EF4-FFF2-40B4-BE49-F238E27FC236}">
                <a16:creationId xmlns:a16="http://schemas.microsoft.com/office/drawing/2014/main" id="{F77DF4B9-3E55-4E21-80E2-6AB3F7C4092F}"/>
              </a:ext>
            </a:extLst>
          </p:cNvPr>
          <p:cNvSpPr txBox="1">
            <a:spLocks noChangeArrowheads="1"/>
          </p:cNvSpPr>
          <p:nvPr/>
        </p:nvSpPr>
        <p:spPr bwMode="auto">
          <a:xfrm>
            <a:off x="3886200" y="4876800"/>
            <a:ext cx="2873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FF0000"/>
                </a:solidFill>
              </a:rPr>
              <a:t>Velocity </a:t>
            </a:r>
            <a:r>
              <a:rPr lang="en-US" altLang="en-US" b="1">
                <a:solidFill>
                  <a:srgbClr val="FF0000"/>
                </a:solidFill>
              </a:rPr>
              <a:t>is important</a:t>
            </a:r>
          </a:p>
        </p:txBody>
      </p:sp>
      <p:graphicFrame>
        <p:nvGraphicFramePr>
          <p:cNvPr id="22554" name="Object 26">
            <a:extLst>
              <a:ext uri="{FF2B5EF4-FFF2-40B4-BE49-F238E27FC236}">
                <a16:creationId xmlns:a16="http://schemas.microsoft.com/office/drawing/2014/main" id="{C4918F57-7726-47AC-857C-C77F7301D5B2}"/>
              </a:ext>
            </a:extLst>
          </p:cNvPr>
          <p:cNvGraphicFramePr>
            <a:graphicFrameLocks noChangeAspect="1"/>
          </p:cNvGraphicFramePr>
          <p:nvPr/>
        </p:nvGraphicFramePr>
        <p:xfrm>
          <a:off x="3581400" y="74613"/>
          <a:ext cx="942975" cy="458787"/>
        </p:xfrm>
        <a:graphic>
          <a:graphicData uri="http://schemas.openxmlformats.org/presentationml/2006/ole">
            <mc:AlternateContent xmlns:mc="http://schemas.openxmlformats.org/markup-compatibility/2006">
              <mc:Choice xmlns:v="urn:schemas-microsoft-com:vml" Requires="v">
                <p:oleObj spid="_x0000_s420866" name="Equation" r:id="rId9" imgW="469800" imgH="228600" progId="Equation.3">
                  <p:embed/>
                </p:oleObj>
              </mc:Choice>
              <mc:Fallback>
                <p:oleObj name="Equation" r:id="rId9" imgW="469800" imgH="228600" progId="Equation.3">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74613"/>
                        <a:ext cx="942975" cy="458787"/>
                      </a:xfrm>
                      <a:prstGeom prst="rect">
                        <a:avLst/>
                      </a:prstGeom>
                      <a:noFill/>
                      <a:ln w="25400">
                        <a:solidFill>
                          <a:srgbClr val="FF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6" name="Object 28">
            <a:extLst>
              <a:ext uri="{FF2B5EF4-FFF2-40B4-BE49-F238E27FC236}">
                <a16:creationId xmlns:a16="http://schemas.microsoft.com/office/drawing/2014/main" id="{1195EA72-8B3B-40A9-BDB9-F4C9C6C1EF8B}"/>
              </a:ext>
            </a:extLst>
          </p:cNvPr>
          <p:cNvGraphicFramePr>
            <a:graphicFrameLocks noChangeAspect="1"/>
          </p:cNvGraphicFramePr>
          <p:nvPr/>
        </p:nvGraphicFramePr>
        <p:xfrm>
          <a:off x="2286000" y="509588"/>
          <a:ext cx="1019175" cy="481012"/>
        </p:xfrm>
        <a:graphic>
          <a:graphicData uri="http://schemas.openxmlformats.org/presentationml/2006/ole">
            <mc:AlternateContent xmlns:mc="http://schemas.openxmlformats.org/markup-compatibility/2006">
              <mc:Choice xmlns:v="urn:schemas-microsoft-com:vml" Requires="v">
                <p:oleObj spid="_x0000_s420867" name="Equation" r:id="rId11" imgW="507960" imgH="241200" progId="Equation.3">
                  <p:embed/>
                </p:oleObj>
              </mc:Choice>
              <mc:Fallback>
                <p:oleObj name="Equation" r:id="rId11" imgW="507960" imgH="241200" progId="Equation.3">
                  <p:embed/>
                  <p:pic>
                    <p:nvPicPr>
                      <p:cNvPr id="0" name="Object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509588"/>
                        <a:ext cx="1019175" cy="481012"/>
                      </a:xfrm>
                      <a:prstGeom prst="rect">
                        <a:avLst/>
                      </a:prstGeom>
                      <a:noFill/>
                      <a:ln w="25400">
                        <a:solidFill>
                          <a:srgbClr val="FF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a:extLst>
              <a:ext uri="{FF2B5EF4-FFF2-40B4-BE49-F238E27FC236}">
                <a16:creationId xmlns:a16="http://schemas.microsoft.com/office/drawing/2014/main" id="{223E764D-8B04-4B1A-AAC9-D59C94C0A8BA}"/>
              </a:ext>
            </a:extLst>
          </p:cNvPr>
          <p:cNvSpPr>
            <a:spLocks noGrp="1"/>
          </p:cNvSpPr>
          <p:nvPr>
            <p:ph type="ftr" sz="quarter" idx="11"/>
          </p:nvPr>
        </p:nvSpPr>
        <p:spPr/>
        <p:txBody>
          <a:bodyPr/>
          <a:lstStyle/>
          <a:p>
            <a:r>
              <a:rPr lang="en-US" altLang="en-US"/>
              <a:t>N. Arnold, Applied Physics, Linz</a:t>
            </a:r>
          </a:p>
        </p:txBody>
      </p:sp>
      <p:sp>
        <p:nvSpPr>
          <p:cNvPr id="66562" name="Text Box 2">
            <a:extLst>
              <a:ext uri="{FF2B5EF4-FFF2-40B4-BE49-F238E27FC236}">
                <a16:creationId xmlns:a16="http://schemas.microsoft.com/office/drawing/2014/main" id="{C9E0BA45-D8BE-4652-97F0-8D4F75840DB7}"/>
              </a:ext>
            </a:extLst>
          </p:cNvPr>
          <p:cNvSpPr txBox="1">
            <a:spLocks noChangeArrowheads="1"/>
          </p:cNvSpPr>
          <p:nvPr/>
        </p:nvSpPr>
        <p:spPr bwMode="auto">
          <a:xfrm>
            <a:off x="2667000" y="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3 CLEANING REGIMES</a:t>
            </a:r>
          </a:p>
        </p:txBody>
      </p:sp>
      <p:sp>
        <p:nvSpPr>
          <p:cNvPr id="66564" name="Text Box 4">
            <a:extLst>
              <a:ext uri="{FF2B5EF4-FFF2-40B4-BE49-F238E27FC236}">
                <a16:creationId xmlns:a16="http://schemas.microsoft.com/office/drawing/2014/main" id="{C01D0692-8DFD-44C6-BFC4-0F3EBEC97CB3}"/>
              </a:ext>
            </a:extLst>
          </p:cNvPr>
          <p:cNvSpPr txBox="1">
            <a:spLocks noChangeArrowheads="1"/>
          </p:cNvSpPr>
          <p:nvPr/>
        </p:nvSpPr>
        <p:spPr bwMode="auto">
          <a:xfrm>
            <a:off x="152400" y="5638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a:solidFill>
                  <a:srgbClr val="FF0000"/>
                </a:solidFill>
              </a:rPr>
              <a:t>Excimer pulse</a:t>
            </a:r>
            <a:endParaRPr lang="en-US" altLang="en-US">
              <a:solidFill>
                <a:srgbClr val="00FF00"/>
              </a:solidFill>
            </a:endParaRPr>
          </a:p>
        </p:txBody>
      </p:sp>
      <p:sp>
        <p:nvSpPr>
          <p:cNvPr id="66565" name="Text Box 5">
            <a:extLst>
              <a:ext uri="{FF2B5EF4-FFF2-40B4-BE49-F238E27FC236}">
                <a16:creationId xmlns:a16="http://schemas.microsoft.com/office/drawing/2014/main" id="{9088932E-F549-4987-84C6-59558C5F097E}"/>
              </a:ext>
            </a:extLst>
          </p:cNvPr>
          <p:cNvSpPr txBox="1">
            <a:spLocks noChangeArrowheads="1"/>
          </p:cNvSpPr>
          <p:nvPr/>
        </p:nvSpPr>
        <p:spPr bwMode="auto">
          <a:xfrm>
            <a:off x="4343400" y="5638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solidFill>
                  <a:srgbClr val="0000FF"/>
                </a:solidFill>
              </a:rPr>
              <a:t>Second part</a:t>
            </a:r>
            <a:r>
              <a:rPr lang="en-US" altLang="en-US" i="1">
                <a:solidFill>
                  <a:srgbClr val="0000FF"/>
                </a:solidFill>
              </a:rPr>
              <a:t>, t</a:t>
            </a:r>
            <a:r>
              <a:rPr lang="en-US" altLang="en-US" i="1" baseline="-25000">
                <a:solidFill>
                  <a:srgbClr val="0000FF"/>
                </a:solidFill>
              </a:rPr>
              <a:t>f</a:t>
            </a:r>
            <a:r>
              <a:rPr lang="en-US" altLang="en-US">
                <a:solidFill>
                  <a:srgbClr val="0000FF"/>
                </a:solidFill>
              </a:rPr>
              <a:t>=100 ps</a:t>
            </a:r>
            <a:endParaRPr lang="en-US" altLang="en-US">
              <a:solidFill>
                <a:srgbClr val="FF00FF"/>
              </a:solidFill>
            </a:endParaRPr>
          </a:p>
        </p:txBody>
      </p:sp>
      <p:grpSp>
        <p:nvGrpSpPr>
          <p:cNvPr id="66566" name="Group 6">
            <a:extLst>
              <a:ext uri="{FF2B5EF4-FFF2-40B4-BE49-F238E27FC236}">
                <a16:creationId xmlns:a16="http://schemas.microsoft.com/office/drawing/2014/main" id="{BE228BCF-36AE-49E7-A14F-6F32D78F1EDA}"/>
              </a:ext>
            </a:extLst>
          </p:cNvPr>
          <p:cNvGrpSpPr>
            <a:grpSpLocks noChangeAspect="1"/>
          </p:cNvGrpSpPr>
          <p:nvPr/>
        </p:nvGrpSpPr>
        <p:grpSpPr bwMode="auto">
          <a:xfrm>
            <a:off x="2486025" y="5670550"/>
            <a:ext cx="1400175" cy="425450"/>
            <a:chOff x="6972" y="7985"/>
            <a:chExt cx="3668" cy="1115"/>
          </a:xfrm>
        </p:grpSpPr>
        <p:sp>
          <p:nvSpPr>
            <p:cNvPr id="66567" name="Line 7">
              <a:extLst>
                <a:ext uri="{FF2B5EF4-FFF2-40B4-BE49-F238E27FC236}">
                  <a16:creationId xmlns:a16="http://schemas.microsoft.com/office/drawing/2014/main" id="{3CC1D8E9-2C1D-4489-BDAE-27FEEB00B45B}"/>
                </a:ext>
              </a:extLst>
            </p:cNvPr>
            <p:cNvSpPr>
              <a:spLocks noChangeAspect="1" noChangeShapeType="1"/>
            </p:cNvSpPr>
            <p:nvPr/>
          </p:nvSpPr>
          <p:spPr bwMode="auto">
            <a:xfrm>
              <a:off x="6972" y="9100"/>
              <a:ext cx="366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8" name="Freeform 8">
              <a:extLst>
                <a:ext uri="{FF2B5EF4-FFF2-40B4-BE49-F238E27FC236}">
                  <a16:creationId xmlns:a16="http://schemas.microsoft.com/office/drawing/2014/main" id="{41FF1306-70E4-4131-9269-FE1BED5D8DE9}"/>
                </a:ext>
              </a:extLst>
            </p:cNvPr>
            <p:cNvSpPr>
              <a:spLocks noChangeAspect="1"/>
            </p:cNvSpPr>
            <p:nvPr/>
          </p:nvSpPr>
          <p:spPr bwMode="auto">
            <a:xfrm>
              <a:off x="7700" y="7985"/>
              <a:ext cx="2352" cy="1115"/>
            </a:xfrm>
            <a:custGeom>
              <a:avLst/>
              <a:gdLst>
                <a:gd name="T0" fmla="*/ 0 w 2352"/>
                <a:gd name="T1" fmla="*/ 1115 h 1115"/>
                <a:gd name="T2" fmla="*/ 532 w 2352"/>
                <a:gd name="T3" fmla="*/ 51 h 1115"/>
                <a:gd name="T4" fmla="*/ 1456 w 2352"/>
                <a:gd name="T5" fmla="*/ 807 h 1115"/>
                <a:gd name="T6" fmla="*/ 2352 w 2352"/>
                <a:gd name="T7" fmla="*/ 1115 h 1115"/>
              </a:gdLst>
              <a:ahLst/>
              <a:cxnLst>
                <a:cxn ang="0">
                  <a:pos x="T0" y="T1"/>
                </a:cxn>
                <a:cxn ang="0">
                  <a:pos x="T2" y="T3"/>
                </a:cxn>
                <a:cxn ang="0">
                  <a:pos x="T4" y="T5"/>
                </a:cxn>
                <a:cxn ang="0">
                  <a:pos x="T6" y="T7"/>
                </a:cxn>
              </a:cxnLst>
              <a:rect l="0" t="0" r="r" b="b"/>
              <a:pathLst>
                <a:path w="2352" h="1115">
                  <a:moveTo>
                    <a:pt x="0" y="1115"/>
                  </a:moveTo>
                  <a:cubicBezTo>
                    <a:pt x="144" y="608"/>
                    <a:pt x="289" y="102"/>
                    <a:pt x="532" y="51"/>
                  </a:cubicBezTo>
                  <a:cubicBezTo>
                    <a:pt x="775" y="0"/>
                    <a:pt x="1153" y="630"/>
                    <a:pt x="1456" y="807"/>
                  </a:cubicBezTo>
                  <a:cubicBezTo>
                    <a:pt x="1759" y="984"/>
                    <a:pt x="2055" y="1049"/>
                    <a:pt x="2352" y="1115"/>
                  </a:cubicBez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6583" name="Group 23">
            <a:extLst>
              <a:ext uri="{FF2B5EF4-FFF2-40B4-BE49-F238E27FC236}">
                <a16:creationId xmlns:a16="http://schemas.microsoft.com/office/drawing/2014/main" id="{787B0621-17B1-4AAB-9EFD-D15F3C8A88F7}"/>
              </a:ext>
            </a:extLst>
          </p:cNvPr>
          <p:cNvGrpSpPr>
            <a:grpSpLocks noChangeAspect="1"/>
          </p:cNvGrpSpPr>
          <p:nvPr/>
        </p:nvGrpSpPr>
        <p:grpSpPr bwMode="auto">
          <a:xfrm>
            <a:off x="7696200" y="5689600"/>
            <a:ext cx="1392238" cy="406400"/>
            <a:chOff x="7654" y="12276"/>
            <a:chExt cx="3668" cy="1070"/>
          </a:xfrm>
        </p:grpSpPr>
        <p:sp>
          <p:nvSpPr>
            <p:cNvPr id="66584" name="Line 24">
              <a:extLst>
                <a:ext uri="{FF2B5EF4-FFF2-40B4-BE49-F238E27FC236}">
                  <a16:creationId xmlns:a16="http://schemas.microsoft.com/office/drawing/2014/main" id="{7D99E580-B36D-4AFF-85AB-C03DE91A0071}"/>
                </a:ext>
              </a:extLst>
            </p:cNvPr>
            <p:cNvSpPr>
              <a:spLocks noChangeAspect="1" noChangeShapeType="1"/>
            </p:cNvSpPr>
            <p:nvPr/>
          </p:nvSpPr>
          <p:spPr bwMode="auto">
            <a:xfrm>
              <a:off x="7654" y="13342"/>
              <a:ext cx="366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5" name="Line 25">
              <a:extLst>
                <a:ext uri="{FF2B5EF4-FFF2-40B4-BE49-F238E27FC236}">
                  <a16:creationId xmlns:a16="http://schemas.microsoft.com/office/drawing/2014/main" id="{31EA8A45-0384-412B-863B-B873FB61D138}"/>
                </a:ext>
              </a:extLst>
            </p:cNvPr>
            <p:cNvSpPr>
              <a:spLocks noChangeAspect="1" noChangeShapeType="1"/>
            </p:cNvSpPr>
            <p:nvPr/>
          </p:nvSpPr>
          <p:spPr bwMode="auto">
            <a:xfrm>
              <a:off x="8922" y="12282"/>
              <a:ext cx="0" cy="106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6" name="Freeform 26">
              <a:extLst>
                <a:ext uri="{FF2B5EF4-FFF2-40B4-BE49-F238E27FC236}">
                  <a16:creationId xmlns:a16="http://schemas.microsoft.com/office/drawing/2014/main" id="{98E13881-D88B-4087-8F33-32A10D31A4E0}"/>
                </a:ext>
              </a:extLst>
            </p:cNvPr>
            <p:cNvSpPr>
              <a:spLocks noChangeAspect="1"/>
            </p:cNvSpPr>
            <p:nvPr/>
          </p:nvSpPr>
          <p:spPr bwMode="auto">
            <a:xfrm>
              <a:off x="8932" y="12276"/>
              <a:ext cx="1785" cy="1060"/>
            </a:xfrm>
            <a:custGeom>
              <a:avLst/>
              <a:gdLst>
                <a:gd name="T0" fmla="*/ 0 w 1785"/>
                <a:gd name="T1" fmla="*/ 6 h 1060"/>
                <a:gd name="T2" fmla="*/ 167 w 1785"/>
                <a:gd name="T3" fmla="*/ 47 h 1060"/>
                <a:gd name="T4" fmla="*/ 418 w 1785"/>
                <a:gd name="T5" fmla="*/ 287 h 1060"/>
                <a:gd name="T6" fmla="*/ 595 w 1785"/>
                <a:gd name="T7" fmla="*/ 496 h 1060"/>
                <a:gd name="T8" fmla="*/ 845 w 1785"/>
                <a:gd name="T9" fmla="*/ 736 h 1060"/>
                <a:gd name="T10" fmla="*/ 1273 w 1785"/>
                <a:gd name="T11" fmla="*/ 924 h 1060"/>
                <a:gd name="T12" fmla="*/ 1785 w 1785"/>
                <a:gd name="T13" fmla="*/ 1060 h 1060"/>
              </a:gdLst>
              <a:ahLst/>
              <a:cxnLst>
                <a:cxn ang="0">
                  <a:pos x="T0" y="T1"/>
                </a:cxn>
                <a:cxn ang="0">
                  <a:pos x="T2" y="T3"/>
                </a:cxn>
                <a:cxn ang="0">
                  <a:pos x="T4" y="T5"/>
                </a:cxn>
                <a:cxn ang="0">
                  <a:pos x="T6" y="T7"/>
                </a:cxn>
                <a:cxn ang="0">
                  <a:pos x="T8" y="T9"/>
                </a:cxn>
                <a:cxn ang="0">
                  <a:pos x="T10" y="T11"/>
                </a:cxn>
                <a:cxn ang="0">
                  <a:pos x="T12" y="T13"/>
                </a:cxn>
              </a:cxnLst>
              <a:rect l="0" t="0" r="r" b="b"/>
              <a:pathLst>
                <a:path w="1785" h="1060">
                  <a:moveTo>
                    <a:pt x="0" y="6"/>
                  </a:moveTo>
                  <a:cubicBezTo>
                    <a:pt x="48" y="3"/>
                    <a:pt x="97" y="0"/>
                    <a:pt x="167" y="47"/>
                  </a:cubicBezTo>
                  <a:cubicBezTo>
                    <a:pt x="237" y="94"/>
                    <a:pt x="347" y="212"/>
                    <a:pt x="418" y="287"/>
                  </a:cubicBezTo>
                  <a:cubicBezTo>
                    <a:pt x="489" y="362"/>
                    <a:pt x="524" y="421"/>
                    <a:pt x="595" y="496"/>
                  </a:cubicBezTo>
                  <a:cubicBezTo>
                    <a:pt x="666" y="571"/>
                    <a:pt x="732" y="665"/>
                    <a:pt x="845" y="736"/>
                  </a:cubicBezTo>
                  <a:cubicBezTo>
                    <a:pt x="958" y="807"/>
                    <a:pt x="1116" y="870"/>
                    <a:pt x="1273" y="924"/>
                  </a:cubicBezTo>
                  <a:cubicBezTo>
                    <a:pt x="1430" y="978"/>
                    <a:pt x="1607" y="1019"/>
                    <a:pt x="1785" y="1060"/>
                  </a:cubicBezTo>
                </a:path>
              </a:pathLst>
            </a:custGeom>
            <a:noFill/>
            <a:ln w="3810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aphicFrame>
        <p:nvGraphicFramePr>
          <p:cNvPr id="66588" name="Object 28">
            <a:extLst>
              <a:ext uri="{FF2B5EF4-FFF2-40B4-BE49-F238E27FC236}">
                <a16:creationId xmlns:a16="http://schemas.microsoft.com/office/drawing/2014/main" id="{29DAE1F9-E583-4D5F-930F-118749B315F6}"/>
              </a:ext>
            </a:extLst>
          </p:cNvPr>
          <p:cNvGraphicFramePr>
            <a:graphicFrameLocks noChangeAspect="1"/>
          </p:cNvGraphicFramePr>
          <p:nvPr/>
        </p:nvGraphicFramePr>
        <p:xfrm>
          <a:off x="1219200" y="635000"/>
          <a:ext cx="5899150" cy="4394200"/>
        </p:xfrm>
        <a:graphic>
          <a:graphicData uri="http://schemas.openxmlformats.org/presentationml/2006/ole">
            <mc:AlternateContent xmlns:mc="http://schemas.openxmlformats.org/markup-compatibility/2006">
              <mc:Choice xmlns:v="urn:schemas-microsoft-com:vml" Requires="v">
                <p:oleObj spid="_x0000_s421888" name="Graph" r:id="rId4" imgW="5862600" imgH="3439800" progId="Origin50.Graph">
                  <p:embed/>
                </p:oleObj>
              </mc:Choice>
              <mc:Fallback>
                <p:oleObj name="Graph" r:id="rId4" imgW="5862600" imgH="3439800" progId="Origin50.Graph">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l="4544" t="10152" r="39607" b="18942"/>
                      <a:stretch>
                        <a:fillRect/>
                      </a:stretch>
                    </p:blipFill>
                    <p:spPr bwMode="auto">
                      <a:xfrm>
                        <a:off x="1219200" y="635000"/>
                        <a:ext cx="5899150"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89" name="Text Box 29">
            <a:extLst>
              <a:ext uri="{FF2B5EF4-FFF2-40B4-BE49-F238E27FC236}">
                <a16:creationId xmlns:a16="http://schemas.microsoft.com/office/drawing/2014/main" id="{82734864-2D4C-44AA-B755-5098661C0290}"/>
              </a:ext>
            </a:extLst>
          </p:cNvPr>
          <p:cNvSpPr txBox="1">
            <a:spLocks noChangeArrowheads="1"/>
          </p:cNvSpPr>
          <p:nvPr/>
        </p:nvSpPr>
        <p:spPr bwMode="auto">
          <a:xfrm>
            <a:off x="76200" y="6324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solidFill>
                  <a:srgbClr val="00FF00"/>
                </a:solidFill>
              </a:rPr>
              <a:t>Damping increases  </a:t>
            </a:r>
            <a:r>
              <a:rPr lang="en-US" altLang="en-US" i="1">
                <a:solidFill>
                  <a:srgbClr val="00FF00"/>
                </a:solidFill>
                <a:sym typeface="Symbol" panose="05050102010706020507" pitchFamily="18" charset="2"/>
              </a:rPr>
              <a:t></a:t>
            </a:r>
            <a:r>
              <a:rPr lang="en-US" altLang="en-US" i="1" baseline="-25000">
                <a:solidFill>
                  <a:srgbClr val="00FF00"/>
                </a:solidFill>
              </a:rPr>
              <a:t>cl</a:t>
            </a:r>
            <a:r>
              <a:rPr lang="en-US" altLang="en-US">
                <a:solidFill>
                  <a:srgbClr val="00FF00"/>
                </a:solidFill>
              </a:rPr>
              <a:t>, but keeps dependences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6FA1C82D-E7FE-4DB7-96A2-710D91F75027}"/>
              </a:ext>
            </a:extLst>
          </p:cNvPr>
          <p:cNvSpPr>
            <a:spLocks noGrp="1"/>
          </p:cNvSpPr>
          <p:nvPr>
            <p:ph type="ftr" sz="quarter" idx="11"/>
          </p:nvPr>
        </p:nvSpPr>
        <p:spPr/>
        <p:txBody>
          <a:bodyPr/>
          <a:lstStyle/>
          <a:p>
            <a:r>
              <a:rPr lang="en-US" altLang="en-US"/>
              <a:t>N. Arnold, Applied Physics, Linz</a:t>
            </a:r>
          </a:p>
        </p:txBody>
      </p:sp>
      <p:sp>
        <p:nvSpPr>
          <p:cNvPr id="76802" name="Text Box 1026">
            <a:extLst>
              <a:ext uri="{FF2B5EF4-FFF2-40B4-BE49-F238E27FC236}">
                <a16:creationId xmlns:a16="http://schemas.microsoft.com/office/drawing/2014/main" id="{ADEA000B-3E0F-4D6D-9A08-510DC0AC6C41}"/>
              </a:ext>
            </a:extLst>
          </p:cNvPr>
          <p:cNvSpPr txBox="1">
            <a:spLocks noChangeArrowheads="1"/>
          </p:cNvSpPr>
          <p:nvPr/>
        </p:nvSpPr>
        <p:spPr bwMode="auto">
          <a:xfrm>
            <a:off x="1752600" y="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a:solidFill>
                  <a:srgbClr val="FF0000"/>
                </a:solidFill>
              </a:rPr>
              <a:t>Pulse duration and material parameters</a:t>
            </a:r>
            <a:endParaRPr lang="en-US" altLang="en-US"/>
          </a:p>
        </p:txBody>
      </p:sp>
      <p:graphicFrame>
        <p:nvGraphicFramePr>
          <p:cNvPr id="76803" name="Object 1027">
            <a:extLst>
              <a:ext uri="{FF2B5EF4-FFF2-40B4-BE49-F238E27FC236}">
                <a16:creationId xmlns:a16="http://schemas.microsoft.com/office/drawing/2014/main" id="{1C73DD26-CA77-42CF-AED9-E05C692B2AA2}"/>
              </a:ext>
            </a:extLst>
          </p:cNvPr>
          <p:cNvGraphicFramePr>
            <a:graphicFrameLocks noChangeAspect="1"/>
          </p:cNvGraphicFramePr>
          <p:nvPr/>
        </p:nvGraphicFramePr>
        <p:xfrm>
          <a:off x="609600" y="228600"/>
          <a:ext cx="6729413" cy="4949825"/>
        </p:xfrm>
        <a:graphic>
          <a:graphicData uri="http://schemas.openxmlformats.org/presentationml/2006/ole">
            <mc:AlternateContent xmlns:mc="http://schemas.openxmlformats.org/markup-compatibility/2006">
              <mc:Choice xmlns:v="urn:schemas-microsoft-com:vml" Requires="v">
                <p:oleObj spid="_x0000_s422912" name="Graph" r:id="rId4" imgW="51610633" imgH="34259701" progId="Origin50.Graph">
                  <p:embed/>
                </p:oleObj>
              </mc:Choice>
              <mc:Fallback>
                <p:oleObj name="Graph" r:id="rId4" imgW="51610633" imgH="34259701" progId="Origin50.Graph">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l="4485" t="9363" r="30426" b="18504"/>
                      <a:stretch>
                        <a:fillRect/>
                      </a:stretch>
                    </p:blipFill>
                    <p:spPr bwMode="auto">
                      <a:xfrm>
                        <a:off x="609600" y="228600"/>
                        <a:ext cx="6729413"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6804" name="Group 1028">
            <a:extLst>
              <a:ext uri="{FF2B5EF4-FFF2-40B4-BE49-F238E27FC236}">
                <a16:creationId xmlns:a16="http://schemas.microsoft.com/office/drawing/2014/main" id="{3C5B2B15-F18B-4C35-8E44-A9AAA21B6B2D}"/>
              </a:ext>
            </a:extLst>
          </p:cNvPr>
          <p:cNvGrpSpPr>
            <a:grpSpLocks noChangeAspect="1"/>
          </p:cNvGrpSpPr>
          <p:nvPr/>
        </p:nvGrpSpPr>
        <p:grpSpPr bwMode="auto">
          <a:xfrm>
            <a:off x="3098800" y="5257800"/>
            <a:ext cx="1397000" cy="423863"/>
            <a:chOff x="6972" y="7985"/>
            <a:chExt cx="3668" cy="1115"/>
          </a:xfrm>
        </p:grpSpPr>
        <p:sp>
          <p:nvSpPr>
            <p:cNvPr id="76805" name="Line 1029">
              <a:extLst>
                <a:ext uri="{FF2B5EF4-FFF2-40B4-BE49-F238E27FC236}">
                  <a16:creationId xmlns:a16="http://schemas.microsoft.com/office/drawing/2014/main" id="{B403E670-4F50-42C8-9077-3991AF3D10D6}"/>
                </a:ext>
              </a:extLst>
            </p:cNvPr>
            <p:cNvSpPr>
              <a:spLocks noChangeAspect="1" noChangeShapeType="1"/>
            </p:cNvSpPr>
            <p:nvPr/>
          </p:nvSpPr>
          <p:spPr bwMode="auto">
            <a:xfrm>
              <a:off x="6972" y="9100"/>
              <a:ext cx="366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6806" name="Freeform 1030">
              <a:extLst>
                <a:ext uri="{FF2B5EF4-FFF2-40B4-BE49-F238E27FC236}">
                  <a16:creationId xmlns:a16="http://schemas.microsoft.com/office/drawing/2014/main" id="{E432E025-4BCF-42EE-996B-8D70EC376E9D}"/>
                </a:ext>
              </a:extLst>
            </p:cNvPr>
            <p:cNvSpPr>
              <a:spLocks noChangeAspect="1"/>
            </p:cNvSpPr>
            <p:nvPr/>
          </p:nvSpPr>
          <p:spPr bwMode="auto">
            <a:xfrm>
              <a:off x="7700" y="7985"/>
              <a:ext cx="2352" cy="1115"/>
            </a:xfrm>
            <a:custGeom>
              <a:avLst/>
              <a:gdLst>
                <a:gd name="T0" fmla="*/ 0 w 2352"/>
                <a:gd name="T1" fmla="*/ 1115 h 1115"/>
                <a:gd name="T2" fmla="*/ 532 w 2352"/>
                <a:gd name="T3" fmla="*/ 51 h 1115"/>
                <a:gd name="T4" fmla="*/ 1456 w 2352"/>
                <a:gd name="T5" fmla="*/ 807 h 1115"/>
                <a:gd name="T6" fmla="*/ 2352 w 2352"/>
                <a:gd name="T7" fmla="*/ 1115 h 1115"/>
              </a:gdLst>
              <a:ahLst/>
              <a:cxnLst>
                <a:cxn ang="0">
                  <a:pos x="T0" y="T1"/>
                </a:cxn>
                <a:cxn ang="0">
                  <a:pos x="T2" y="T3"/>
                </a:cxn>
                <a:cxn ang="0">
                  <a:pos x="T4" y="T5"/>
                </a:cxn>
                <a:cxn ang="0">
                  <a:pos x="T6" y="T7"/>
                </a:cxn>
              </a:cxnLst>
              <a:rect l="0" t="0" r="r" b="b"/>
              <a:pathLst>
                <a:path w="2352" h="1115">
                  <a:moveTo>
                    <a:pt x="0" y="1115"/>
                  </a:moveTo>
                  <a:cubicBezTo>
                    <a:pt x="144" y="608"/>
                    <a:pt x="289" y="102"/>
                    <a:pt x="532" y="51"/>
                  </a:cubicBezTo>
                  <a:cubicBezTo>
                    <a:pt x="775" y="0"/>
                    <a:pt x="1153" y="630"/>
                    <a:pt x="1456" y="807"/>
                  </a:cubicBezTo>
                  <a:cubicBezTo>
                    <a:pt x="1759" y="984"/>
                    <a:pt x="2055" y="1049"/>
                    <a:pt x="2352" y="1115"/>
                  </a:cubicBez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6807" name="Group 1031">
            <a:extLst>
              <a:ext uri="{FF2B5EF4-FFF2-40B4-BE49-F238E27FC236}">
                <a16:creationId xmlns:a16="http://schemas.microsoft.com/office/drawing/2014/main" id="{8B91BD31-89A6-43C5-BFB6-7F47FD913DFE}"/>
              </a:ext>
            </a:extLst>
          </p:cNvPr>
          <p:cNvGrpSpPr>
            <a:grpSpLocks noChangeAspect="1"/>
          </p:cNvGrpSpPr>
          <p:nvPr/>
        </p:nvGrpSpPr>
        <p:grpSpPr bwMode="auto">
          <a:xfrm>
            <a:off x="3048000" y="6248400"/>
            <a:ext cx="1385888" cy="469900"/>
            <a:chOff x="7588" y="9072"/>
            <a:chExt cx="3640" cy="1232"/>
          </a:xfrm>
        </p:grpSpPr>
        <p:sp>
          <p:nvSpPr>
            <p:cNvPr id="76808" name="Line 1032">
              <a:extLst>
                <a:ext uri="{FF2B5EF4-FFF2-40B4-BE49-F238E27FC236}">
                  <a16:creationId xmlns:a16="http://schemas.microsoft.com/office/drawing/2014/main" id="{35B8141A-D61F-4769-914F-0F3BD1AFF1E7}"/>
                </a:ext>
              </a:extLst>
            </p:cNvPr>
            <p:cNvSpPr>
              <a:spLocks noChangeAspect="1" noChangeShapeType="1"/>
            </p:cNvSpPr>
            <p:nvPr/>
          </p:nvSpPr>
          <p:spPr bwMode="auto">
            <a:xfrm>
              <a:off x="7588" y="10304"/>
              <a:ext cx="3640" cy="0"/>
            </a:xfrm>
            <a:prstGeom prst="line">
              <a:avLst/>
            </a:prstGeom>
            <a:noFill/>
            <a:ln w="127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6809" name="Freeform 1033">
              <a:extLst>
                <a:ext uri="{FF2B5EF4-FFF2-40B4-BE49-F238E27FC236}">
                  <a16:creationId xmlns:a16="http://schemas.microsoft.com/office/drawing/2014/main" id="{5E7B190F-D965-4801-82BC-2B7A3BAB5825}"/>
                </a:ext>
              </a:extLst>
            </p:cNvPr>
            <p:cNvSpPr>
              <a:spLocks noChangeAspect="1"/>
            </p:cNvSpPr>
            <p:nvPr/>
          </p:nvSpPr>
          <p:spPr bwMode="auto">
            <a:xfrm>
              <a:off x="8866" y="9072"/>
              <a:ext cx="234" cy="1232"/>
            </a:xfrm>
            <a:custGeom>
              <a:avLst/>
              <a:gdLst>
                <a:gd name="T0" fmla="*/ 0 w 2352"/>
                <a:gd name="T1" fmla="*/ 1115 h 1115"/>
                <a:gd name="T2" fmla="*/ 532 w 2352"/>
                <a:gd name="T3" fmla="*/ 51 h 1115"/>
                <a:gd name="T4" fmla="*/ 1456 w 2352"/>
                <a:gd name="T5" fmla="*/ 807 h 1115"/>
                <a:gd name="T6" fmla="*/ 2352 w 2352"/>
                <a:gd name="T7" fmla="*/ 1115 h 1115"/>
              </a:gdLst>
              <a:ahLst/>
              <a:cxnLst>
                <a:cxn ang="0">
                  <a:pos x="T0" y="T1"/>
                </a:cxn>
                <a:cxn ang="0">
                  <a:pos x="T2" y="T3"/>
                </a:cxn>
                <a:cxn ang="0">
                  <a:pos x="T4" y="T5"/>
                </a:cxn>
                <a:cxn ang="0">
                  <a:pos x="T6" y="T7"/>
                </a:cxn>
              </a:cxnLst>
              <a:rect l="0" t="0" r="r" b="b"/>
              <a:pathLst>
                <a:path w="2352" h="1115">
                  <a:moveTo>
                    <a:pt x="0" y="1115"/>
                  </a:moveTo>
                  <a:cubicBezTo>
                    <a:pt x="144" y="608"/>
                    <a:pt x="289" y="102"/>
                    <a:pt x="532" y="51"/>
                  </a:cubicBezTo>
                  <a:cubicBezTo>
                    <a:pt x="775" y="0"/>
                    <a:pt x="1153" y="630"/>
                    <a:pt x="1456" y="807"/>
                  </a:cubicBezTo>
                  <a:cubicBezTo>
                    <a:pt x="1759" y="984"/>
                    <a:pt x="2055" y="1049"/>
                    <a:pt x="2352" y="1115"/>
                  </a:cubicBezTo>
                </a:path>
              </a:pathLst>
            </a:custGeom>
            <a:noFill/>
            <a:ln w="25400" cap="flat" cmpd="sng">
              <a:solidFill>
                <a:srgbClr val="00FF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76810" name="Text Box 1034">
            <a:extLst>
              <a:ext uri="{FF2B5EF4-FFF2-40B4-BE49-F238E27FC236}">
                <a16:creationId xmlns:a16="http://schemas.microsoft.com/office/drawing/2014/main" id="{E24B08AA-98D7-4D64-859E-5BC978D43C5D}"/>
              </a:ext>
            </a:extLst>
          </p:cNvPr>
          <p:cNvSpPr txBox="1">
            <a:spLocks noChangeArrowheads="1"/>
          </p:cNvSpPr>
          <p:nvPr/>
        </p:nvSpPr>
        <p:spPr bwMode="auto">
          <a:xfrm>
            <a:off x="76200" y="5257800"/>
            <a:ext cx="2895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a:solidFill>
                  <a:srgbClr val="FF0000"/>
                </a:solidFill>
              </a:rPr>
              <a:t>Excimer pulse</a:t>
            </a:r>
            <a:endParaRPr lang="en-US" altLang="en-US"/>
          </a:p>
          <a:p>
            <a:pPr algn="just"/>
            <a:endParaRPr lang="en-US" altLang="en-US">
              <a:solidFill>
                <a:srgbClr val="00FF00"/>
              </a:solidFill>
            </a:endParaRPr>
          </a:p>
          <a:p>
            <a:pPr algn="just"/>
            <a:endParaRPr lang="en-US" altLang="en-US">
              <a:solidFill>
                <a:srgbClr val="00FF00"/>
              </a:solidFill>
            </a:endParaRPr>
          </a:p>
          <a:p>
            <a:pPr algn="just"/>
            <a:r>
              <a:rPr lang="en-US" altLang="en-US">
                <a:solidFill>
                  <a:srgbClr val="00FF00"/>
                </a:solidFill>
              </a:rPr>
              <a:t>10 times shorter pulse</a:t>
            </a:r>
            <a:endParaRPr lang="en-US" altLang="en-US"/>
          </a:p>
        </p:txBody>
      </p:sp>
      <p:sp>
        <p:nvSpPr>
          <p:cNvPr id="76811" name="Text Box 1035">
            <a:extLst>
              <a:ext uri="{FF2B5EF4-FFF2-40B4-BE49-F238E27FC236}">
                <a16:creationId xmlns:a16="http://schemas.microsoft.com/office/drawing/2014/main" id="{54A41722-A2E6-4FB0-B876-4B267814D60D}"/>
              </a:ext>
            </a:extLst>
          </p:cNvPr>
          <p:cNvSpPr txBox="1">
            <a:spLocks noChangeArrowheads="1"/>
          </p:cNvSpPr>
          <p:nvPr/>
        </p:nvSpPr>
        <p:spPr bwMode="auto">
          <a:xfrm>
            <a:off x="5867400" y="5289550"/>
            <a:ext cx="3200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solidFill>
                  <a:srgbClr val="0000FF"/>
                </a:solidFill>
              </a:rPr>
              <a:t>10 times lower adhesion</a:t>
            </a:r>
            <a:endParaRPr lang="en-US" altLang="en-US"/>
          </a:p>
          <a:p>
            <a:pPr algn="just"/>
            <a:endParaRPr lang="en-US" altLang="en-US"/>
          </a:p>
          <a:p>
            <a:pPr algn="just"/>
            <a:r>
              <a:rPr lang="en-US" altLang="en-US">
                <a:solidFill>
                  <a:srgbClr val="FF33CC"/>
                </a:solidFill>
              </a:rPr>
              <a:t>3 times softer materials</a:t>
            </a: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1E369D3D-7713-4D30-B409-F8DFFE9E810A}"/>
              </a:ext>
            </a:extLst>
          </p:cNvPr>
          <p:cNvSpPr>
            <a:spLocks noGrp="1"/>
          </p:cNvSpPr>
          <p:nvPr>
            <p:ph type="ftr" sz="quarter" idx="11"/>
          </p:nvPr>
        </p:nvSpPr>
        <p:spPr/>
        <p:txBody>
          <a:bodyPr/>
          <a:lstStyle/>
          <a:p>
            <a:r>
              <a:rPr lang="en-US" altLang="en-US"/>
              <a:t>N. Arnold, Applied Physics, Linz</a:t>
            </a:r>
          </a:p>
        </p:txBody>
      </p:sp>
      <p:sp>
        <p:nvSpPr>
          <p:cNvPr id="106498" name="Text Box 2">
            <a:extLst>
              <a:ext uri="{FF2B5EF4-FFF2-40B4-BE49-F238E27FC236}">
                <a16:creationId xmlns:a16="http://schemas.microsoft.com/office/drawing/2014/main" id="{4E20E1F6-6F21-4F99-8BFE-10BA98E5E820}"/>
              </a:ext>
            </a:extLst>
          </p:cNvPr>
          <p:cNvSpPr txBox="1">
            <a:spLocks noChangeArrowheads="1"/>
          </p:cNvSpPr>
          <p:nvPr/>
        </p:nvSpPr>
        <p:spPr bwMode="auto">
          <a:xfrm>
            <a:off x="2590800" y="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FF"/>
                </a:solidFill>
              </a:rPr>
              <a:t>Comparison with experiments</a:t>
            </a:r>
          </a:p>
        </p:txBody>
      </p:sp>
      <p:graphicFrame>
        <p:nvGraphicFramePr>
          <p:cNvPr id="106499" name="Object 3">
            <a:extLst>
              <a:ext uri="{FF2B5EF4-FFF2-40B4-BE49-F238E27FC236}">
                <a16:creationId xmlns:a16="http://schemas.microsoft.com/office/drawing/2014/main" id="{64598EB7-36A4-4CD8-990C-864E132FE0BC}"/>
              </a:ext>
            </a:extLst>
          </p:cNvPr>
          <p:cNvGraphicFramePr>
            <a:graphicFrameLocks noChangeAspect="1"/>
          </p:cNvGraphicFramePr>
          <p:nvPr/>
        </p:nvGraphicFramePr>
        <p:xfrm>
          <a:off x="838200" y="685800"/>
          <a:ext cx="6438900" cy="5275263"/>
        </p:xfrm>
        <a:graphic>
          <a:graphicData uri="http://schemas.openxmlformats.org/presentationml/2006/ole">
            <mc:AlternateContent xmlns:mc="http://schemas.openxmlformats.org/markup-compatibility/2006">
              <mc:Choice xmlns:v="urn:schemas-microsoft-com:vml" Requires="v">
                <p:oleObj spid="_x0000_s423936" name="Graph" r:id="rId4" imgW="29794358" imgH="17549255" progId="Origin50.Graph">
                  <p:embed/>
                </p:oleObj>
              </mc:Choice>
              <mc:Fallback>
                <p:oleObj name="Graph" r:id="rId4" imgW="29794358" imgH="17549255" progId="Origin50.Grap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4338" t="6892" r="41577" b="17908"/>
                      <a:stretch>
                        <a:fillRect/>
                      </a:stretch>
                    </p:blipFill>
                    <p:spPr bwMode="auto">
                      <a:xfrm>
                        <a:off x="838200" y="685800"/>
                        <a:ext cx="6438900"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501" name="Text Box 5">
            <a:extLst>
              <a:ext uri="{FF2B5EF4-FFF2-40B4-BE49-F238E27FC236}">
                <a16:creationId xmlns:a16="http://schemas.microsoft.com/office/drawing/2014/main" id="{B0CADB38-865F-4BE8-B80F-8C3E3ACCF5BD}"/>
              </a:ext>
            </a:extLst>
          </p:cNvPr>
          <p:cNvSpPr txBox="1">
            <a:spLocks noChangeArrowheads="1"/>
          </p:cNvSpPr>
          <p:nvPr/>
        </p:nvSpPr>
        <p:spPr bwMode="auto">
          <a:xfrm>
            <a:off x="4572000" y="60960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N. Arnold et al., </a:t>
            </a:r>
            <a:r>
              <a:rPr lang="en-US" altLang="en-US" i="1"/>
              <a:t>Proc. SPIE</a:t>
            </a:r>
            <a:r>
              <a:rPr lang="en-US" altLang="en-US"/>
              <a:t>, 2001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9BDB8260-6195-4133-A3DF-68DAA44C647D}"/>
              </a:ext>
            </a:extLst>
          </p:cNvPr>
          <p:cNvSpPr>
            <a:spLocks noGrp="1"/>
          </p:cNvSpPr>
          <p:nvPr>
            <p:ph type="ftr" sz="quarter" idx="11"/>
          </p:nvPr>
        </p:nvSpPr>
        <p:spPr/>
        <p:txBody>
          <a:bodyPr/>
          <a:lstStyle/>
          <a:p>
            <a:r>
              <a:rPr lang="en-US" altLang="en-US"/>
              <a:t>N. Arnold, Applied Physics, Linz</a:t>
            </a:r>
          </a:p>
        </p:txBody>
      </p:sp>
      <p:sp>
        <p:nvSpPr>
          <p:cNvPr id="129026" name="Text Box 2">
            <a:extLst>
              <a:ext uri="{FF2B5EF4-FFF2-40B4-BE49-F238E27FC236}">
                <a16:creationId xmlns:a16="http://schemas.microsoft.com/office/drawing/2014/main" id="{B46897A8-02D6-4806-A6B1-65DA3BF5912E}"/>
              </a:ext>
            </a:extLst>
          </p:cNvPr>
          <p:cNvSpPr txBox="1">
            <a:spLocks noChangeArrowheads="1"/>
          </p:cNvSpPr>
          <p:nvPr/>
        </p:nvSpPr>
        <p:spPr bwMode="auto">
          <a:xfrm>
            <a:off x="1571625" y="0"/>
            <a:ext cx="600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RESONANT LASER CLEANING (RLC)</a:t>
            </a:r>
          </a:p>
        </p:txBody>
      </p:sp>
      <p:sp>
        <p:nvSpPr>
          <p:cNvPr id="129027" name="Line 3">
            <a:extLst>
              <a:ext uri="{FF2B5EF4-FFF2-40B4-BE49-F238E27FC236}">
                <a16:creationId xmlns:a16="http://schemas.microsoft.com/office/drawing/2014/main" id="{23138B12-C58A-41D5-B518-9A56B1260F80}"/>
              </a:ext>
            </a:extLst>
          </p:cNvPr>
          <p:cNvSpPr>
            <a:spLocks noChangeShapeType="1"/>
          </p:cNvSpPr>
          <p:nvPr/>
        </p:nvSpPr>
        <p:spPr bwMode="auto">
          <a:xfrm>
            <a:off x="381000" y="6357938"/>
            <a:ext cx="871538" cy="0"/>
          </a:xfrm>
          <a:prstGeom prst="line">
            <a:avLst/>
          </a:prstGeom>
          <a:noFill/>
          <a:ln w="38100">
            <a:solidFill>
              <a:srgbClr val="FF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9028" name="Line 4">
            <a:extLst>
              <a:ext uri="{FF2B5EF4-FFF2-40B4-BE49-F238E27FC236}">
                <a16:creationId xmlns:a16="http://schemas.microsoft.com/office/drawing/2014/main" id="{5FBF3B01-368D-472A-8FA5-3CDBA7452060}"/>
              </a:ext>
            </a:extLst>
          </p:cNvPr>
          <p:cNvSpPr>
            <a:spLocks noChangeShapeType="1"/>
          </p:cNvSpPr>
          <p:nvPr/>
        </p:nvSpPr>
        <p:spPr bwMode="auto">
          <a:xfrm>
            <a:off x="381000" y="4648200"/>
            <a:ext cx="8715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9029" name="Line 5">
            <a:extLst>
              <a:ext uri="{FF2B5EF4-FFF2-40B4-BE49-F238E27FC236}">
                <a16:creationId xmlns:a16="http://schemas.microsoft.com/office/drawing/2014/main" id="{6E2F2827-0599-42F3-B715-13BB9C6A50D1}"/>
              </a:ext>
            </a:extLst>
          </p:cNvPr>
          <p:cNvSpPr>
            <a:spLocks noChangeShapeType="1"/>
          </p:cNvSpPr>
          <p:nvPr/>
        </p:nvSpPr>
        <p:spPr bwMode="auto">
          <a:xfrm>
            <a:off x="381000" y="5443538"/>
            <a:ext cx="871538" cy="0"/>
          </a:xfrm>
          <a:prstGeom prst="line">
            <a:avLst/>
          </a:prstGeom>
          <a:noFill/>
          <a:ln w="381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9030" name="Text Box 6">
            <a:extLst>
              <a:ext uri="{FF2B5EF4-FFF2-40B4-BE49-F238E27FC236}">
                <a16:creationId xmlns:a16="http://schemas.microsoft.com/office/drawing/2014/main" id="{0BE6A66A-F8EC-41F6-A150-18244AF078FA}"/>
              </a:ext>
            </a:extLst>
          </p:cNvPr>
          <p:cNvSpPr txBox="1">
            <a:spLocks noChangeArrowheads="1"/>
          </p:cNvSpPr>
          <p:nvPr/>
        </p:nvSpPr>
        <p:spPr bwMode="auto">
          <a:xfrm>
            <a:off x="1447800" y="44196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10 sinusoidal pulses, 100 MHz, no damping</a:t>
            </a:r>
          </a:p>
        </p:txBody>
      </p:sp>
      <p:graphicFrame>
        <p:nvGraphicFramePr>
          <p:cNvPr id="129031" name="Object 7">
            <a:extLst>
              <a:ext uri="{FF2B5EF4-FFF2-40B4-BE49-F238E27FC236}">
                <a16:creationId xmlns:a16="http://schemas.microsoft.com/office/drawing/2014/main" id="{24C95CB9-03F5-4BA7-B379-B4A9C6E09814}"/>
              </a:ext>
            </a:extLst>
          </p:cNvPr>
          <p:cNvGraphicFramePr>
            <a:graphicFrameLocks noChangeAspect="1"/>
          </p:cNvGraphicFramePr>
          <p:nvPr/>
        </p:nvGraphicFramePr>
        <p:xfrm>
          <a:off x="1905000" y="528638"/>
          <a:ext cx="4962525" cy="3814762"/>
        </p:xfrm>
        <a:graphic>
          <a:graphicData uri="http://schemas.openxmlformats.org/presentationml/2006/ole">
            <mc:AlternateContent xmlns:mc="http://schemas.openxmlformats.org/markup-compatibility/2006">
              <mc:Choice xmlns:v="urn:schemas-microsoft-com:vml" Requires="v">
                <p:oleObj spid="_x0000_s424960" name="Graph" r:id="rId4" imgW="40393993" imgH="18097624" progId="Origin50.Graph">
                  <p:embed/>
                </p:oleObj>
              </mc:Choice>
              <mc:Fallback>
                <p:oleObj name="Graph" r:id="rId4" imgW="40393993" imgH="18097624" progId="Origin50.Graph">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2826" t="16948" r="56271" b="12930"/>
                      <a:stretch>
                        <a:fillRect/>
                      </a:stretch>
                    </p:blipFill>
                    <p:spPr bwMode="auto">
                      <a:xfrm>
                        <a:off x="1905000" y="528638"/>
                        <a:ext cx="4962525" cy="3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32" name="Text Box 8">
            <a:extLst>
              <a:ext uri="{FF2B5EF4-FFF2-40B4-BE49-F238E27FC236}">
                <a16:creationId xmlns:a16="http://schemas.microsoft.com/office/drawing/2014/main" id="{8EC498E8-430B-4512-8B9D-CC62BBBDA37D}"/>
              </a:ext>
            </a:extLst>
          </p:cNvPr>
          <p:cNvSpPr txBox="1">
            <a:spLocks noChangeArrowheads="1"/>
          </p:cNvSpPr>
          <p:nvPr/>
        </p:nvSpPr>
        <p:spPr bwMode="auto">
          <a:xfrm>
            <a:off x="1447800" y="5214938"/>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00FF"/>
                </a:solidFill>
              </a:rPr>
              <a:t>Damping </a:t>
            </a:r>
            <a:r>
              <a:rPr lang="en-US" altLang="en-US" i="1">
                <a:solidFill>
                  <a:srgbClr val="0000FF"/>
                </a:solidFill>
                <a:sym typeface="Symbol" panose="05050102010706020507" pitchFamily="18" charset="2"/>
              </a:rPr>
              <a:t></a:t>
            </a:r>
            <a:r>
              <a:rPr lang="en-US" altLang="en-US">
                <a:solidFill>
                  <a:srgbClr val="0000FF"/>
                </a:solidFill>
                <a:sym typeface="Symbol" panose="05050102010706020507" pitchFamily="18" charset="2"/>
              </a:rPr>
              <a:t>=0.2</a:t>
            </a:r>
            <a:r>
              <a:rPr lang="en-US" altLang="en-US" i="1">
                <a:solidFill>
                  <a:srgbClr val="0000FF"/>
                </a:solidFill>
                <a:sym typeface="Symbol" panose="05050102010706020507" pitchFamily="18" charset="2"/>
              </a:rPr>
              <a:t></a:t>
            </a:r>
            <a:r>
              <a:rPr lang="en-US" altLang="en-US" baseline="-25000">
                <a:solidFill>
                  <a:srgbClr val="0000FF"/>
                </a:solidFill>
              </a:rPr>
              <a:t>0</a:t>
            </a:r>
            <a:endParaRPr lang="en-US" altLang="en-US"/>
          </a:p>
        </p:txBody>
      </p:sp>
      <p:sp>
        <p:nvSpPr>
          <p:cNvPr id="129033" name="Text Box 9">
            <a:extLst>
              <a:ext uri="{FF2B5EF4-FFF2-40B4-BE49-F238E27FC236}">
                <a16:creationId xmlns:a16="http://schemas.microsoft.com/office/drawing/2014/main" id="{819BD57D-9D5C-41B6-A922-C6EF76A3EC2C}"/>
              </a:ext>
            </a:extLst>
          </p:cNvPr>
          <p:cNvSpPr txBox="1">
            <a:spLocks noChangeArrowheads="1"/>
          </p:cNvSpPr>
          <p:nvPr/>
        </p:nvSpPr>
        <p:spPr bwMode="auto">
          <a:xfrm>
            <a:off x="1447800" y="6053138"/>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33CC"/>
                </a:solidFill>
              </a:rPr>
              <a:t>Damping </a:t>
            </a:r>
            <a:r>
              <a:rPr lang="en-US" altLang="en-US" i="1">
                <a:solidFill>
                  <a:srgbClr val="FF33CC"/>
                </a:solidFill>
                <a:sym typeface="Symbol" panose="05050102010706020507" pitchFamily="18" charset="2"/>
              </a:rPr>
              <a:t></a:t>
            </a:r>
            <a:r>
              <a:rPr lang="en-US" altLang="en-US">
                <a:solidFill>
                  <a:srgbClr val="FF33CC"/>
                </a:solidFill>
                <a:sym typeface="Symbol" panose="05050102010706020507" pitchFamily="18" charset="2"/>
              </a:rPr>
              <a:t>=0.5</a:t>
            </a:r>
            <a:r>
              <a:rPr lang="en-US" altLang="en-US" i="1">
                <a:solidFill>
                  <a:srgbClr val="FF33CC"/>
                </a:solidFill>
                <a:sym typeface="Symbol" panose="05050102010706020507" pitchFamily="18" charset="2"/>
              </a:rPr>
              <a:t></a:t>
            </a:r>
            <a:r>
              <a:rPr lang="en-US" altLang="en-US" baseline="-25000">
                <a:solidFill>
                  <a:srgbClr val="FF33CC"/>
                </a:solidFill>
              </a:rPr>
              <a:t>0</a:t>
            </a:r>
            <a:endParaRPr lang="en-US" altLang="en-US">
              <a:solidFill>
                <a:srgbClr val="FF33CC"/>
              </a:solidFill>
            </a:endParaRPr>
          </a:p>
        </p:txBody>
      </p:sp>
      <p:pic>
        <p:nvPicPr>
          <p:cNvPr id="129034" name="Picture 10">
            <a:extLst>
              <a:ext uri="{FF2B5EF4-FFF2-40B4-BE49-F238E27FC236}">
                <a16:creationId xmlns:a16="http://schemas.microsoft.com/office/drawing/2014/main" id="{2D960729-D500-4862-AA52-E5DD85A8C4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113" y="4986338"/>
            <a:ext cx="1309687" cy="80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35" name="Picture 11">
            <a:extLst>
              <a:ext uri="{FF2B5EF4-FFF2-40B4-BE49-F238E27FC236}">
                <a16:creationId xmlns:a16="http://schemas.microsoft.com/office/drawing/2014/main" id="{897033BB-20A5-4425-A440-A9E35ADEAF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5824538"/>
            <a:ext cx="1309688" cy="80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36" name="Picture 12">
            <a:extLst>
              <a:ext uri="{FF2B5EF4-FFF2-40B4-BE49-F238E27FC236}">
                <a16:creationId xmlns:a16="http://schemas.microsoft.com/office/drawing/2014/main" id="{833999B6-E18B-4383-B97E-EF6FD529B1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725" y="3733800"/>
            <a:ext cx="1641475"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0CBD920-BB2C-4508-9D38-D6047E155BD6}"/>
              </a:ext>
            </a:extLst>
          </p:cNvPr>
          <p:cNvSpPr>
            <a:spLocks noGrp="1"/>
          </p:cNvSpPr>
          <p:nvPr>
            <p:ph type="ftr" sz="quarter" idx="11"/>
          </p:nvPr>
        </p:nvSpPr>
        <p:spPr/>
        <p:txBody>
          <a:bodyPr/>
          <a:lstStyle/>
          <a:p>
            <a:r>
              <a:rPr lang="en-US" altLang="en-US"/>
              <a:t>N. Arnold, Applied Physics, Linz</a:t>
            </a:r>
          </a:p>
        </p:txBody>
      </p:sp>
      <p:sp>
        <p:nvSpPr>
          <p:cNvPr id="53251" name="Text Box 3">
            <a:extLst>
              <a:ext uri="{FF2B5EF4-FFF2-40B4-BE49-F238E27FC236}">
                <a16:creationId xmlns:a16="http://schemas.microsoft.com/office/drawing/2014/main" id="{E6A69E3A-C355-4989-8959-161E924BFB9F}"/>
              </a:ext>
            </a:extLst>
          </p:cNvPr>
          <p:cNvSpPr txBox="1">
            <a:spLocks noChangeArrowheads="1"/>
          </p:cNvSpPr>
          <p:nvPr/>
        </p:nvSpPr>
        <p:spPr bwMode="auto">
          <a:xfrm>
            <a:off x="2917825" y="730250"/>
            <a:ext cx="330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u="sng">
                <a:solidFill>
                  <a:srgbClr val="FF0000"/>
                </a:solidFill>
              </a:rPr>
              <a:t>Local 3D effects</a:t>
            </a:r>
            <a:endParaRPr lang="en-US" altLang="en-US" sz="3600" b="1" u="sng">
              <a:solidFill>
                <a:srgbClr val="0000FF"/>
              </a:solidFill>
            </a:endParaRPr>
          </a:p>
        </p:txBody>
      </p:sp>
      <p:sp>
        <p:nvSpPr>
          <p:cNvPr id="53253" name="Text Box 5">
            <a:extLst>
              <a:ext uri="{FF2B5EF4-FFF2-40B4-BE49-F238E27FC236}">
                <a16:creationId xmlns:a16="http://schemas.microsoft.com/office/drawing/2014/main" id="{FE0E6117-47A8-4B7D-AB29-7B04B00373C6}"/>
              </a:ext>
            </a:extLst>
          </p:cNvPr>
          <p:cNvSpPr txBox="1">
            <a:spLocks noChangeArrowheads="1"/>
          </p:cNvSpPr>
          <p:nvPr/>
        </p:nvSpPr>
        <p:spPr bwMode="auto">
          <a:xfrm>
            <a:off x="2976563" y="4481513"/>
            <a:ext cx="3189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 </a:t>
            </a:r>
            <a:r>
              <a:rPr lang="en-US" altLang="en-US" b="1">
                <a:solidFill>
                  <a:srgbClr val="66FF33"/>
                </a:solidFill>
              </a:rPr>
              <a:t>Ablation, vaporization</a:t>
            </a:r>
          </a:p>
        </p:txBody>
      </p:sp>
      <p:sp>
        <p:nvSpPr>
          <p:cNvPr id="53254" name="Text Box 6">
            <a:extLst>
              <a:ext uri="{FF2B5EF4-FFF2-40B4-BE49-F238E27FC236}">
                <a16:creationId xmlns:a16="http://schemas.microsoft.com/office/drawing/2014/main" id="{3BA83002-1080-45F6-B7E7-9418FB9070F8}"/>
              </a:ext>
            </a:extLst>
          </p:cNvPr>
          <p:cNvSpPr txBox="1">
            <a:spLocks noChangeArrowheads="1"/>
          </p:cNvSpPr>
          <p:nvPr/>
        </p:nvSpPr>
        <p:spPr bwMode="auto">
          <a:xfrm>
            <a:off x="3048000" y="3292475"/>
            <a:ext cx="304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3D thermal expansion</a:t>
            </a:r>
          </a:p>
        </p:txBody>
      </p:sp>
      <p:sp>
        <p:nvSpPr>
          <p:cNvPr id="53255" name="Text Box 7">
            <a:extLst>
              <a:ext uri="{FF2B5EF4-FFF2-40B4-BE49-F238E27FC236}">
                <a16:creationId xmlns:a16="http://schemas.microsoft.com/office/drawing/2014/main" id="{C226E895-FDB3-452D-B98E-278FAE6183E2}"/>
              </a:ext>
            </a:extLst>
          </p:cNvPr>
          <p:cNvSpPr txBox="1">
            <a:spLocks noChangeArrowheads="1"/>
          </p:cNvSpPr>
          <p:nvPr/>
        </p:nvSpPr>
        <p:spPr bwMode="auto">
          <a:xfrm>
            <a:off x="2709863" y="2103438"/>
            <a:ext cx="3722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Local intensity distribution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a:extLst>
              <a:ext uri="{FF2B5EF4-FFF2-40B4-BE49-F238E27FC236}">
                <a16:creationId xmlns:a16="http://schemas.microsoft.com/office/drawing/2014/main" id="{0248F560-0EF6-415A-91E8-6CDD7031EFCE}"/>
              </a:ext>
            </a:extLst>
          </p:cNvPr>
          <p:cNvSpPr>
            <a:spLocks noGrp="1"/>
          </p:cNvSpPr>
          <p:nvPr>
            <p:ph type="ftr" sz="quarter" idx="11"/>
          </p:nvPr>
        </p:nvSpPr>
        <p:spPr/>
        <p:txBody>
          <a:bodyPr/>
          <a:lstStyle/>
          <a:p>
            <a:r>
              <a:rPr lang="en-US" altLang="en-US"/>
              <a:t>N. Arnold, Applied Physics, Linz</a:t>
            </a:r>
          </a:p>
        </p:txBody>
      </p:sp>
      <p:sp>
        <p:nvSpPr>
          <p:cNvPr id="118786" name="Text Box 2">
            <a:extLst>
              <a:ext uri="{FF2B5EF4-FFF2-40B4-BE49-F238E27FC236}">
                <a16:creationId xmlns:a16="http://schemas.microsoft.com/office/drawing/2014/main" id="{27132B78-1CF1-4E39-BCE7-4D2104F005EE}"/>
              </a:ext>
            </a:extLst>
          </p:cNvPr>
          <p:cNvSpPr txBox="1">
            <a:spLocks noChangeArrowheads="1"/>
          </p:cNvSpPr>
          <p:nvPr/>
        </p:nvSpPr>
        <p:spPr bwMode="auto">
          <a:xfrm>
            <a:off x="2709863" y="0"/>
            <a:ext cx="3722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66FF33"/>
                </a:solidFill>
              </a:rPr>
              <a:t>Local intensity distribution</a:t>
            </a:r>
            <a:endParaRPr lang="en-US" altLang="en-US" b="1">
              <a:solidFill>
                <a:srgbClr val="0000FF"/>
              </a:solidFill>
            </a:endParaRPr>
          </a:p>
        </p:txBody>
      </p:sp>
      <p:sp>
        <p:nvSpPr>
          <p:cNvPr id="118787" name="Text Box 3">
            <a:extLst>
              <a:ext uri="{FF2B5EF4-FFF2-40B4-BE49-F238E27FC236}">
                <a16:creationId xmlns:a16="http://schemas.microsoft.com/office/drawing/2014/main" id="{340B6DF0-40DE-46DB-A7D0-9AD3003A5B6F}"/>
              </a:ext>
            </a:extLst>
          </p:cNvPr>
          <p:cNvSpPr txBox="1">
            <a:spLocks noChangeArrowheads="1"/>
          </p:cNvSpPr>
          <p:nvPr/>
        </p:nvSpPr>
        <p:spPr bwMode="auto">
          <a:xfrm>
            <a:off x="76200" y="4495800"/>
            <a:ext cx="8991600" cy="4953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Large particle – geometrical optics. Small particle – dipole+plane wave</a:t>
            </a:r>
          </a:p>
        </p:txBody>
      </p:sp>
      <p:sp>
        <p:nvSpPr>
          <p:cNvPr id="118788" name="Text Box 4">
            <a:extLst>
              <a:ext uri="{FF2B5EF4-FFF2-40B4-BE49-F238E27FC236}">
                <a16:creationId xmlns:a16="http://schemas.microsoft.com/office/drawing/2014/main" id="{C5ED9FBF-26DC-4C90-9F91-972FB96F52CD}"/>
              </a:ext>
            </a:extLst>
          </p:cNvPr>
          <p:cNvSpPr txBox="1">
            <a:spLocks noChangeArrowheads="1"/>
          </p:cNvSpPr>
          <p:nvPr/>
        </p:nvSpPr>
        <p:spPr bwMode="auto">
          <a:xfrm>
            <a:off x="457200" y="4572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Exact -- numerical</a:t>
            </a:r>
            <a:r>
              <a:rPr lang="en-US" altLang="en-US" baseline="30000"/>
              <a:t>1</a:t>
            </a:r>
            <a:r>
              <a:rPr lang="en-US" altLang="en-US"/>
              <a:t>, Mie</a:t>
            </a:r>
            <a:r>
              <a:rPr lang="en-US" altLang="en-US" baseline="30000"/>
              <a:t>2,3</a:t>
            </a:r>
            <a:r>
              <a:rPr lang="en-US" altLang="en-US"/>
              <a:t>, Mie + substrate</a:t>
            </a:r>
            <a:r>
              <a:rPr lang="en-US" altLang="en-US" baseline="30000"/>
              <a:t>4,5</a:t>
            </a:r>
            <a:endParaRPr lang="en-US" altLang="en-US"/>
          </a:p>
        </p:txBody>
      </p:sp>
      <p:sp>
        <p:nvSpPr>
          <p:cNvPr id="118789" name="Text Box 5">
            <a:extLst>
              <a:ext uri="{FF2B5EF4-FFF2-40B4-BE49-F238E27FC236}">
                <a16:creationId xmlns:a16="http://schemas.microsoft.com/office/drawing/2014/main" id="{83366C80-87F3-4EF3-B398-B1FA3F3DF18C}"/>
              </a:ext>
            </a:extLst>
          </p:cNvPr>
          <p:cNvSpPr txBox="1">
            <a:spLocks noChangeArrowheads="1"/>
          </p:cNvSpPr>
          <p:nvPr/>
        </p:nvSpPr>
        <p:spPr bwMode="auto">
          <a:xfrm>
            <a:off x="79375" y="5106988"/>
            <a:ext cx="40052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u="sng"/>
              <a:t>Advantages:</a:t>
            </a:r>
            <a:endParaRPr lang="en-US" altLang="en-US"/>
          </a:p>
          <a:p>
            <a:pPr>
              <a:buFontTx/>
              <a:buChar char="•"/>
            </a:pPr>
            <a:r>
              <a:rPr lang="en-US" altLang="en-US"/>
              <a:t>simple</a:t>
            </a:r>
          </a:p>
          <a:p>
            <a:pPr>
              <a:buFontTx/>
              <a:buChar char="•"/>
            </a:pPr>
            <a:r>
              <a:rPr lang="en-US" altLang="en-US"/>
              <a:t>holds for</a:t>
            </a:r>
            <a:r>
              <a:rPr lang="en-US" altLang="en-US">
                <a:solidFill>
                  <a:srgbClr val="FF0000"/>
                </a:solidFill>
              </a:rPr>
              <a:t> non-spherical shapes</a:t>
            </a:r>
            <a:endParaRPr lang="en-US" altLang="en-US"/>
          </a:p>
        </p:txBody>
      </p:sp>
      <p:sp>
        <p:nvSpPr>
          <p:cNvPr id="118790" name="Text Box 6">
            <a:extLst>
              <a:ext uri="{FF2B5EF4-FFF2-40B4-BE49-F238E27FC236}">
                <a16:creationId xmlns:a16="http://schemas.microsoft.com/office/drawing/2014/main" id="{7480F90A-5FF3-4362-BC08-81EB66224B93}"/>
              </a:ext>
            </a:extLst>
          </p:cNvPr>
          <p:cNvSpPr txBox="1">
            <a:spLocks noChangeArrowheads="1"/>
          </p:cNvSpPr>
          <p:nvPr/>
        </p:nvSpPr>
        <p:spPr bwMode="auto">
          <a:xfrm>
            <a:off x="5348288" y="5114925"/>
            <a:ext cx="370046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u="sng"/>
              <a:t>Disadvantages:</a:t>
            </a:r>
            <a:endParaRPr lang="en-US" altLang="en-US"/>
          </a:p>
          <a:p>
            <a:pPr>
              <a:buFontTx/>
              <a:buChar char="•"/>
            </a:pPr>
            <a:r>
              <a:rPr lang="en-US" altLang="en-US"/>
              <a:t>fine effects are lost, but:</a:t>
            </a:r>
          </a:p>
          <a:p>
            <a:pPr>
              <a:buFontTx/>
              <a:buChar char="•"/>
            </a:pPr>
            <a:r>
              <a:rPr lang="en-US" altLang="en-US"/>
              <a:t>ns heat diffusion smoothens</a:t>
            </a:r>
          </a:p>
          <a:p>
            <a:r>
              <a:rPr lang="en-US" altLang="en-US"/>
              <a:t> intensity</a:t>
            </a:r>
          </a:p>
        </p:txBody>
      </p:sp>
      <p:pic>
        <p:nvPicPr>
          <p:cNvPr id="118791" name="Picture 7">
            <a:extLst>
              <a:ext uri="{FF2B5EF4-FFF2-40B4-BE49-F238E27FC236}">
                <a16:creationId xmlns:a16="http://schemas.microsoft.com/office/drawing/2014/main" id="{3C74FEE7-C190-4AC8-9826-63336B9EE0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998538"/>
            <a:ext cx="2841625" cy="235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92" name="Text Box 8">
            <a:extLst>
              <a:ext uri="{FF2B5EF4-FFF2-40B4-BE49-F238E27FC236}">
                <a16:creationId xmlns:a16="http://schemas.microsoft.com/office/drawing/2014/main" id="{9BEB809B-6844-4647-885F-541ACC19FB87}"/>
              </a:ext>
            </a:extLst>
          </p:cNvPr>
          <p:cNvSpPr txBox="1">
            <a:spLocks noChangeArrowheads="1"/>
          </p:cNvSpPr>
          <p:nvPr/>
        </p:nvSpPr>
        <p:spPr bwMode="auto">
          <a:xfrm>
            <a:off x="0" y="3962400"/>
            <a:ext cx="3352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400" baseline="30000"/>
              <a:t>1</a:t>
            </a:r>
            <a:r>
              <a:rPr lang="en-US" altLang="en-US" sz="1400"/>
              <a:t>Rohrbach et al., </a:t>
            </a:r>
            <a:r>
              <a:rPr lang="en-US" altLang="en-US" sz="1400" i="1"/>
              <a:t>J. Opt. Soc. Am. A</a:t>
            </a:r>
            <a:r>
              <a:rPr lang="en-US" altLang="en-US" sz="1400"/>
              <a:t>, 98</a:t>
            </a:r>
            <a:endParaRPr lang="en-US" altLang="en-US" sz="1400" baseline="30000"/>
          </a:p>
          <a:p>
            <a:pPr algn="just"/>
            <a:r>
              <a:rPr lang="en-US" altLang="en-US" sz="1400" baseline="30000"/>
              <a:t>2</a:t>
            </a:r>
            <a:r>
              <a:rPr lang="en-US" altLang="en-US" sz="1400"/>
              <a:t>Münzer et al., </a:t>
            </a:r>
            <a:r>
              <a:rPr lang="en-US" altLang="en-US" sz="1400" i="1"/>
              <a:t>Journal of Microscopy</a:t>
            </a:r>
            <a:r>
              <a:rPr lang="en-US" altLang="en-US" sz="1400"/>
              <a:t>, 01</a:t>
            </a:r>
          </a:p>
        </p:txBody>
      </p:sp>
      <p:graphicFrame>
        <p:nvGraphicFramePr>
          <p:cNvPr id="118793" name="Object 9">
            <a:extLst>
              <a:ext uri="{FF2B5EF4-FFF2-40B4-BE49-F238E27FC236}">
                <a16:creationId xmlns:a16="http://schemas.microsoft.com/office/drawing/2014/main" id="{0E105432-8D9B-40AE-9DFD-1EA35FE03A2A}"/>
              </a:ext>
            </a:extLst>
          </p:cNvPr>
          <p:cNvGraphicFramePr>
            <a:graphicFrameLocks noChangeAspect="1"/>
          </p:cNvGraphicFramePr>
          <p:nvPr/>
        </p:nvGraphicFramePr>
        <p:xfrm>
          <a:off x="3651250" y="3929063"/>
          <a:ext cx="1246188" cy="485775"/>
        </p:xfrm>
        <a:graphic>
          <a:graphicData uri="http://schemas.openxmlformats.org/presentationml/2006/ole">
            <mc:AlternateContent xmlns:mc="http://schemas.openxmlformats.org/markup-compatibility/2006">
              <mc:Choice xmlns:v="urn:schemas-microsoft-com:vml" Requires="v">
                <p:oleObj spid="_x0000_s425984" name="Paket" r:id="rId6" imgW="1247760" imgH="485640" progId="Package">
                  <p:embed/>
                </p:oleObj>
              </mc:Choice>
              <mc:Fallback>
                <p:oleObj name="Paket" r:id="rId6" imgW="1247760" imgH="485640" progId="Package">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50" y="3929063"/>
                        <a:ext cx="1246188"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8794" name="Text Box 10">
            <a:extLst>
              <a:ext uri="{FF2B5EF4-FFF2-40B4-BE49-F238E27FC236}">
                <a16:creationId xmlns:a16="http://schemas.microsoft.com/office/drawing/2014/main" id="{02E91034-F4ED-4EB6-872F-24571F342EC5}"/>
              </a:ext>
            </a:extLst>
          </p:cNvPr>
          <p:cNvSpPr txBox="1">
            <a:spLocks noChangeArrowheads="1"/>
          </p:cNvSpPr>
          <p:nvPr/>
        </p:nvSpPr>
        <p:spPr bwMode="auto">
          <a:xfrm>
            <a:off x="6324600" y="3765550"/>
            <a:ext cx="2743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400" baseline="30000"/>
              <a:t>3</a:t>
            </a:r>
            <a:r>
              <a:rPr lang="en-US" altLang="en-US" sz="1400"/>
              <a:t>Luk'yanchuk et al., </a:t>
            </a:r>
            <a:r>
              <a:rPr lang="en-US" altLang="en-US" sz="1400" i="1"/>
              <a:t>Proc.</a:t>
            </a:r>
            <a:r>
              <a:rPr lang="en-US" altLang="en-US" sz="1400"/>
              <a:t> </a:t>
            </a:r>
            <a:r>
              <a:rPr lang="en-US" altLang="en-US" sz="1400" i="1"/>
              <a:t>SPIE,</a:t>
            </a:r>
            <a:r>
              <a:rPr lang="en-US" altLang="en-US" sz="1400"/>
              <a:t> 01</a:t>
            </a:r>
          </a:p>
          <a:p>
            <a:pPr algn="just"/>
            <a:r>
              <a:rPr lang="en-US" altLang="en-US" sz="1400" baseline="30000"/>
              <a:t>4</a:t>
            </a:r>
            <a:r>
              <a:rPr lang="en-US" altLang="en-US" sz="1400"/>
              <a:t>Luk'yanchuk et al., </a:t>
            </a:r>
            <a:r>
              <a:rPr lang="en-US" altLang="en-US" sz="1400" i="1"/>
              <a:t>Proc.</a:t>
            </a:r>
            <a:r>
              <a:rPr lang="en-US" altLang="en-US" sz="1400"/>
              <a:t> </a:t>
            </a:r>
            <a:r>
              <a:rPr lang="en-US" altLang="en-US" sz="1400" i="1"/>
              <a:t>SPIE,</a:t>
            </a:r>
            <a:r>
              <a:rPr lang="en-US" altLang="en-US" sz="1400"/>
              <a:t> 00</a:t>
            </a:r>
            <a:endParaRPr lang="en-US" altLang="en-US" sz="1400">
              <a:solidFill>
                <a:srgbClr val="FF0000"/>
              </a:solidFill>
            </a:endParaRPr>
          </a:p>
          <a:p>
            <a:r>
              <a:rPr lang="en-US" altLang="en-US" sz="1400" baseline="30000"/>
              <a:t>5</a:t>
            </a:r>
            <a:r>
              <a:rPr lang="en-US" altLang="en-US" sz="1400"/>
              <a:t>Münzer et al.,</a:t>
            </a:r>
            <a:r>
              <a:rPr lang="en-US" altLang="en-US" sz="1400" i="1"/>
              <a:t> Proc.</a:t>
            </a:r>
            <a:r>
              <a:rPr lang="en-US" altLang="en-US" sz="1400"/>
              <a:t> </a:t>
            </a:r>
            <a:r>
              <a:rPr lang="en-US" altLang="en-US" sz="1400" i="1"/>
              <a:t>SPIE,</a:t>
            </a:r>
            <a:r>
              <a:rPr lang="en-US" altLang="en-US" sz="1400"/>
              <a:t> 02</a:t>
            </a:r>
          </a:p>
        </p:txBody>
      </p:sp>
      <p:pic>
        <p:nvPicPr>
          <p:cNvPr id="118795" name="DeformCylinder1.mov">
            <a:hlinkClick r:id="" action="ppaction://media"/>
            <a:extLst>
              <a:ext uri="{FF2B5EF4-FFF2-40B4-BE49-F238E27FC236}">
                <a16:creationId xmlns:a16="http://schemas.microsoft.com/office/drawing/2014/main" id="{F811A563-EDD9-4C77-91BE-B524D024B2D4}"/>
              </a:ext>
            </a:extLst>
          </p:cNvPr>
          <p:cNvPicPr>
            <a:picLocks noRot="1" noChangeAspect="1" noChangeArrowheads="1"/>
          </p:cNvPicPr>
          <p:nvPr>
            <a:videoFile r:link="rId2"/>
          </p:nvPr>
        </p:nvPicPr>
        <p:blipFill>
          <a:blip r:embed="rId8">
            <a:extLst>
              <a:ext uri="{28A0092B-C50C-407E-A947-70E740481C1C}">
                <a14:useLocalDpi xmlns:a14="http://schemas.microsoft.com/office/drawing/2010/main" val="0"/>
              </a:ext>
            </a:extLst>
          </a:blip>
          <a:srcRect/>
          <a:stretch>
            <a:fillRect/>
          </a:stretch>
        </p:blipFill>
        <p:spPr bwMode="auto">
          <a:xfrm>
            <a:off x="304800" y="990600"/>
            <a:ext cx="2339975" cy="2339975"/>
          </a:xfrm>
          <a:prstGeom prst="rect">
            <a:avLst/>
          </a:prstGeom>
          <a:noFill/>
          <a:extLst>
            <a:ext uri="{909E8E84-426E-40DD-AFC4-6F175D3DCCD1}">
              <a14:hiddenFill xmlns:a14="http://schemas.microsoft.com/office/drawing/2010/main">
                <a:solidFill>
                  <a:srgbClr val="FFFFFF"/>
                </a:solidFill>
              </a14:hiddenFill>
            </a:ext>
          </a:extLst>
        </p:spPr>
      </p:pic>
      <p:pic>
        <p:nvPicPr>
          <p:cNvPr id="118796" name="Picture 12" descr="DeformCylinder1_top">
            <a:extLst>
              <a:ext uri="{FF2B5EF4-FFF2-40B4-BE49-F238E27FC236}">
                <a16:creationId xmlns:a16="http://schemas.microsoft.com/office/drawing/2014/main" id="{DA25C2D5-E839-46AC-B7DB-CD7BEB7307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990600"/>
            <a:ext cx="2332038" cy="2332038"/>
          </a:xfrm>
          <a:prstGeom prst="rect">
            <a:avLst/>
          </a:prstGeom>
          <a:noFill/>
          <a:extLst>
            <a:ext uri="{909E8E84-426E-40DD-AFC4-6F175D3DCCD1}">
              <a14:hiddenFill xmlns:a14="http://schemas.microsoft.com/office/drawing/2010/main">
                <a:solidFill>
                  <a:srgbClr val="FFFFFF"/>
                </a:solidFill>
              </a14:hiddenFill>
            </a:ext>
          </a:extLst>
        </p:spPr>
      </p:pic>
      <p:sp>
        <p:nvSpPr>
          <p:cNvPr id="118797" name="Text Box 13">
            <a:extLst>
              <a:ext uri="{FF2B5EF4-FFF2-40B4-BE49-F238E27FC236}">
                <a16:creationId xmlns:a16="http://schemas.microsoft.com/office/drawing/2014/main" id="{5FB97BD5-4DEE-4AAF-806F-09C14B26E226}"/>
              </a:ext>
            </a:extLst>
          </p:cNvPr>
          <p:cNvSpPr txBox="1">
            <a:spLocks noChangeArrowheads="1"/>
          </p:cNvSpPr>
          <p:nvPr/>
        </p:nvSpPr>
        <p:spPr bwMode="auto">
          <a:xfrm>
            <a:off x="304800" y="3429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10"/>
              </a:rPr>
              <a:t>page</a:t>
            </a:r>
            <a:endParaRPr lang="en-US" altLang="en-US"/>
          </a:p>
        </p:txBody>
      </p:sp>
      <p:sp>
        <p:nvSpPr>
          <p:cNvPr id="118798" name="Text Box 14">
            <a:extLst>
              <a:ext uri="{FF2B5EF4-FFF2-40B4-BE49-F238E27FC236}">
                <a16:creationId xmlns:a16="http://schemas.microsoft.com/office/drawing/2014/main" id="{5B7004D7-F186-41EF-BFF8-5396AC4FE721}"/>
              </a:ext>
            </a:extLst>
          </p:cNvPr>
          <p:cNvSpPr txBox="1">
            <a:spLocks noChangeArrowheads="1"/>
          </p:cNvSpPr>
          <p:nvPr/>
        </p:nvSpPr>
        <p:spPr bwMode="auto">
          <a:xfrm>
            <a:off x="1219200" y="3429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11"/>
              </a:rPr>
              <a:t>movie</a:t>
            </a:r>
            <a:endParaRPr lang="en-US"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879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18795"/>
                                        </p:tgtEl>
                                      </p:cBhvr>
                                    </p:cmd>
                                  </p:childTnLst>
                                </p:cTn>
                              </p:par>
                            </p:childTnLst>
                          </p:cTn>
                        </p:par>
                      </p:childTnLst>
                    </p:cTn>
                  </p:par>
                </p:childTnLst>
              </p:cTn>
              <p:nextCondLst>
                <p:cond evt="onClick" delay="0">
                  <p:tgtEl>
                    <p:spTgt spid="118795"/>
                  </p:tgtEl>
                </p:cond>
              </p:nextCondLst>
            </p:seq>
            <p:video>
              <p:cMediaNode>
                <p:cTn id="7" fill="hold" display="0">
                  <p:stCondLst>
                    <p:cond delay="indefinite"/>
                  </p:stCondLst>
                  <p:endCondLst>
                    <p:cond evt="onNext" delay="0">
                      <p:tgtEl>
                        <p:sldTgt/>
                      </p:tgtEl>
                    </p:cond>
                    <p:cond evt="onPrev" delay="0">
                      <p:tgtEl>
                        <p:sldTgt/>
                      </p:tgtEl>
                    </p:cond>
                  </p:endCondLst>
                </p:cTn>
                <p:tgtEl>
                  <p:spTgt spid="11879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2">
            <a:extLst>
              <a:ext uri="{FF2B5EF4-FFF2-40B4-BE49-F238E27FC236}">
                <a16:creationId xmlns:a16="http://schemas.microsoft.com/office/drawing/2014/main" id="{5F9C97BD-CD55-4AE4-AE9A-FB86E1488249}"/>
              </a:ext>
            </a:extLst>
          </p:cNvPr>
          <p:cNvSpPr>
            <a:spLocks noGrp="1"/>
          </p:cNvSpPr>
          <p:nvPr>
            <p:ph type="ftr" sz="quarter" idx="11"/>
          </p:nvPr>
        </p:nvSpPr>
        <p:spPr/>
        <p:txBody>
          <a:bodyPr/>
          <a:lstStyle/>
          <a:p>
            <a:r>
              <a:rPr lang="en-US" altLang="en-US"/>
              <a:t>N. Arnold, Applied Physics, Linz</a:t>
            </a:r>
          </a:p>
        </p:txBody>
      </p:sp>
      <p:sp>
        <p:nvSpPr>
          <p:cNvPr id="386050" name="Text Box 2">
            <a:extLst>
              <a:ext uri="{FF2B5EF4-FFF2-40B4-BE49-F238E27FC236}">
                <a16:creationId xmlns:a16="http://schemas.microsoft.com/office/drawing/2014/main" id="{DA7040BD-A5DF-4E0B-866B-679E30E10E8B}"/>
              </a:ext>
            </a:extLst>
          </p:cNvPr>
          <p:cNvSpPr txBox="1">
            <a:spLocks noChangeArrowheads="1"/>
          </p:cNvSpPr>
          <p:nvPr/>
        </p:nvSpPr>
        <p:spPr bwMode="auto">
          <a:xfrm>
            <a:off x="4800600" y="457200"/>
            <a:ext cx="5040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Mie calculations </a:t>
            </a:r>
            <a:r>
              <a:rPr lang="en-US" altLang="en-US" i="1">
                <a:solidFill>
                  <a:srgbClr val="FF0000"/>
                </a:solidFill>
              </a:rPr>
              <a:t>without</a:t>
            </a:r>
            <a:r>
              <a:rPr lang="en-US" altLang="en-US"/>
              <a:t> substrate</a:t>
            </a:r>
          </a:p>
        </p:txBody>
      </p:sp>
      <p:pic>
        <p:nvPicPr>
          <p:cNvPr id="386051" name="Picture 3">
            <a:extLst>
              <a:ext uri="{FF2B5EF4-FFF2-40B4-BE49-F238E27FC236}">
                <a16:creationId xmlns:a16="http://schemas.microsoft.com/office/drawing/2014/main" id="{5EE7E060-6915-4370-8BBA-06ECE85D6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567" b="10233"/>
          <a:stretch>
            <a:fillRect/>
          </a:stretch>
        </p:blipFill>
        <p:spPr bwMode="auto">
          <a:xfrm>
            <a:off x="838200" y="228600"/>
            <a:ext cx="4038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6052" name="Text Box 4">
            <a:extLst>
              <a:ext uri="{FF2B5EF4-FFF2-40B4-BE49-F238E27FC236}">
                <a16:creationId xmlns:a16="http://schemas.microsoft.com/office/drawing/2014/main" id="{36058D32-5A4C-4602-BF02-51AE1A3133DB}"/>
              </a:ext>
            </a:extLst>
          </p:cNvPr>
          <p:cNvSpPr txBox="1">
            <a:spLocks noChangeArrowheads="1"/>
          </p:cNvSpPr>
          <p:nvPr/>
        </p:nvSpPr>
        <p:spPr bwMode="auto">
          <a:xfrm>
            <a:off x="5334000" y="1447800"/>
            <a:ext cx="3810000" cy="330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en-US"/>
              <a:t>	  A, B : 2r = 1.7 µm</a:t>
            </a:r>
          </a:p>
          <a:p>
            <a:pPr algn="r">
              <a:spcBef>
                <a:spcPct val="50000"/>
              </a:spcBef>
            </a:pPr>
            <a:r>
              <a:rPr lang="de-DE" altLang="en-US"/>
              <a:t>	  C, D:  2r = 0.8 µm</a:t>
            </a:r>
          </a:p>
          <a:p>
            <a:pPr algn="r">
              <a:spcBef>
                <a:spcPct val="50000"/>
              </a:spcBef>
            </a:pPr>
            <a:r>
              <a:rPr lang="de-DE" altLang="en-US"/>
              <a:t>	  E, F:  2r = 0.32 µm</a:t>
            </a:r>
          </a:p>
          <a:p>
            <a:pPr>
              <a:spcBef>
                <a:spcPct val="50000"/>
              </a:spcBef>
            </a:pPr>
            <a:endParaRPr lang="de-DE" altLang="en-US"/>
          </a:p>
          <a:p>
            <a:pPr>
              <a:lnSpc>
                <a:spcPct val="115000"/>
              </a:lnSpc>
              <a:spcBef>
                <a:spcPct val="50000"/>
              </a:spcBef>
            </a:pPr>
            <a:r>
              <a:rPr lang="de-DE" altLang="en-US"/>
              <a:t>The plot shows the intensity </a:t>
            </a:r>
          </a:p>
          <a:p>
            <a:pPr algn="ctr">
              <a:lnSpc>
                <a:spcPct val="115000"/>
              </a:lnSpc>
              <a:spcBef>
                <a:spcPct val="50000"/>
              </a:spcBef>
            </a:pPr>
            <a:r>
              <a:rPr lang="de-DE" altLang="en-US">
                <a:solidFill>
                  <a:srgbClr val="FF0000"/>
                </a:solidFill>
              </a:rPr>
              <a:t>I </a:t>
            </a:r>
            <a:r>
              <a:rPr lang="de-DE" altLang="en-US">
                <a:solidFill>
                  <a:srgbClr val="FF0000"/>
                </a:solidFill>
                <a:sym typeface="Symbol" panose="05050102010706020507" pitchFamily="18" charset="2"/>
              </a:rPr>
              <a:t> E</a:t>
            </a:r>
            <a:r>
              <a:rPr lang="de-DE" altLang="en-US" baseline="30000">
                <a:solidFill>
                  <a:srgbClr val="FF0000"/>
                </a:solidFill>
                <a:sym typeface="Symbol" panose="05050102010706020507" pitchFamily="18" charset="2"/>
              </a:rPr>
              <a:t>2</a:t>
            </a:r>
            <a:endParaRPr lang="de-DE" altLang="en-US"/>
          </a:p>
        </p:txBody>
      </p:sp>
      <p:sp>
        <p:nvSpPr>
          <p:cNvPr id="386053" name="Line 5">
            <a:extLst>
              <a:ext uri="{FF2B5EF4-FFF2-40B4-BE49-F238E27FC236}">
                <a16:creationId xmlns:a16="http://schemas.microsoft.com/office/drawing/2014/main" id="{0E73F951-20A5-424D-BAF8-628559E2BCEC}"/>
              </a:ext>
            </a:extLst>
          </p:cNvPr>
          <p:cNvSpPr>
            <a:spLocks noChangeShapeType="1"/>
          </p:cNvSpPr>
          <p:nvPr/>
        </p:nvSpPr>
        <p:spPr bwMode="auto">
          <a:xfrm>
            <a:off x="5105400" y="28194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054" name="Line 6">
            <a:extLst>
              <a:ext uri="{FF2B5EF4-FFF2-40B4-BE49-F238E27FC236}">
                <a16:creationId xmlns:a16="http://schemas.microsoft.com/office/drawing/2014/main" id="{6C77D6BE-9A88-435D-90EE-1D57F4F0F75A}"/>
              </a:ext>
            </a:extLst>
          </p:cNvPr>
          <p:cNvSpPr>
            <a:spLocks noChangeShapeType="1"/>
          </p:cNvSpPr>
          <p:nvPr/>
        </p:nvSpPr>
        <p:spPr bwMode="auto">
          <a:xfrm flipV="1">
            <a:off x="5105400" y="19050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055" name="Text Box 7">
            <a:extLst>
              <a:ext uri="{FF2B5EF4-FFF2-40B4-BE49-F238E27FC236}">
                <a16:creationId xmlns:a16="http://schemas.microsoft.com/office/drawing/2014/main" id="{12A2675C-4101-485D-825D-7F31FFD6EA82}"/>
              </a:ext>
            </a:extLst>
          </p:cNvPr>
          <p:cNvSpPr txBox="1">
            <a:spLocks noChangeArrowheads="1"/>
          </p:cNvSpPr>
          <p:nvPr/>
        </p:nvSpPr>
        <p:spPr bwMode="auto">
          <a:xfrm>
            <a:off x="5486400" y="2784475"/>
            <a:ext cx="674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a:t>E, x</a:t>
            </a:r>
          </a:p>
        </p:txBody>
      </p:sp>
      <p:sp>
        <p:nvSpPr>
          <p:cNvPr id="386056" name="Text Box 8">
            <a:extLst>
              <a:ext uri="{FF2B5EF4-FFF2-40B4-BE49-F238E27FC236}">
                <a16:creationId xmlns:a16="http://schemas.microsoft.com/office/drawing/2014/main" id="{0B7E3699-F307-400C-BE83-E4A955947404}"/>
              </a:ext>
            </a:extLst>
          </p:cNvPr>
          <p:cNvSpPr txBox="1">
            <a:spLocks noChangeArrowheads="1"/>
          </p:cNvSpPr>
          <p:nvPr/>
        </p:nvSpPr>
        <p:spPr bwMode="auto">
          <a:xfrm>
            <a:off x="5257800" y="1752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US"/>
              <a:t>y</a:t>
            </a:r>
          </a:p>
        </p:txBody>
      </p:sp>
      <p:sp>
        <p:nvSpPr>
          <p:cNvPr id="386057" name="Line 9">
            <a:extLst>
              <a:ext uri="{FF2B5EF4-FFF2-40B4-BE49-F238E27FC236}">
                <a16:creationId xmlns:a16="http://schemas.microsoft.com/office/drawing/2014/main" id="{E91A7E05-D485-4FE1-8C7D-BEE771708806}"/>
              </a:ext>
            </a:extLst>
          </p:cNvPr>
          <p:cNvSpPr>
            <a:spLocks noChangeShapeType="1"/>
          </p:cNvSpPr>
          <p:nvPr/>
        </p:nvSpPr>
        <p:spPr bwMode="auto">
          <a:xfrm>
            <a:off x="457200" y="18288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058" name="Line 10">
            <a:extLst>
              <a:ext uri="{FF2B5EF4-FFF2-40B4-BE49-F238E27FC236}">
                <a16:creationId xmlns:a16="http://schemas.microsoft.com/office/drawing/2014/main" id="{47986EB3-9713-464E-9CF4-C8D35CDB200C}"/>
              </a:ext>
            </a:extLst>
          </p:cNvPr>
          <p:cNvSpPr>
            <a:spLocks noChangeShapeType="1"/>
          </p:cNvSpPr>
          <p:nvPr/>
        </p:nvSpPr>
        <p:spPr bwMode="auto">
          <a:xfrm>
            <a:off x="457200" y="18288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059" name="Text Box 11">
            <a:extLst>
              <a:ext uri="{FF2B5EF4-FFF2-40B4-BE49-F238E27FC236}">
                <a16:creationId xmlns:a16="http://schemas.microsoft.com/office/drawing/2014/main" id="{9C1C3529-3E18-478D-AF4D-F9D8836DF592}"/>
              </a:ext>
            </a:extLst>
          </p:cNvPr>
          <p:cNvSpPr txBox="1">
            <a:spLocks noChangeArrowheads="1"/>
          </p:cNvSpPr>
          <p:nvPr/>
        </p:nvSpPr>
        <p:spPr bwMode="auto">
          <a:xfrm>
            <a:off x="57785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US"/>
              <a:t>E</a:t>
            </a:r>
          </a:p>
        </p:txBody>
      </p:sp>
      <p:sp>
        <p:nvSpPr>
          <p:cNvPr id="386060" name="Text Box 12">
            <a:extLst>
              <a:ext uri="{FF2B5EF4-FFF2-40B4-BE49-F238E27FC236}">
                <a16:creationId xmlns:a16="http://schemas.microsoft.com/office/drawing/2014/main" id="{6568E1BE-E1E5-4ED8-9432-7F0F41DDEEB2}"/>
              </a:ext>
            </a:extLst>
          </p:cNvPr>
          <p:cNvSpPr txBox="1">
            <a:spLocks noChangeArrowheads="1"/>
          </p:cNvSpPr>
          <p:nvPr/>
        </p:nvSpPr>
        <p:spPr bwMode="auto">
          <a:xfrm>
            <a:off x="76200" y="2057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a:t>k</a:t>
            </a:r>
            <a:r>
              <a:rPr lang="de-DE" altLang="en-US" baseline="-25000">
                <a:sym typeface="MT Extra" panose="05050102010205020202" pitchFamily="18" charset="2"/>
              </a:rPr>
              <a:t></a:t>
            </a:r>
            <a:endParaRPr lang="de-DE" altLang="en-US"/>
          </a:p>
        </p:txBody>
      </p:sp>
      <p:sp>
        <p:nvSpPr>
          <p:cNvPr id="386061" name="Line 13">
            <a:extLst>
              <a:ext uri="{FF2B5EF4-FFF2-40B4-BE49-F238E27FC236}">
                <a16:creationId xmlns:a16="http://schemas.microsoft.com/office/drawing/2014/main" id="{5C399B5B-572D-419B-867E-214280B773B2}"/>
              </a:ext>
            </a:extLst>
          </p:cNvPr>
          <p:cNvSpPr>
            <a:spLocks noChangeShapeType="1"/>
          </p:cNvSpPr>
          <p:nvPr/>
        </p:nvSpPr>
        <p:spPr bwMode="auto">
          <a:xfrm>
            <a:off x="4419600" y="4800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062" name="Text Box 14">
            <a:extLst>
              <a:ext uri="{FF2B5EF4-FFF2-40B4-BE49-F238E27FC236}">
                <a16:creationId xmlns:a16="http://schemas.microsoft.com/office/drawing/2014/main" id="{390BD7C9-F74C-4586-888F-BE090DC7E147}"/>
              </a:ext>
            </a:extLst>
          </p:cNvPr>
          <p:cNvSpPr txBox="1">
            <a:spLocks noChangeArrowheads="1"/>
          </p:cNvSpPr>
          <p:nvPr/>
        </p:nvSpPr>
        <p:spPr bwMode="auto">
          <a:xfrm>
            <a:off x="3200400" y="4648200"/>
            <a:ext cx="105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a:t>2.5 µm</a:t>
            </a:r>
          </a:p>
        </p:txBody>
      </p:sp>
      <p:sp>
        <p:nvSpPr>
          <p:cNvPr id="386063" name="Text Box 15">
            <a:extLst>
              <a:ext uri="{FF2B5EF4-FFF2-40B4-BE49-F238E27FC236}">
                <a16:creationId xmlns:a16="http://schemas.microsoft.com/office/drawing/2014/main" id="{3A47FEB6-65AD-46EA-9C95-1E20B4385963}"/>
              </a:ext>
            </a:extLst>
          </p:cNvPr>
          <p:cNvSpPr txBox="1">
            <a:spLocks noChangeArrowheads="1"/>
          </p:cNvSpPr>
          <p:nvPr/>
        </p:nvSpPr>
        <p:spPr bwMode="auto">
          <a:xfrm>
            <a:off x="301625" y="5943600"/>
            <a:ext cx="861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a:t>H.-J. Münzer, A. Pack et al.: Journal of Microscopy </a:t>
            </a:r>
            <a:r>
              <a:rPr lang="de-DE" altLang="en-US" b="1"/>
              <a:t>202</a:t>
            </a:r>
            <a:r>
              <a:rPr lang="de-DE" altLang="en-US"/>
              <a:t> , 129 (2001)</a:t>
            </a:r>
            <a:endParaRPr lang="de-DE" altLang="en-US" b="1"/>
          </a:p>
        </p:txBody>
      </p:sp>
      <p:sp>
        <p:nvSpPr>
          <p:cNvPr id="386064" name="Text Box 16">
            <a:extLst>
              <a:ext uri="{FF2B5EF4-FFF2-40B4-BE49-F238E27FC236}">
                <a16:creationId xmlns:a16="http://schemas.microsoft.com/office/drawing/2014/main" id="{6DCA8E9B-8B91-475C-989B-6189D1BA3736}"/>
              </a:ext>
            </a:extLst>
          </p:cNvPr>
          <p:cNvSpPr txBox="1">
            <a:spLocks noChangeArrowheads="1"/>
          </p:cNvSpPr>
          <p:nvPr/>
        </p:nvSpPr>
        <p:spPr bwMode="auto">
          <a:xfrm>
            <a:off x="-76200" y="762000"/>
            <a:ext cx="1149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a:t>(A,C,E)</a:t>
            </a:r>
          </a:p>
        </p:txBody>
      </p:sp>
      <p:sp>
        <p:nvSpPr>
          <p:cNvPr id="386065" name="Text Box 17">
            <a:extLst>
              <a:ext uri="{FF2B5EF4-FFF2-40B4-BE49-F238E27FC236}">
                <a16:creationId xmlns:a16="http://schemas.microsoft.com/office/drawing/2014/main" id="{292F1981-EC1D-4C20-B834-CD38EBE71D94}"/>
              </a:ext>
            </a:extLst>
          </p:cNvPr>
          <p:cNvSpPr txBox="1">
            <a:spLocks noChangeArrowheads="1"/>
          </p:cNvSpPr>
          <p:nvPr/>
        </p:nvSpPr>
        <p:spPr bwMode="auto">
          <a:xfrm>
            <a:off x="4800600" y="1066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en-US"/>
              <a:t>(B,D,F)</a:t>
            </a:r>
          </a:p>
        </p:txBody>
      </p:sp>
      <p:sp>
        <p:nvSpPr>
          <p:cNvPr id="386066" name="Line 18">
            <a:extLst>
              <a:ext uri="{FF2B5EF4-FFF2-40B4-BE49-F238E27FC236}">
                <a16:creationId xmlns:a16="http://schemas.microsoft.com/office/drawing/2014/main" id="{63CBFB19-FBF6-4719-90C8-8BA3D7968621}"/>
              </a:ext>
            </a:extLst>
          </p:cNvPr>
          <p:cNvSpPr>
            <a:spLocks noChangeShapeType="1"/>
          </p:cNvSpPr>
          <p:nvPr/>
        </p:nvSpPr>
        <p:spPr bwMode="auto">
          <a:xfrm>
            <a:off x="3048000" y="4800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EF06DE04-07E0-4A13-BFA9-00B087C63C5A}"/>
              </a:ext>
            </a:extLst>
          </p:cNvPr>
          <p:cNvSpPr>
            <a:spLocks noGrp="1"/>
          </p:cNvSpPr>
          <p:nvPr>
            <p:ph type="ftr" sz="quarter" idx="11"/>
          </p:nvPr>
        </p:nvSpPr>
        <p:spPr/>
        <p:txBody>
          <a:bodyPr/>
          <a:lstStyle/>
          <a:p>
            <a:r>
              <a:rPr lang="en-US" altLang="en-US"/>
              <a:t>N. Arnold, Applied Physics, Linz</a:t>
            </a:r>
          </a:p>
        </p:txBody>
      </p:sp>
      <p:sp>
        <p:nvSpPr>
          <p:cNvPr id="120834" name="Text Box 2">
            <a:extLst>
              <a:ext uri="{FF2B5EF4-FFF2-40B4-BE49-F238E27FC236}">
                <a16:creationId xmlns:a16="http://schemas.microsoft.com/office/drawing/2014/main" id="{1FED726C-73E4-4F32-90DA-2D2D674E10CA}"/>
              </a:ext>
            </a:extLst>
          </p:cNvPr>
          <p:cNvSpPr txBox="1">
            <a:spLocks noChangeArrowheads="1"/>
          </p:cNvSpPr>
          <p:nvPr/>
        </p:nvSpPr>
        <p:spPr bwMode="auto">
          <a:xfrm>
            <a:off x="2197100" y="76200"/>
            <a:ext cx="474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Large particle -- geometrical optics</a:t>
            </a:r>
            <a:endParaRPr lang="en-US" altLang="en-US" b="1">
              <a:solidFill>
                <a:srgbClr val="0000FF"/>
              </a:solidFill>
            </a:endParaRPr>
          </a:p>
        </p:txBody>
      </p:sp>
      <p:graphicFrame>
        <p:nvGraphicFramePr>
          <p:cNvPr id="120836" name="Object 4">
            <a:extLst>
              <a:ext uri="{FF2B5EF4-FFF2-40B4-BE49-F238E27FC236}">
                <a16:creationId xmlns:a16="http://schemas.microsoft.com/office/drawing/2014/main" id="{828DD352-0C02-42B1-B316-C9CD0151AC60}"/>
              </a:ext>
            </a:extLst>
          </p:cNvPr>
          <p:cNvGraphicFramePr>
            <a:graphicFrameLocks noChangeAspect="1"/>
          </p:cNvGraphicFramePr>
          <p:nvPr/>
        </p:nvGraphicFramePr>
        <p:xfrm>
          <a:off x="863600" y="4191000"/>
          <a:ext cx="2843213" cy="912813"/>
        </p:xfrm>
        <a:graphic>
          <a:graphicData uri="http://schemas.openxmlformats.org/presentationml/2006/ole">
            <mc:AlternateContent xmlns:mc="http://schemas.openxmlformats.org/markup-compatibility/2006">
              <mc:Choice xmlns:v="urn:schemas-microsoft-com:vml" Requires="v">
                <p:oleObj spid="_x0000_s427008" name="Equation" r:id="rId3" imgW="1422360" imgH="457200" progId="Equation.3">
                  <p:embed/>
                </p:oleObj>
              </mc:Choice>
              <mc:Fallback>
                <p:oleObj name="Equation" r:id="rId3" imgW="142236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4191000"/>
                        <a:ext cx="2843213"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7" name="Object 5">
            <a:extLst>
              <a:ext uri="{FF2B5EF4-FFF2-40B4-BE49-F238E27FC236}">
                <a16:creationId xmlns:a16="http://schemas.microsoft.com/office/drawing/2014/main" id="{3DCED40E-088A-4C49-BC61-FA718B005545}"/>
              </a:ext>
            </a:extLst>
          </p:cNvPr>
          <p:cNvGraphicFramePr>
            <a:graphicFrameLocks noChangeAspect="1"/>
          </p:cNvGraphicFramePr>
          <p:nvPr/>
        </p:nvGraphicFramePr>
        <p:xfrm>
          <a:off x="5475288" y="4191000"/>
          <a:ext cx="1903412" cy="914400"/>
        </p:xfrm>
        <a:graphic>
          <a:graphicData uri="http://schemas.openxmlformats.org/presentationml/2006/ole">
            <mc:AlternateContent xmlns:mc="http://schemas.openxmlformats.org/markup-compatibility/2006">
              <mc:Choice xmlns:v="urn:schemas-microsoft-com:vml" Requires="v">
                <p:oleObj spid="_x0000_s427009" name="Equation" r:id="rId5" imgW="952200" imgH="457200" progId="Equation.3">
                  <p:embed/>
                </p:oleObj>
              </mc:Choice>
              <mc:Fallback>
                <p:oleObj name="Equation" r:id="rId5" imgW="952200" imgH="457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288" y="4191000"/>
                        <a:ext cx="19034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838" name="Text Box 6">
            <a:extLst>
              <a:ext uri="{FF2B5EF4-FFF2-40B4-BE49-F238E27FC236}">
                <a16:creationId xmlns:a16="http://schemas.microsoft.com/office/drawing/2014/main" id="{E5137863-C9D3-4291-AC2A-10E1D38BC302}"/>
              </a:ext>
            </a:extLst>
          </p:cNvPr>
          <p:cNvSpPr txBox="1">
            <a:spLocks noChangeArrowheads="1"/>
          </p:cNvSpPr>
          <p:nvPr/>
        </p:nvSpPr>
        <p:spPr bwMode="auto">
          <a:xfrm>
            <a:off x="5943600" y="990600"/>
            <a:ext cx="27432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t>Transparent particle</a:t>
            </a:r>
          </a:p>
          <a:p>
            <a:pPr>
              <a:spcBef>
                <a:spcPct val="50000"/>
              </a:spcBef>
              <a:buFontTx/>
              <a:buChar char="•"/>
            </a:pPr>
            <a:r>
              <a:rPr lang="en-US" altLang="en-US"/>
              <a:t>Absorbing substrate</a:t>
            </a:r>
          </a:p>
          <a:p>
            <a:pPr>
              <a:spcBef>
                <a:spcPct val="50000"/>
              </a:spcBef>
              <a:buFontTx/>
              <a:buChar char="•"/>
            </a:pPr>
            <a:r>
              <a:rPr lang="en-US" altLang="en-US"/>
              <a:t>We need </a:t>
            </a:r>
            <a:r>
              <a:rPr lang="en-US" altLang="en-US">
                <a:solidFill>
                  <a:srgbClr val="FF0000"/>
                </a:solidFill>
              </a:rPr>
              <a:t>surface </a:t>
            </a:r>
            <a:r>
              <a:rPr lang="en-US" altLang="en-US" i="1">
                <a:solidFill>
                  <a:srgbClr val="FF0000"/>
                </a:solidFill>
              </a:rPr>
              <a:t>I</a:t>
            </a:r>
            <a:r>
              <a:rPr lang="en-US" altLang="en-US" i="1" baseline="-25000">
                <a:solidFill>
                  <a:srgbClr val="FF0000"/>
                </a:solidFill>
              </a:rPr>
              <a:t>m</a:t>
            </a:r>
            <a:r>
              <a:rPr lang="en-US" altLang="en-US"/>
              <a:t> </a:t>
            </a:r>
          </a:p>
          <a:p>
            <a:pPr>
              <a:spcBef>
                <a:spcPct val="50000"/>
              </a:spcBef>
              <a:buFontTx/>
              <a:buChar char="•"/>
            </a:pPr>
            <a:r>
              <a:rPr lang="en-US" altLang="en-US">
                <a:solidFill>
                  <a:srgbClr val="0000FF"/>
                </a:solidFill>
              </a:rPr>
              <a:t>Caustic</a:t>
            </a:r>
            <a:endParaRPr lang="en-US" altLang="en-US"/>
          </a:p>
        </p:txBody>
      </p:sp>
      <p:sp>
        <p:nvSpPr>
          <p:cNvPr id="120839" name="Text Box 7">
            <a:extLst>
              <a:ext uri="{FF2B5EF4-FFF2-40B4-BE49-F238E27FC236}">
                <a16:creationId xmlns:a16="http://schemas.microsoft.com/office/drawing/2014/main" id="{4F622687-690F-4AF2-99B9-E548CFB58517}"/>
              </a:ext>
            </a:extLst>
          </p:cNvPr>
          <p:cNvSpPr txBox="1">
            <a:spLocks noChangeArrowheads="1"/>
          </p:cNvSpPr>
          <p:nvPr/>
        </p:nvSpPr>
        <p:spPr bwMode="auto">
          <a:xfrm>
            <a:off x="1328738" y="5337175"/>
            <a:ext cx="65198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a:solidFill>
                  <a:srgbClr val="FF0000"/>
                </a:solidFill>
              </a:rPr>
              <a:t>spot</a:t>
            </a:r>
            <a:r>
              <a:rPr lang="en-US" altLang="en-US" i="1">
                <a:solidFill>
                  <a:srgbClr val="FF0000"/>
                </a:solidFill>
              </a:rPr>
              <a:t> w</a:t>
            </a:r>
            <a:r>
              <a:rPr lang="en-US" altLang="en-US" i="1" baseline="-25000">
                <a:solidFill>
                  <a:srgbClr val="FF0000"/>
                </a:solidFill>
              </a:rPr>
              <a:t>g</a:t>
            </a:r>
            <a:r>
              <a:rPr lang="en-US" altLang="en-US" i="1">
                <a:solidFill>
                  <a:srgbClr val="FF0000"/>
                </a:solidFill>
                <a:sym typeface="Symbol" panose="05050102010706020507" pitchFamily="18" charset="2"/>
              </a:rPr>
              <a:t> r</a:t>
            </a:r>
            <a:endParaRPr lang="en-US" altLang="en-US">
              <a:sym typeface="Symbol" panose="05050102010706020507" pitchFamily="18" charset="2"/>
            </a:endParaRPr>
          </a:p>
          <a:p>
            <a:pPr>
              <a:buFontTx/>
              <a:buChar char="•"/>
            </a:pPr>
            <a:r>
              <a:rPr lang="en-US" altLang="en-US">
                <a:sym typeface="Symbol" panose="05050102010706020507" pitchFamily="18" charset="2"/>
              </a:rPr>
              <a:t>intensity</a:t>
            </a:r>
            <a:r>
              <a:rPr lang="en-US" altLang="en-US" i="1">
                <a:sym typeface="Symbol" panose="05050102010706020507" pitchFamily="18" charset="2"/>
              </a:rPr>
              <a:t> </a:t>
            </a:r>
            <a:r>
              <a:rPr lang="en-US" altLang="en-US" i="1">
                <a:solidFill>
                  <a:srgbClr val="FF0000"/>
                </a:solidFill>
                <a:sym typeface="Symbol" panose="05050102010706020507" pitchFamily="18" charset="2"/>
              </a:rPr>
              <a:t>I</a:t>
            </a:r>
            <a:r>
              <a:rPr lang="en-US" altLang="en-US" i="1" baseline="-25000">
                <a:solidFill>
                  <a:srgbClr val="FF0000"/>
                </a:solidFill>
                <a:sym typeface="Symbol" panose="05050102010706020507" pitchFamily="18" charset="2"/>
              </a:rPr>
              <a:t>m</a:t>
            </a:r>
            <a:r>
              <a:rPr lang="en-US" altLang="en-US" i="1">
                <a:solidFill>
                  <a:srgbClr val="FF0000"/>
                </a:solidFill>
                <a:sym typeface="Symbol" panose="05050102010706020507" pitchFamily="18" charset="2"/>
              </a:rPr>
              <a:t>/I</a:t>
            </a:r>
            <a:r>
              <a:rPr lang="en-US" altLang="en-US" i="1" baseline="-25000">
                <a:solidFill>
                  <a:srgbClr val="FF0000"/>
                </a:solidFill>
                <a:sym typeface="Symbol" panose="05050102010706020507" pitchFamily="18" charset="2"/>
              </a:rPr>
              <a:t>0</a:t>
            </a:r>
            <a:r>
              <a:rPr lang="en-US" altLang="en-US">
                <a:solidFill>
                  <a:srgbClr val="FF0000"/>
                </a:solidFill>
                <a:sym typeface="Symbol" panose="05050102010706020507" pitchFamily="18" charset="2"/>
              </a:rPr>
              <a:t> - independent on </a:t>
            </a:r>
            <a:r>
              <a:rPr lang="en-US" altLang="en-US" i="1">
                <a:solidFill>
                  <a:srgbClr val="FF0000"/>
                </a:solidFill>
                <a:sym typeface="Symbol" panose="05050102010706020507" pitchFamily="18" charset="2"/>
              </a:rPr>
              <a:t>r</a:t>
            </a:r>
            <a:r>
              <a:rPr lang="en-US" altLang="en-US">
                <a:sym typeface="Symbol" panose="05050102010706020507" pitchFamily="18" charset="2"/>
              </a:rPr>
              <a:t>, unlike in focus</a:t>
            </a:r>
          </a:p>
          <a:p>
            <a:pPr>
              <a:buFontTx/>
              <a:buChar char="•"/>
            </a:pPr>
            <a:r>
              <a:rPr lang="en-US" altLang="en-US">
                <a:sym typeface="Symbol" panose="05050102010706020507" pitchFamily="18" charset="2"/>
              </a:rPr>
              <a:t>Holds for deformed particles</a:t>
            </a:r>
            <a:endParaRPr lang="en-US" altLang="en-US"/>
          </a:p>
        </p:txBody>
      </p:sp>
      <p:sp>
        <p:nvSpPr>
          <p:cNvPr id="120840" name="Text Box 8">
            <a:extLst>
              <a:ext uri="{FF2B5EF4-FFF2-40B4-BE49-F238E27FC236}">
                <a16:creationId xmlns:a16="http://schemas.microsoft.com/office/drawing/2014/main" id="{284B2306-71B6-4369-9039-B675777EBAA7}"/>
              </a:ext>
            </a:extLst>
          </p:cNvPr>
          <p:cNvSpPr txBox="1">
            <a:spLocks noChangeArrowheads="1"/>
          </p:cNvSpPr>
          <p:nvPr/>
        </p:nvSpPr>
        <p:spPr bwMode="auto">
          <a:xfrm>
            <a:off x="6019800" y="3505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i="1"/>
              <a:t>r&gt;&gt;</a:t>
            </a:r>
            <a:r>
              <a:rPr lang="en-US" altLang="en-US" i="1">
                <a:sym typeface="Symbol" panose="05050102010706020507" pitchFamily="18" charset="2"/>
              </a:rPr>
              <a:t></a:t>
            </a:r>
            <a:r>
              <a:rPr lang="en-US" altLang="en-US"/>
              <a:t>; </a:t>
            </a:r>
            <a:r>
              <a:rPr lang="en-US" altLang="en-US" i="1"/>
              <a:t>n</a:t>
            </a:r>
            <a:r>
              <a:rPr lang="en-US" altLang="en-US"/>
              <a:t>=1.5</a:t>
            </a:r>
          </a:p>
        </p:txBody>
      </p:sp>
      <p:pic>
        <p:nvPicPr>
          <p:cNvPr id="120841" name="Picture 9">
            <a:extLst>
              <a:ext uri="{FF2B5EF4-FFF2-40B4-BE49-F238E27FC236}">
                <a16:creationId xmlns:a16="http://schemas.microsoft.com/office/drawing/2014/main" id="{641CF170-660F-49FB-ABA6-6DCC7F78B4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806450"/>
            <a:ext cx="5105400"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42" name="Text Box 10">
            <a:extLst>
              <a:ext uri="{FF2B5EF4-FFF2-40B4-BE49-F238E27FC236}">
                <a16:creationId xmlns:a16="http://schemas.microsoft.com/office/drawing/2014/main" id="{DF1D169E-D2F0-4AC5-A76B-2887241805A2}"/>
              </a:ext>
            </a:extLst>
          </p:cNvPr>
          <p:cNvSpPr txBox="1">
            <a:spLocks noChangeArrowheads="1"/>
          </p:cNvSpPr>
          <p:nvPr/>
        </p:nvSpPr>
        <p:spPr bwMode="auto">
          <a:xfrm>
            <a:off x="990600" y="6096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b="1" i="1"/>
              <a:t>I</a:t>
            </a:r>
            <a:r>
              <a:rPr lang="de-DE" altLang="en-US" b="1" i="1" baseline="-25000"/>
              <a:t>0</a:t>
            </a:r>
            <a:endParaRPr lang="de-DE" altLang="en-US" i="1"/>
          </a:p>
        </p:txBody>
      </p:sp>
      <p:sp>
        <p:nvSpPr>
          <p:cNvPr id="120843" name="Text Box 11">
            <a:extLst>
              <a:ext uri="{FF2B5EF4-FFF2-40B4-BE49-F238E27FC236}">
                <a16:creationId xmlns:a16="http://schemas.microsoft.com/office/drawing/2014/main" id="{07C54197-2395-428A-B470-244A2582430D}"/>
              </a:ext>
            </a:extLst>
          </p:cNvPr>
          <p:cNvSpPr txBox="1">
            <a:spLocks noChangeArrowheads="1"/>
          </p:cNvSpPr>
          <p:nvPr/>
        </p:nvSpPr>
        <p:spPr bwMode="auto">
          <a:xfrm>
            <a:off x="3630613" y="609600"/>
            <a:ext cx="461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b="1" i="1"/>
              <a:t>I</a:t>
            </a:r>
            <a:r>
              <a:rPr lang="de-DE" altLang="en-US" b="1" i="1" baseline="-25000"/>
              <a:t>m</a:t>
            </a:r>
            <a:endParaRPr lang="de-DE" altLang="en-US" i="1"/>
          </a:p>
        </p:txBody>
      </p:sp>
      <p:sp>
        <p:nvSpPr>
          <p:cNvPr id="120844" name="Line 12">
            <a:extLst>
              <a:ext uri="{FF2B5EF4-FFF2-40B4-BE49-F238E27FC236}">
                <a16:creationId xmlns:a16="http://schemas.microsoft.com/office/drawing/2014/main" id="{E71CFDA1-E31C-4CD8-8754-A637535DC1CD}"/>
              </a:ext>
            </a:extLst>
          </p:cNvPr>
          <p:cNvSpPr>
            <a:spLocks noChangeShapeType="1"/>
          </p:cNvSpPr>
          <p:nvPr/>
        </p:nvSpPr>
        <p:spPr bwMode="auto">
          <a:xfrm>
            <a:off x="1219200" y="1066800"/>
            <a:ext cx="76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FF4422CE-B05B-4AFF-B230-A30117C46160}"/>
              </a:ext>
            </a:extLst>
          </p:cNvPr>
          <p:cNvSpPr>
            <a:spLocks noGrp="1"/>
          </p:cNvSpPr>
          <p:nvPr>
            <p:ph type="ftr" sz="quarter" idx="11"/>
          </p:nvPr>
        </p:nvSpPr>
        <p:spPr/>
        <p:txBody>
          <a:bodyPr/>
          <a:lstStyle/>
          <a:p>
            <a:r>
              <a:rPr lang="en-US" altLang="en-US"/>
              <a:t>N. Arnold, Applied Physics, Linz</a:t>
            </a:r>
          </a:p>
        </p:txBody>
      </p:sp>
      <p:sp>
        <p:nvSpPr>
          <p:cNvPr id="103426" name="Text Box 1026">
            <a:extLst>
              <a:ext uri="{FF2B5EF4-FFF2-40B4-BE49-F238E27FC236}">
                <a16:creationId xmlns:a16="http://schemas.microsoft.com/office/drawing/2014/main" id="{6064623E-2138-4F06-964A-8A21FC28F137}"/>
              </a:ext>
            </a:extLst>
          </p:cNvPr>
          <p:cNvSpPr txBox="1">
            <a:spLocks noChangeArrowheads="1"/>
          </p:cNvSpPr>
          <p:nvPr/>
        </p:nvSpPr>
        <p:spPr bwMode="auto">
          <a:xfrm>
            <a:off x="1447800" y="0"/>
            <a:ext cx="632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FF33CC"/>
                </a:solidFill>
              </a:rPr>
              <a:t>Principle of dry laser cleaning</a:t>
            </a:r>
            <a:r>
              <a:rPr lang="en-US" altLang="en-US" sz="3600" baseline="30000"/>
              <a:t>1</a:t>
            </a:r>
            <a:endParaRPr lang="en-US" altLang="en-US" sz="3600"/>
          </a:p>
        </p:txBody>
      </p:sp>
      <p:sp>
        <p:nvSpPr>
          <p:cNvPr id="103427" name="Text Box 1027">
            <a:extLst>
              <a:ext uri="{FF2B5EF4-FFF2-40B4-BE49-F238E27FC236}">
                <a16:creationId xmlns:a16="http://schemas.microsoft.com/office/drawing/2014/main" id="{F61A35FE-2D44-411C-A80F-9796D8032874}"/>
              </a:ext>
            </a:extLst>
          </p:cNvPr>
          <p:cNvSpPr txBox="1">
            <a:spLocks noChangeArrowheads="1"/>
          </p:cNvSpPr>
          <p:nvPr/>
        </p:nvSpPr>
        <p:spPr bwMode="auto">
          <a:xfrm>
            <a:off x="4495800" y="6248400"/>
            <a:ext cx="449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aseline="30000"/>
              <a:t>1</a:t>
            </a:r>
            <a:r>
              <a:rPr lang="en-US" altLang="en-US" sz="2000"/>
              <a:t>W. Zapka, A. Tam, </a:t>
            </a:r>
            <a:r>
              <a:rPr lang="en-US" altLang="en-US" sz="2000" i="1">
                <a:cs typeface="Times New Roman" panose="02020603050405020304" pitchFamily="18" charset="0"/>
              </a:rPr>
              <a:t>Appl. Phys. Lett.,</a:t>
            </a:r>
            <a:r>
              <a:rPr lang="en-US" altLang="en-US" sz="2000"/>
              <a:t> 91</a:t>
            </a:r>
          </a:p>
        </p:txBody>
      </p:sp>
      <p:sp>
        <p:nvSpPr>
          <p:cNvPr id="103430" name="AutoShape 1030">
            <a:extLst>
              <a:ext uri="{FF2B5EF4-FFF2-40B4-BE49-F238E27FC236}">
                <a16:creationId xmlns:a16="http://schemas.microsoft.com/office/drawing/2014/main" id="{96781CF4-B2A3-48B7-ACAA-FBC869254531}"/>
              </a:ext>
            </a:extLst>
          </p:cNvPr>
          <p:cNvSpPr>
            <a:spLocks noChangeArrowheads="1"/>
          </p:cNvSpPr>
          <p:nvPr/>
        </p:nvSpPr>
        <p:spPr bwMode="auto">
          <a:xfrm rot="5400000">
            <a:off x="3695700" y="800100"/>
            <a:ext cx="1600200" cy="1676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a:t> short </a:t>
            </a:r>
          </a:p>
          <a:p>
            <a:pPr algn="ctr"/>
            <a:r>
              <a:rPr lang="en-US" altLang="en-US"/>
              <a:t>laser</a:t>
            </a:r>
          </a:p>
          <a:p>
            <a:pPr algn="ctr"/>
            <a:r>
              <a:rPr lang="en-US" altLang="en-US"/>
              <a:t>pulse</a:t>
            </a:r>
          </a:p>
        </p:txBody>
      </p:sp>
      <p:sp>
        <p:nvSpPr>
          <p:cNvPr id="103431" name="Text Box 1031">
            <a:extLst>
              <a:ext uri="{FF2B5EF4-FFF2-40B4-BE49-F238E27FC236}">
                <a16:creationId xmlns:a16="http://schemas.microsoft.com/office/drawing/2014/main" id="{FAE2FAA8-127E-49A4-9F8E-EEFDDB274B42}"/>
              </a:ext>
            </a:extLst>
          </p:cNvPr>
          <p:cNvSpPr txBox="1">
            <a:spLocks noChangeArrowheads="1"/>
          </p:cNvSpPr>
          <p:nvPr/>
        </p:nvSpPr>
        <p:spPr bwMode="auto">
          <a:xfrm>
            <a:off x="2971800" y="26670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Fast thermal expansion</a:t>
            </a:r>
          </a:p>
        </p:txBody>
      </p:sp>
      <p:grpSp>
        <p:nvGrpSpPr>
          <p:cNvPr id="103434" name="Group 1034">
            <a:extLst>
              <a:ext uri="{FF2B5EF4-FFF2-40B4-BE49-F238E27FC236}">
                <a16:creationId xmlns:a16="http://schemas.microsoft.com/office/drawing/2014/main" id="{A8A08B69-C2D8-4BE1-857B-60A8C1EC9D2E}"/>
              </a:ext>
            </a:extLst>
          </p:cNvPr>
          <p:cNvGrpSpPr>
            <a:grpSpLocks/>
          </p:cNvGrpSpPr>
          <p:nvPr/>
        </p:nvGrpSpPr>
        <p:grpSpPr bwMode="auto">
          <a:xfrm>
            <a:off x="319088" y="1290638"/>
            <a:ext cx="2652712" cy="3281362"/>
            <a:chOff x="0" y="528"/>
            <a:chExt cx="1671" cy="2067"/>
          </a:xfrm>
        </p:grpSpPr>
        <p:sp>
          <p:nvSpPr>
            <p:cNvPr id="103428" name="Text Box 1028">
              <a:extLst>
                <a:ext uri="{FF2B5EF4-FFF2-40B4-BE49-F238E27FC236}">
                  <a16:creationId xmlns:a16="http://schemas.microsoft.com/office/drawing/2014/main" id="{D766FA8D-022B-4FA5-BB68-32C53C299594}"/>
                </a:ext>
              </a:extLst>
            </p:cNvPr>
            <p:cNvSpPr txBox="1">
              <a:spLocks noChangeArrowheads="1"/>
            </p:cNvSpPr>
            <p:nvPr/>
          </p:nvSpPr>
          <p:spPr bwMode="auto">
            <a:xfrm>
              <a:off x="476" y="528"/>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Before</a:t>
              </a:r>
            </a:p>
          </p:txBody>
        </p:sp>
        <p:pic>
          <p:nvPicPr>
            <p:cNvPr id="103432" name="Picture 1032" descr="a1">
              <a:extLst>
                <a:ext uri="{FF2B5EF4-FFF2-40B4-BE49-F238E27FC236}">
                  <a16:creationId xmlns:a16="http://schemas.microsoft.com/office/drawing/2014/main" id="{4AF9627F-7C61-47CF-B839-D1FE4909F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483"/>
            <a:stretch>
              <a:fillRect/>
            </a:stretch>
          </p:blipFill>
          <p:spPr bwMode="auto">
            <a:xfrm>
              <a:off x="0" y="936"/>
              <a:ext cx="1671" cy="16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435" name="Group 1035">
            <a:extLst>
              <a:ext uri="{FF2B5EF4-FFF2-40B4-BE49-F238E27FC236}">
                <a16:creationId xmlns:a16="http://schemas.microsoft.com/office/drawing/2014/main" id="{D419FEB9-959B-40E8-BC98-6CA76214EE9C}"/>
              </a:ext>
            </a:extLst>
          </p:cNvPr>
          <p:cNvGrpSpPr>
            <a:grpSpLocks/>
          </p:cNvGrpSpPr>
          <p:nvPr/>
        </p:nvGrpSpPr>
        <p:grpSpPr bwMode="auto">
          <a:xfrm>
            <a:off x="6096000" y="1295400"/>
            <a:ext cx="2684463" cy="3276600"/>
            <a:chOff x="4069" y="528"/>
            <a:chExt cx="1691" cy="2064"/>
          </a:xfrm>
        </p:grpSpPr>
        <p:sp>
          <p:nvSpPr>
            <p:cNvPr id="103429" name="Text Box 1029">
              <a:extLst>
                <a:ext uri="{FF2B5EF4-FFF2-40B4-BE49-F238E27FC236}">
                  <a16:creationId xmlns:a16="http://schemas.microsoft.com/office/drawing/2014/main" id="{D85A223D-A735-40F5-8A24-CD50BC0AC486}"/>
                </a:ext>
              </a:extLst>
            </p:cNvPr>
            <p:cNvSpPr txBox="1">
              <a:spLocks noChangeArrowheads="1"/>
            </p:cNvSpPr>
            <p:nvPr/>
          </p:nvSpPr>
          <p:spPr bwMode="auto">
            <a:xfrm>
              <a:off x="4626" y="52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After</a:t>
              </a:r>
            </a:p>
          </p:txBody>
        </p:sp>
        <p:pic>
          <p:nvPicPr>
            <p:cNvPr id="103433" name="Picture 1033" descr="a1n_1">
              <a:extLst>
                <a:ext uri="{FF2B5EF4-FFF2-40B4-BE49-F238E27FC236}">
                  <a16:creationId xmlns:a16="http://schemas.microsoft.com/office/drawing/2014/main" id="{98465193-83C3-4F39-8420-7995D84EFB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a:stretch>
              <a:fillRect/>
            </a:stretch>
          </p:blipFill>
          <p:spPr bwMode="auto">
            <a:xfrm>
              <a:off x="4069" y="936"/>
              <a:ext cx="1691" cy="165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3434"/>
                                        </p:tgtEl>
                                        <p:attrNameLst>
                                          <p:attrName>style.visibility</p:attrName>
                                        </p:attrNameLst>
                                      </p:cBhvr>
                                      <p:to>
                                        <p:strVal val="visible"/>
                                      </p:to>
                                    </p:set>
                                    <p:anim calcmode="lin" valueType="num">
                                      <p:cBhvr>
                                        <p:cTn id="7" dur="500" fill="hold"/>
                                        <p:tgtEl>
                                          <p:spTgt spid="103434"/>
                                        </p:tgtEl>
                                        <p:attrNameLst>
                                          <p:attrName>ppt_w</p:attrName>
                                        </p:attrNameLst>
                                      </p:cBhvr>
                                      <p:tavLst>
                                        <p:tav tm="0">
                                          <p:val>
                                            <p:fltVal val="0"/>
                                          </p:val>
                                        </p:tav>
                                        <p:tav tm="100000">
                                          <p:val>
                                            <p:strVal val="#ppt_w"/>
                                          </p:val>
                                        </p:tav>
                                      </p:tavLst>
                                    </p:anim>
                                    <p:anim calcmode="lin" valueType="num">
                                      <p:cBhvr>
                                        <p:cTn id="8" dur="500" fill="hold"/>
                                        <p:tgtEl>
                                          <p:spTgt spid="1034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3430"/>
                                        </p:tgtEl>
                                        <p:attrNameLst>
                                          <p:attrName>style.visibility</p:attrName>
                                        </p:attrNameLst>
                                      </p:cBhvr>
                                      <p:to>
                                        <p:strVal val="visible"/>
                                      </p:to>
                                    </p:set>
                                    <p:anim calcmode="lin" valueType="num">
                                      <p:cBhvr additive="base">
                                        <p:cTn id="13" dur="500" fill="hold"/>
                                        <p:tgtEl>
                                          <p:spTgt spid="103430"/>
                                        </p:tgtEl>
                                        <p:attrNameLst>
                                          <p:attrName>ppt_x</p:attrName>
                                        </p:attrNameLst>
                                      </p:cBhvr>
                                      <p:tavLst>
                                        <p:tav tm="0">
                                          <p:val>
                                            <p:strVal val="#ppt_x"/>
                                          </p:val>
                                        </p:tav>
                                        <p:tav tm="100000">
                                          <p:val>
                                            <p:strVal val="#ppt_x"/>
                                          </p:val>
                                        </p:tav>
                                      </p:tavLst>
                                    </p:anim>
                                    <p:anim calcmode="lin" valueType="num">
                                      <p:cBhvr additive="base">
                                        <p:cTn id="14" dur="500" fill="hold"/>
                                        <p:tgtEl>
                                          <p:spTgt spid="10343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3431"/>
                                        </p:tgtEl>
                                        <p:attrNameLst>
                                          <p:attrName>style.visibility</p:attrName>
                                        </p:attrNameLst>
                                      </p:cBhvr>
                                      <p:to>
                                        <p:strVal val="visible"/>
                                      </p:to>
                                    </p:set>
                                    <p:anim calcmode="lin" valueType="num">
                                      <p:cBhvr additive="base">
                                        <p:cTn id="19" dur="500" fill="hold"/>
                                        <p:tgtEl>
                                          <p:spTgt spid="103431"/>
                                        </p:tgtEl>
                                        <p:attrNameLst>
                                          <p:attrName>ppt_x</p:attrName>
                                        </p:attrNameLst>
                                      </p:cBhvr>
                                      <p:tavLst>
                                        <p:tav tm="0">
                                          <p:val>
                                            <p:strVal val="#ppt_x"/>
                                          </p:val>
                                        </p:tav>
                                        <p:tav tm="100000">
                                          <p:val>
                                            <p:strVal val="#ppt_x"/>
                                          </p:val>
                                        </p:tav>
                                      </p:tavLst>
                                    </p:anim>
                                    <p:anim calcmode="lin" valueType="num">
                                      <p:cBhvr additive="base">
                                        <p:cTn id="20" dur="500" fill="hold"/>
                                        <p:tgtEl>
                                          <p:spTgt spid="10343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03435"/>
                                        </p:tgtEl>
                                        <p:attrNameLst>
                                          <p:attrName>style.visibility</p:attrName>
                                        </p:attrNameLst>
                                      </p:cBhvr>
                                      <p:to>
                                        <p:strVal val="visible"/>
                                      </p:to>
                                    </p:set>
                                    <p:anim calcmode="lin" valueType="num">
                                      <p:cBhvr>
                                        <p:cTn id="25" dur="500" fill="hold"/>
                                        <p:tgtEl>
                                          <p:spTgt spid="103435"/>
                                        </p:tgtEl>
                                        <p:attrNameLst>
                                          <p:attrName>ppt_w</p:attrName>
                                        </p:attrNameLst>
                                      </p:cBhvr>
                                      <p:tavLst>
                                        <p:tav tm="0">
                                          <p:val>
                                            <p:fltVal val="0"/>
                                          </p:val>
                                        </p:tav>
                                        <p:tav tm="100000">
                                          <p:val>
                                            <p:strVal val="#ppt_w"/>
                                          </p:val>
                                        </p:tav>
                                      </p:tavLst>
                                    </p:anim>
                                    <p:anim calcmode="lin" valueType="num">
                                      <p:cBhvr>
                                        <p:cTn id="26" dur="500" fill="hold"/>
                                        <p:tgtEl>
                                          <p:spTgt spid="1034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animBg="1" autoUpdateAnimBg="0"/>
      <p:bldP spid="10343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a:extLst>
              <a:ext uri="{FF2B5EF4-FFF2-40B4-BE49-F238E27FC236}">
                <a16:creationId xmlns:a16="http://schemas.microsoft.com/office/drawing/2014/main" id="{E9CBABD3-2D87-413F-A70C-84032EADD6DB}"/>
              </a:ext>
            </a:extLst>
          </p:cNvPr>
          <p:cNvSpPr>
            <a:spLocks noGrp="1"/>
          </p:cNvSpPr>
          <p:nvPr>
            <p:ph type="ftr" sz="quarter" idx="11"/>
          </p:nvPr>
        </p:nvSpPr>
        <p:spPr/>
        <p:txBody>
          <a:bodyPr/>
          <a:lstStyle/>
          <a:p>
            <a:r>
              <a:rPr lang="en-US" altLang="en-US"/>
              <a:t>N. Arnold, Applied Physics, Linz</a:t>
            </a:r>
          </a:p>
        </p:txBody>
      </p:sp>
      <p:grpSp>
        <p:nvGrpSpPr>
          <p:cNvPr id="131074" name="Group 2">
            <a:extLst>
              <a:ext uri="{FF2B5EF4-FFF2-40B4-BE49-F238E27FC236}">
                <a16:creationId xmlns:a16="http://schemas.microsoft.com/office/drawing/2014/main" id="{0E1DAE30-7D9E-4259-A223-2E6D14ECAA7A}"/>
              </a:ext>
            </a:extLst>
          </p:cNvPr>
          <p:cNvGrpSpPr>
            <a:grpSpLocks/>
          </p:cNvGrpSpPr>
          <p:nvPr/>
        </p:nvGrpSpPr>
        <p:grpSpPr bwMode="auto">
          <a:xfrm>
            <a:off x="379413" y="684213"/>
            <a:ext cx="3278187" cy="3278187"/>
            <a:chOff x="239" y="431"/>
            <a:chExt cx="2065" cy="2065"/>
          </a:xfrm>
        </p:grpSpPr>
        <p:pic>
          <p:nvPicPr>
            <p:cNvPr id="131075" name="Picture 3">
              <a:extLst>
                <a:ext uri="{FF2B5EF4-FFF2-40B4-BE49-F238E27FC236}">
                  <a16:creationId xmlns:a16="http://schemas.microsoft.com/office/drawing/2014/main" id="{E5C2592D-F81B-42BB-AFAB-82F9671AD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 y="431"/>
              <a:ext cx="2065" cy="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6" name="Line 4">
              <a:extLst>
                <a:ext uri="{FF2B5EF4-FFF2-40B4-BE49-F238E27FC236}">
                  <a16:creationId xmlns:a16="http://schemas.microsoft.com/office/drawing/2014/main" id="{7C729989-88EC-487E-B8F1-B470FA685C72}"/>
                </a:ext>
              </a:extLst>
            </p:cNvPr>
            <p:cNvSpPr>
              <a:spLocks noChangeShapeType="1"/>
            </p:cNvSpPr>
            <p:nvPr/>
          </p:nvSpPr>
          <p:spPr bwMode="auto">
            <a:xfrm>
              <a:off x="1584" y="480"/>
              <a:ext cx="0" cy="1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1077" name="Text Box 5">
            <a:extLst>
              <a:ext uri="{FF2B5EF4-FFF2-40B4-BE49-F238E27FC236}">
                <a16:creationId xmlns:a16="http://schemas.microsoft.com/office/drawing/2014/main" id="{6DF06043-F8F5-412C-B9E7-E6BEABFBF875}"/>
              </a:ext>
            </a:extLst>
          </p:cNvPr>
          <p:cNvSpPr txBox="1">
            <a:spLocks noChangeArrowheads="1"/>
          </p:cNvSpPr>
          <p:nvPr/>
        </p:nvSpPr>
        <p:spPr bwMode="auto">
          <a:xfrm>
            <a:off x="2995613" y="76200"/>
            <a:ext cx="3152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Small particle -- dipole</a:t>
            </a:r>
          </a:p>
        </p:txBody>
      </p:sp>
      <p:graphicFrame>
        <p:nvGraphicFramePr>
          <p:cNvPr id="131078" name="Object 6">
            <a:extLst>
              <a:ext uri="{FF2B5EF4-FFF2-40B4-BE49-F238E27FC236}">
                <a16:creationId xmlns:a16="http://schemas.microsoft.com/office/drawing/2014/main" id="{874EE830-BB50-4D53-9D77-6CE853632D16}"/>
              </a:ext>
            </a:extLst>
          </p:cNvPr>
          <p:cNvGraphicFramePr>
            <a:graphicFrameLocks noChangeAspect="1"/>
          </p:cNvGraphicFramePr>
          <p:nvPr/>
        </p:nvGraphicFramePr>
        <p:xfrm>
          <a:off x="4648200" y="4165600"/>
          <a:ext cx="2843213" cy="1016000"/>
        </p:xfrm>
        <a:graphic>
          <a:graphicData uri="http://schemas.openxmlformats.org/presentationml/2006/ole">
            <mc:AlternateContent xmlns:mc="http://schemas.openxmlformats.org/markup-compatibility/2006">
              <mc:Choice xmlns:v="urn:schemas-microsoft-com:vml" Requires="v">
                <p:oleObj spid="_x0000_s428032" name="Equation" r:id="rId4" imgW="1422360" imgH="507960" progId="Equation.3">
                  <p:embed/>
                </p:oleObj>
              </mc:Choice>
              <mc:Fallback>
                <p:oleObj name="Equation" r:id="rId4" imgW="1422360" imgH="50796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165600"/>
                        <a:ext cx="284321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079" name="Text Box 7">
            <a:extLst>
              <a:ext uri="{FF2B5EF4-FFF2-40B4-BE49-F238E27FC236}">
                <a16:creationId xmlns:a16="http://schemas.microsoft.com/office/drawing/2014/main" id="{CB8C18C8-C5F0-43DF-B209-24A4D93FE454}"/>
              </a:ext>
            </a:extLst>
          </p:cNvPr>
          <p:cNvSpPr txBox="1">
            <a:spLocks noChangeArrowheads="1"/>
          </p:cNvSpPr>
          <p:nvPr/>
        </p:nvSpPr>
        <p:spPr bwMode="auto">
          <a:xfrm>
            <a:off x="4648200" y="36576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i="1"/>
              <a:t>r=0.2</a:t>
            </a:r>
            <a:r>
              <a:rPr lang="en-US" altLang="en-US" i="1">
                <a:sym typeface="Symbol" panose="05050102010706020507" pitchFamily="18" charset="2"/>
              </a:rPr>
              <a:t></a:t>
            </a:r>
            <a:r>
              <a:rPr lang="en-US" altLang="en-US"/>
              <a:t>; </a:t>
            </a:r>
            <a:r>
              <a:rPr lang="en-US" altLang="en-US" i="1"/>
              <a:t>n</a:t>
            </a:r>
            <a:r>
              <a:rPr lang="en-US" altLang="en-US"/>
              <a:t>=1.5; </a:t>
            </a:r>
            <a:r>
              <a:rPr lang="en-US" altLang="en-US" i="1"/>
              <a:t>E</a:t>
            </a:r>
            <a:r>
              <a:rPr lang="en-US" altLang="en-US" i="1" baseline="-25000"/>
              <a:t>x</a:t>
            </a:r>
            <a:r>
              <a:rPr lang="en-US" altLang="en-US"/>
              <a:t>-polariz.</a:t>
            </a:r>
          </a:p>
        </p:txBody>
      </p:sp>
      <p:sp>
        <p:nvSpPr>
          <p:cNvPr id="131080" name="Text Box 8">
            <a:extLst>
              <a:ext uri="{FF2B5EF4-FFF2-40B4-BE49-F238E27FC236}">
                <a16:creationId xmlns:a16="http://schemas.microsoft.com/office/drawing/2014/main" id="{93341DDB-8EE9-4801-A5FC-F1E096CD3EFC}"/>
              </a:ext>
            </a:extLst>
          </p:cNvPr>
          <p:cNvSpPr txBox="1">
            <a:spLocks noChangeArrowheads="1"/>
          </p:cNvSpPr>
          <p:nvPr/>
        </p:nvSpPr>
        <p:spPr bwMode="auto">
          <a:xfrm>
            <a:off x="1481138" y="5229225"/>
            <a:ext cx="5054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a:solidFill>
                  <a:srgbClr val="0000FF"/>
                </a:solidFill>
              </a:rPr>
              <a:t>spot</a:t>
            </a:r>
            <a:r>
              <a:rPr lang="en-US" altLang="en-US" i="1">
                <a:solidFill>
                  <a:srgbClr val="0000FF"/>
                </a:solidFill>
              </a:rPr>
              <a:t> w</a:t>
            </a:r>
            <a:r>
              <a:rPr lang="en-US" altLang="en-US" i="1" baseline="-25000">
                <a:solidFill>
                  <a:srgbClr val="0000FF"/>
                </a:solidFill>
              </a:rPr>
              <a:t>d</a:t>
            </a:r>
            <a:r>
              <a:rPr lang="en-US" altLang="en-US" i="1">
                <a:solidFill>
                  <a:srgbClr val="0000FF"/>
                </a:solidFill>
                <a:sym typeface="Symbol" panose="05050102010706020507" pitchFamily="18" charset="2"/>
              </a:rPr>
              <a:t> r</a:t>
            </a:r>
            <a:endParaRPr lang="en-US" altLang="en-US">
              <a:solidFill>
                <a:srgbClr val="0000FF"/>
              </a:solidFill>
              <a:sym typeface="Symbol" panose="05050102010706020507" pitchFamily="18" charset="2"/>
            </a:endParaRPr>
          </a:p>
          <a:p>
            <a:pPr>
              <a:buFontTx/>
              <a:buChar char="•"/>
            </a:pPr>
            <a:r>
              <a:rPr lang="en-US" altLang="en-US">
                <a:sym typeface="Symbol" panose="05050102010706020507" pitchFamily="18" charset="2"/>
              </a:rPr>
              <a:t>additional 3D intensity</a:t>
            </a:r>
            <a:r>
              <a:rPr lang="en-US" altLang="en-US" i="1">
                <a:sym typeface="Symbol" panose="05050102010706020507" pitchFamily="18" charset="2"/>
              </a:rPr>
              <a:t> </a:t>
            </a:r>
            <a:r>
              <a:rPr lang="en-US" altLang="en-US" i="1">
                <a:solidFill>
                  <a:srgbClr val="0000FF"/>
                </a:solidFill>
                <a:sym typeface="Symbol" panose="05050102010706020507" pitchFamily="18" charset="2"/>
              </a:rPr>
              <a:t>I</a:t>
            </a:r>
            <a:r>
              <a:rPr lang="en-US" altLang="en-US" i="1" baseline="-25000">
                <a:solidFill>
                  <a:srgbClr val="0000FF"/>
                </a:solidFill>
                <a:sym typeface="Symbol" panose="05050102010706020507" pitchFamily="18" charset="2"/>
              </a:rPr>
              <a:t>m</a:t>
            </a:r>
            <a:r>
              <a:rPr lang="en-US" altLang="en-US" i="1">
                <a:solidFill>
                  <a:srgbClr val="0000FF"/>
                </a:solidFill>
                <a:sym typeface="Symbol" panose="05050102010706020507" pitchFamily="18" charset="2"/>
              </a:rPr>
              <a:t>/I</a:t>
            </a:r>
            <a:r>
              <a:rPr lang="en-US" altLang="en-US" i="1" baseline="-25000">
                <a:solidFill>
                  <a:srgbClr val="0000FF"/>
                </a:solidFill>
                <a:sym typeface="Symbol" panose="05050102010706020507" pitchFamily="18" charset="2"/>
              </a:rPr>
              <a:t>0</a:t>
            </a:r>
            <a:r>
              <a:rPr lang="en-US" altLang="en-US">
                <a:solidFill>
                  <a:srgbClr val="0000FF"/>
                </a:solidFill>
                <a:sym typeface="Symbol" panose="05050102010706020507" pitchFamily="18" charset="2"/>
              </a:rPr>
              <a:t> </a:t>
            </a:r>
            <a:r>
              <a:rPr lang="en-US" altLang="en-US" i="1">
                <a:solidFill>
                  <a:srgbClr val="0000FF"/>
                </a:solidFill>
                <a:sym typeface="Symbol" panose="05050102010706020507" pitchFamily="18" charset="2"/>
              </a:rPr>
              <a:t> r</a:t>
            </a:r>
            <a:r>
              <a:rPr lang="en-US" altLang="en-US" i="1" baseline="30000">
                <a:solidFill>
                  <a:srgbClr val="0000FF"/>
                </a:solidFill>
                <a:sym typeface="Symbol" panose="05050102010706020507" pitchFamily="18" charset="2"/>
              </a:rPr>
              <a:t>2</a:t>
            </a:r>
          </a:p>
          <a:p>
            <a:pPr>
              <a:buFontTx/>
              <a:buChar char="•"/>
            </a:pPr>
            <a:r>
              <a:rPr lang="en-US" altLang="en-US">
                <a:sym typeface="Symbol" panose="05050102010706020507" pitchFamily="18" charset="2"/>
              </a:rPr>
              <a:t>Holds </a:t>
            </a:r>
            <a:r>
              <a:rPr lang="en-US" altLang="en-US">
                <a:solidFill>
                  <a:srgbClr val="0000FF"/>
                </a:solidFill>
                <a:sym typeface="Symbol" panose="05050102010706020507" pitchFamily="18" charset="2"/>
              </a:rPr>
              <a:t>also for non-spherical</a:t>
            </a:r>
            <a:r>
              <a:rPr lang="en-US" altLang="en-US">
                <a:sym typeface="Symbol" panose="05050102010706020507" pitchFamily="18" charset="2"/>
              </a:rPr>
              <a:t> particles</a:t>
            </a:r>
          </a:p>
          <a:p>
            <a:pPr>
              <a:buFontTx/>
              <a:buChar char="•"/>
            </a:pPr>
            <a:r>
              <a:rPr lang="en-US" altLang="en-US"/>
              <a:t>Fine details are lost, no substrate</a:t>
            </a:r>
          </a:p>
        </p:txBody>
      </p:sp>
      <p:grpSp>
        <p:nvGrpSpPr>
          <p:cNvPr id="131081" name="Group 9">
            <a:extLst>
              <a:ext uri="{FF2B5EF4-FFF2-40B4-BE49-F238E27FC236}">
                <a16:creationId xmlns:a16="http://schemas.microsoft.com/office/drawing/2014/main" id="{AD0BE4A0-A067-4ACD-B344-4647FEC50FAA}"/>
              </a:ext>
            </a:extLst>
          </p:cNvPr>
          <p:cNvGrpSpPr>
            <a:grpSpLocks/>
          </p:cNvGrpSpPr>
          <p:nvPr/>
        </p:nvGrpSpPr>
        <p:grpSpPr bwMode="auto">
          <a:xfrm>
            <a:off x="5791200" y="4038600"/>
            <a:ext cx="2286000" cy="1906588"/>
            <a:chOff x="3696" y="2544"/>
            <a:chExt cx="1344" cy="1038"/>
          </a:xfrm>
        </p:grpSpPr>
        <p:sp>
          <p:nvSpPr>
            <p:cNvPr id="131082" name="Oval 10">
              <a:extLst>
                <a:ext uri="{FF2B5EF4-FFF2-40B4-BE49-F238E27FC236}">
                  <a16:creationId xmlns:a16="http://schemas.microsoft.com/office/drawing/2014/main" id="{94F5BABF-EEFE-41B3-BFD7-8A0E39319FE8}"/>
                </a:ext>
              </a:extLst>
            </p:cNvPr>
            <p:cNvSpPr>
              <a:spLocks noChangeArrowheads="1"/>
            </p:cNvSpPr>
            <p:nvPr/>
          </p:nvSpPr>
          <p:spPr bwMode="auto">
            <a:xfrm>
              <a:off x="3696" y="2544"/>
              <a:ext cx="864" cy="76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3" name="Text Box 11">
              <a:extLst>
                <a:ext uri="{FF2B5EF4-FFF2-40B4-BE49-F238E27FC236}">
                  <a16:creationId xmlns:a16="http://schemas.microsoft.com/office/drawing/2014/main" id="{E52046DB-60A3-4864-A83A-9FE6EED80394}"/>
                </a:ext>
              </a:extLst>
            </p:cNvPr>
            <p:cNvSpPr txBox="1">
              <a:spLocks noChangeArrowheads="1"/>
            </p:cNvSpPr>
            <p:nvPr/>
          </p:nvSpPr>
          <p:spPr bwMode="auto">
            <a:xfrm>
              <a:off x="4656" y="3312"/>
              <a:ext cx="384" cy="27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3D</a:t>
              </a:r>
            </a:p>
          </p:txBody>
        </p:sp>
        <p:sp>
          <p:nvSpPr>
            <p:cNvPr id="131084" name="Line 12">
              <a:extLst>
                <a:ext uri="{FF2B5EF4-FFF2-40B4-BE49-F238E27FC236}">
                  <a16:creationId xmlns:a16="http://schemas.microsoft.com/office/drawing/2014/main" id="{516ABB3E-0941-4205-88FC-81487D034EEE}"/>
                </a:ext>
              </a:extLst>
            </p:cNvPr>
            <p:cNvSpPr>
              <a:spLocks noChangeShapeType="1"/>
            </p:cNvSpPr>
            <p:nvPr/>
          </p:nvSpPr>
          <p:spPr bwMode="auto">
            <a:xfrm>
              <a:off x="4464" y="3168"/>
              <a:ext cx="192" cy="14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31085" name="Picture 13">
            <a:extLst>
              <a:ext uri="{FF2B5EF4-FFF2-40B4-BE49-F238E27FC236}">
                <a16:creationId xmlns:a16="http://schemas.microsoft.com/office/drawing/2014/main" id="{215BAB9E-3FAF-4AD2-8D38-FD174B04D5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533400"/>
            <a:ext cx="394017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86" name="Text Box 14">
            <a:extLst>
              <a:ext uri="{FF2B5EF4-FFF2-40B4-BE49-F238E27FC236}">
                <a16:creationId xmlns:a16="http://schemas.microsoft.com/office/drawing/2014/main" id="{A4F316EB-0D81-4F17-BA2A-342159B232A2}"/>
              </a:ext>
            </a:extLst>
          </p:cNvPr>
          <p:cNvSpPr txBox="1">
            <a:spLocks noChangeArrowheads="1"/>
          </p:cNvSpPr>
          <p:nvPr/>
        </p:nvSpPr>
        <p:spPr bwMode="auto">
          <a:xfrm>
            <a:off x="762000" y="4495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spot </a:t>
            </a:r>
            <a:r>
              <a:rPr lang="en-US" altLang="en-US" i="1"/>
              <a:t>w</a:t>
            </a:r>
            <a:r>
              <a:rPr lang="en-US" altLang="en-US" i="1" baseline="-25000"/>
              <a:t>d</a:t>
            </a:r>
            <a:r>
              <a:rPr lang="en-US" altLang="en-US" i="1">
                <a:cs typeface="Times New Roman" panose="02020603050405020304" pitchFamily="18" charset="0"/>
              </a:rPr>
              <a:t> </a:t>
            </a:r>
            <a:r>
              <a:rPr lang="en-US" altLang="en-US" i="1">
                <a:cs typeface="Times New Roman" panose="02020603050405020304" pitchFamily="18" charset="0"/>
                <a:sym typeface="Symbol" panose="05050102010706020507" pitchFamily="18" charset="2"/>
              </a:rPr>
              <a:t></a:t>
            </a:r>
            <a:r>
              <a:rPr lang="en-US" altLang="en-US" i="1"/>
              <a:t>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1081"/>
                                        </p:tgtEl>
                                        <p:attrNameLst>
                                          <p:attrName>style.visibility</p:attrName>
                                        </p:attrNameLst>
                                      </p:cBhvr>
                                      <p:to>
                                        <p:strVal val="visible"/>
                                      </p:to>
                                    </p:set>
                                    <p:anim calcmode="lin" valueType="num">
                                      <p:cBhvr additive="base">
                                        <p:cTn id="7" dur="500" fill="hold"/>
                                        <p:tgtEl>
                                          <p:spTgt spid="131081"/>
                                        </p:tgtEl>
                                        <p:attrNameLst>
                                          <p:attrName>ppt_x</p:attrName>
                                        </p:attrNameLst>
                                      </p:cBhvr>
                                      <p:tavLst>
                                        <p:tav tm="0">
                                          <p:val>
                                            <p:strVal val="1+#ppt_w/2"/>
                                          </p:val>
                                        </p:tav>
                                        <p:tav tm="100000">
                                          <p:val>
                                            <p:strVal val="#ppt_x"/>
                                          </p:val>
                                        </p:tav>
                                      </p:tavLst>
                                    </p:anim>
                                    <p:anim calcmode="lin" valueType="num">
                                      <p:cBhvr additive="base">
                                        <p:cTn id="8" dur="500" fill="hold"/>
                                        <p:tgtEl>
                                          <p:spTgt spid="1310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2">
            <a:extLst>
              <a:ext uri="{FF2B5EF4-FFF2-40B4-BE49-F238E27FC236}">
                <a16:creationId xmlns:a16="http://schemas.microsoft.com/office/drawing/2014/main" id="{8063CE17-47B7-4852-A24B-8D6D250BB4BB}"/>
              </a:ext>
            </a:extLst>
          </p:cNvPr>
          <p:cNvSpPr>
            <a:spLocks noGrp="1"/>
          </p:cNvSpPr>
          <p:nvPr>
            <p:ph type="ftr" sz="quarter" idx="11"/>
          </p:nvPr>
        </p:nvSpPr>
        <p:spPr/>
        <p:txBody>
          <a:bodyPr/>
          <a:lstStyle/>
          <a:p>
            <a:r>
              <a:rPr lang="en-US" altLang="en-US"/>
              <a:t>N. Arnold, Applied Physics, Linz</a:t>
            </a:r>
          </a:p>
        </p:txBody>
      </p:sp>
      <p:graphicFrame>
        <p:nvGraphicFramePr>
          <p:cNvPr id="134147" name="Object 1027">
            <a:extLst>
              <a:ext uri="{FF2B5EF4-FFF2-40B4-BE49-F238E27FC236}">
                <a16:creationId xmlns:a16="http://schemas.microsoft.com/office/drawing/2014/main" id="{4C3F4BA9-92A7-403C-8C1D-090B04E5EFD6}"/>
              </a:ext>
            </a:extLst>
          </p:cNvPr>
          <p:cNvGraphicFramePr>
            <a:graphicFrameLocks noChangeAspect="1"/>
          </p:cNvGraphicFramePr>
          <p:nvPr/>
        </p:nvGraphicFramePr>
        <p:xfrm>
          <a:off x="304800" y="6096000"/>
          <a:ext cx="2800350" cy="590550"/>
        </p:xfrm>
        <a:graphic>
          <a:graphicData uri="http://schemas.openxmlformats.org/presentationml/2006/ole">
            <mc:AlternateContent xmlns:mc="http://schemas.openxmlformats.org/markup-compatibility/2006">
              <mc:Choice xmlns:v="urn:schemas-microsoft-com:vml" Requires="v">
                <p:oleObj spid="_x0000_s429056" name="Equation" r:id="rId3" imgW="1866600" imgH="393480" progId="Equation.3">
                  <p:embed/>
                </p:oleObj>
              </mc:Choice>
              <mc:Fallback>
                <p:oleObj name="Equation" r:id="rId3" imgW="1866600" imgH="393480" progId="Equation.3">
                  <p:embed/>
                  <p:pic>
                    <p:nvPicPr>
                      <p:cNvPr id="0"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6000"/>
                        <a:ext cx="2800350" cy="590550"/>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4159" name="Group 1039">
            <a:extLst>
              <a:ext uri="{FF2B5EF4-FFF2-40B4-BE49-F238E27FC236}">
                <a16:creationId xmlns:a16="http://schemas.microsoft.com/office/drawing/2014/main" id="{368DD846-D2F5-469E-9FB1-30390CC46629}"/>
              </a:ext>
            </a:extLst>
          </p:cNvPr>
          <p:cNvGrpSpPr>
            <a:grpSpLocks/>
          </p:cNvGrpSpPr>
          <p:nvPr/>
        </p:nvGrpSpPr>
        <p:grpSpPr bwMode="auto">
          <a:xfrm>
            <a:off x="552450" y="76200"/>
            <a:ext cx="8058150" cy="2159000"/>
            <a:chOff x="348" y="48"/>
            <a:chExt cx="5076" cy="1360"/>
          </a:xfrm>
        </p:grpSpPr>
        <p:sp>
          <p:nvSpPr>
            <p:cNvPr id="134146" name="Text Box 1026">
              <a:extLst>
                <a:ext uri="{FF2B5EF4-FFF2-40B4-BE49-F238E27FC236}">
                  <a16:creationId xmlns:a16="http://schemas.microsoft.com/office/drawing/2014/main" id="{FDBC332A-03CE-4F57-AADA-083975862629}"/>
                </a:ext>
              </a:extLst>
            </p:cNvPr>
            <p:cNvSpPr txBox="1">
              <a:spLocks noChangeArrowheads="1"/>
            </p:cNvSpPr>
            <p:nvPr/>
          </p:nvSpPr>
          <p:spPr bwMode="auto">
            <a:xfrm>
              <a:off x="1872" y="48"/>
              <a:ext cx="355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3D expansion: finite absorption </a:t>
              </a:r>
              <a:r>
                <a:rPr lang="en-US" altLang="en-US" b="1" i="1">
                  <a:solidFill>
                    <a:srgbClr val="FF0000"/>
                  </a:solidFill>
                  <a:sym typeface="Symbol" panose="05050102010706020507" pitchFamily="18" charset="2"/>
                </a:rPr>
                <a:t></a:t>
              </a:r>
            </a:p>
            <a:p>
              <a:pPr>
                <a:spcBef>
                  <a:spcPct val="50000"/>
                </a:spcBef>
              </a:pPr>
              <a:r>
                <a:rPr lang="en-US" altLang="en-US" b="1">
                  <a:solidFill>
                    <a:srgbClr val="FF0000"/>
                  </a:solidFill>
                  <a:sym typeface="Symbol" panose="05050102010706020507" pitchFamily="18" charset="2"/>
                </a:rPr>
                <a:t>Center of Gaussian beam, spot size</a:t>
              </a:r>
              <a:r>
                <a:rPr lang="en-US" altLang="en-US" b="1" i="1">
                  <a:solidFill>
                    <a:srgbClr val="FF0000"/>
                  </a:solidFill>
                  <a:sym typeface="Symbol" panose="05050102010706020507" pitchFamily="18" charset="2"/>
                </a:rPr>
                <a:t> w</a:t>
              </a:r>
            </a:p>
          </p:txBody>
        </p:sp>
        <p:graphicFrame>
          <p:nvGraphicFramePr>
            <p:cNvPr id="134148" name="Object 1028">
              <a:extLst>
                <a:ext uri="{FF2B5EF4-FFF2-40B4-BE49-F238E27FC236}">
                  <a16:creationId xmlns:a16="http://schemas.microsoft.com/office/drawing/2014/main" id="{215126AF-356D-46DD-846C-74A24B6C885E}"/>
                </a:ext>
              </a:extLst>
            </p:cNvPr>
            <p:cNvGraphicFramePr>
              <a:graphicFrameLocks noChangeAspect="1"/>
            </p:cNvGraphicFramePr>
            <p:nvPr/>
          </p:nvGraphicFramePr>
          <p:xfrm>
            <a:off x="348" y="768"/>
            <a:ext cx="3636" cy="640"/>
          </p:xfrm>
          <a:graphic>
            <a:graphicData uri="http://schemas.openxmlformats.org/presentationml/2006/ole">
              <mc:AlternateContent xmlns:mc="http://schemas.openxmlformats.org/markup-compatibility/2006">
                <mc:Choice xmlns:v="urn:schemas-microsoft-com:vml" Requires="v">
                  <p:oleObj spid="_x0000_s429057" name="Equation" r:id="rId5" imgW="2882880" imgH="507960" progId="Equation.3">
                    <p:embed/>
                  </p:oleObj>
                </mc:Choice>
                <mc:Fallback>
                  <p:oleObj name="Equation" r:id="rId5" imgW="2882880" imgH="507960" progId="Equation.3">
                    <p:embed/>
                    <p:pic>
                      <p:nvPicPr>
                        <p:cNvPr id="0" name="Object 10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 y="768"/>
                          <a:ext cx="3636" cy="64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34149" name="Object 1029">
            <a:extLst>
              <a:ext uri="{FF2B5EF4-FFF2-40B4-BE49-F238E27FC236}">
                <a16:creationId xmlns:a16="http://schemas.microsoft.com/office/drawing/2014/main" id="{6F353C7E-08BE-4EA6-9F98-11DB1F9ED617}"/>
              </a:ext>
            </a:extLst>
          </p:cNvPr>
          <p:cNvGraphicFramePr>
            <a:graphicFrameLocks noChangeAspect="1"/>
          </p:cNvGraphicFramePr>
          <p:nvPr/>
        </p:nvGraphicFramePr>
        <p:xfrm>
          <a:off x="520700" y="228600"/>
          <a:ext cx="1725613" cy="838200"/>
        </p:xfrm>
        <a:graphic>
          <a:graphicData uri="http://schemas.openxmlformats.org/presentationml/2006/ole">
            <mc:AlternateContent xmlns:mc="http://schemas.openxmlformats.org/markup-compatibility/2006">
              <mc:Choice xmlns:v="urn:schemas-microsoft-com:vml" Requires="v">
                <p:oleObj spid="_x0000_s429058" name="Equation" r:id="rId7" imgW="863280" imgH="419040" progId="Equation.3">
                  <p:embed/>
                </p:oleObj>
              </mc:Choice>
              <mc:Fallback>
                <p:oleObj name="Equation" r:id="rId7" imgW="863280" imgH="419040" progId="Equation.3">
                  <p:embed/>
                  <p:pic>
                    <p:nvPicPr>
                      <p:cNvPr id="0" name="Object 10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700" y="228600"/>
                        <a:ext cx="1725613" cy="838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4150" name="Group 1030">
            <a:extLst>
              <a:ext uri="{FF2B5EF4-FFF2-40B4-BE49-F238E27FC236}">
                <a16:creationId xmlns:a16="http://schemas.microsoft.com/office/drawing/2014/main" id="{429F1FDE-7638-470A-89A4-2723044197A6}"/>
              </a:ext>
            </a:extLst>
          </p:cNvPr>
          <p:cNvGrpSpPr>
            <a:grpSpLocks/>
          </p:cNvGrpSpPr>
          <p:nvPr/>
        </p:nvGrpSpPr>
        <p:grpSpPr bwMode="auto">
          <a:xfrm>
            <a:off x="304800" y="1981200"/>
            <a:ext cx="3765550" cy="3829050"/>
            <a:chOff x="192" y="1248"/>
            <a:chExt cx="2372" cy="2412"/>
          </a:xfrm>
        </p:grpSpPr>
        <p:graphicFrame>
          <p:nvGraphicFramePr>
            <p:cNvPr id="134151" name="Object 1031">
              <a:extLst>
                <a:ext uri="{FF2B5EF4-FFF2-40B4-BE49-F238E27FC236}">
                  <a16:creationId xmlns:a16="http://schemas.microsoft.com/office/drawing/2014/main" id="{62766BF1-A92C-4170-88AD-9F4C97FE6F7E}"/>
                </a:ext>
              </a:extLst>
            </p:cNvPr>
            <p:cNvGraphicFramePr>
              <a:graphicFrameLocks noChangeAspect="1"/>
            </p:cNvGraphicFramePr>
            <p:nvPr/>
          </p:nvGraphicFramePr>
          <p:xfrm>
            <a:off x="192" y="3204"/>
            <a:ext cx="2372" cy="456"/>
          </p:xfrm>
          <a:graphic>
            <a:graphicData uri="http://schemas.openxmlformats.org/presentationml/2006/ole">
              <mc:AlternateContent xmlns:mc="http://schemas.openxmlformats.org/markup-compatibility/2006">
                <mc:Choice xmlns:v="urn:schemas-microsoft-com:vml" Requires="v">
                  <p:oleObj spid="_x0000_s429059" name="Equation" r:id="rId9" imgW="2501640" imgH="482400" progId="Equation.3">
                    <p:embed/>
                  </p:oleObj>
                </mc:Choice>
                <mc:Fallback>
                  <p:oleObj name="Equation" r:id="rId9" imgW="2501640" imgH="482400" progId="Equation.3">
                    <p:embed/>
                    <p:pic>
                      <p:nvPicPr>
                        <p:cNvPr id="0" name="Object 10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 y="3204"/>
                          <a:ext cx="2372" cy="456"/>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4152" name="Picture 1032">
              <a:extLst>
                <a:ext uri="{FF2B5EF4-FFF2-40B4-BE49-F238E27FC236}">
                  <a16:creationId xmlns:a16="http://schemas.microsoft.com/office/drawing/2014/main" id="{89DFAB81-697E-42CE-8D8C-F8298A3518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 y="1728"/>
              <a:ext cx="2074" cy="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53" name="Line 1033">
              <a:extLst>
                <a:ext uri="{FF2B5EF4-FFF2-40B4-BE49-F238E27FC236}">
                  <a16:creationId xmlns:a16="http://schemas.microsoft.com/office/drawing/2014/main" id="{60F9804A-BB72-46BF-BE61-91DED1F72023}"/>
                </a:ext>
              </a:extLst>
            </p:cNvPr>
            <p:cNvSpPr>
              <a:spLocks noChangeShapeType="1"/>
            </p:cNvSpPr>
            <p:nvPr/>
          </p:nvSpPr>
          <p:spPr bwMode="auto">
            <a:xfrm flipH="1">
              <a:off x="1056" y="1248"/>
              <a:ext cx="288" cy="62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154" name="Group 1034">
            <a:extLst>
              <a:ext uri="{FF2B5EF4-FFF2-40B4-BE49-F238E27FC236}">
                <a16:creationId xmlns:a16="http://schemas.microsoft.com/office/drawing/2014/main" id="{C72D1444-D9C1-42C4-9AA4-F2BDFD515E30}"/>
              </a:ext>
            </a:extLst>
          </p:cNvPr>
          <p:cNvGrpSpPr>
            <a:grpSpLocks/>
          </p:cNvGrpSpPr>
          <p:nvPr/>
        </p:nvGrpSpPr>
        <p:grpSpPr bwMode="auto">
          <a:xfrm>
            <a:off x="3886200" y="1905000"/>
            <a:ext cx="4724400" cy="3848100"/>
            <a:chOff x="2448" y="1200"/>
            <a:chExt cx="2976" cy="2424"/>
          </a:xfrm>
        </p:grpSpPr>
        <p:pic>
          <p:nvPicPr>
            <p:cNvPr id="134155" name="Picture 1035">
              <a:extLst>
                <a:ext uri="{FF2B5EF4-FFF2-40B4-BE49-F238E27FC236}">
                  <a16:creationId xmlns:a16="http://schemas.microsoft.com/office/drawing/2014/main" id="{76F1187F-460C-4197-9D82-8DD76CB978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2" y="1680"/>
              <a:ext cx="2074" cy="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56" name="Text Box 1036">
              <a:extLst>
                <a:ext uri="{FF2B5EF4-FFF2-40B4-BE49-F238E27FC236}">
                  <a16:creationId xmlns:a16="http://schemas.microsoft.com/office/drawing/2014/main" id="{59AE3F58-9C19-4F99-BA8D-745BBA0919D6}"/>
                </a:ext>
              </a:extLst>
            </p:cNvPr>
            <p:cNvSpPr txBox="1">
              <a:spLocks noChangeArrowheads="1"/>
            </p:cNvSpPr>
            <p:nvPr/>
          </p:nvSpPr>
          <p:spPr bwMode="auto">
            <a:xfrm>
              <a:off x="3600" y="1968"/>
              <a:ext cx="18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Kernel for </a:t>
              </a:r>
              <a:r>
                <a:rPr lang="en-US" altLang="en-US" i="1">
                  <a:sym typeface="Symbol" panose="05050102010706020507" pitchFamily="18" charset="2"/>
                </a:rPr>
                <a:t>w</a:t>
              </a:r>
              <a:r>
                <a:rPr lang="en-US" altLang="en-US">
                  <a:sym typeface="Symbol" panose="05050102010706020507" pitchFamily="18" charset="2"/>
                </a:rPr>
                <a:t>/2=1</a:t>
              </a:r>
              <a:r>
                <a:rPr lang="en-US" altLang="en-US"/>
                <a:t> </a:t>
              </a:r>
            </a:p>
          </p:txBody>
        </p:sp>
        <p:graphicFrame>
          <p:nvGraphicFramePr>
            <p:cNvPr id="134157" name="Object 1037">
              <a:extLst>
                <a:ext uri="{FF2B5EF4-FFF2-40B4-BE49-F238E27FC236}">
                  <a16:creationId xmlns:a16="http://schemas.microsoft.com/office/drawing/2014/main" id="{477FC233-00E1-4285-91B4-1AA54DD6FA2A}"/>
                </a:ext>
              </a:extLst>
            </p:cNvPr>
            <p:cNvGraphicFramePr>
              <a:graphicFrameLocks noChangeAspect="1"/>
            </p:cNvGraphicFramePr>
            <p:nvPr/>
          </p:nvGraphicFramePr>
          <p:xfrm>
            <a:off x="3216" y="3168"/>
            <a:ext cx="1785" cy="456"/>
          </p:xfrm>
          <a:graphic>
            <a:graphicData uri="http://schemas.openxmlformats.org/presentationml/2006/ole">
              <mc:AlternateContent xmlns:mc="http://schemas.openxmlformats.org/markup-compatibility/2006">
                <mc:Choice xmlns:v="urn:schemas-microsoft-com:vml" Requires="v">
                  <p:oleObj spid="_x0000_s429060" name="Equation" r:id="rId13" imgW="1879560" imgH="482400" progId="Equation.3">
                    <p:embed/>
                  </p:oleObj>
                </mc:Choice>
                <mc:Fallback>
                  <p:oleObj name="Equation" r:id="rId13" imgW="1879560" imgH="482400" progId="Equation.3">
                    <p:embed/>
                    <p:pic>
                      <p:nvPicPr>
                        <p:cNvPr id="0" name="Object 10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16" y="3168"/>
                          <a:ext cx="1785" cy="456"/>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158" name="Line 1038">
              <a:extLst>
                <a:ext uri="{FF2B5EF4-FFF2-40B4-BE49-F238E27FC236}">
                  <a16:creationId xmlns:a16="http://schemas.microsoft.com/office/drawing/2014/main" id="{3B4DFBAF-6989-4258-A254-C0ED030401FC}"/>
                </a:ext>
              </a:extLst>
            </p:cNvPr>
            <p:cNvSpPr>
              <a:spLocks noChangeShapeType="1"/>
            </p:cNvSpPr>
            <p:nvPr/>
          </p:nvSpPr>
          <p:spPr bwMode="auto">
            <a:xfrm>
              <a:off x="2448" y="1200"/>
              <a:ext cx="576" cy="76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4159"/>
                                        </p:tgtEl>
                                        <p:attrNameLst>
                                          <p:attrName>style.visibility</p:attrName>
                                        </p:attrNameLst>
                                      </p:cBhvr>
                                      <p:to>
                                        <p:strVal val="visible"/>
                                      </p:to>
                                    </p:set>
                                    <p:anim calcmode="lin" valueType="num">
                                      <p:cBhvr additive="base">
                                        <p:cTn id="7" dur="500" fill="hold"/>
                                        <p:tgtEl>
                                          <p:spTgt spid="134159"/>
                                        </p:tgtEl>
                                        <p:attrNameLst>
                                          <p:attrName>ppt_x</p:attrName>
                                        </p:attrNameLst>
                                      </p:cBhvr>
                                      <p:tavLst>
                                        <p:tav tm="0">
                                          <p:val>
                                            <p:strVal val="1+#ppt_w/2"/>
                                          </p:val>
                                        </p:tav>
                                        <p:tav tm="100000">
                                          <p:val>
                                            <p:strVal val="#ppt_x"/>
                                          </p:val>
                                        </p:tav>
                                      </p:tavLst>
                                    </p:anim>
                                    <p:anim calcmode="lin" valueType="num">
                                      <p:cBhvr additive="base">
                                        <p:cTn id="8" dur="500" fill="hold"/>
                                        <p:tgtEl>
                                          <p:spTgt spid="1341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4150"/>
                                        </p:tgtEl>
                                        <p:attrNameLst>
                                          <p:attrName>style.visibility</p:attrName>
                                        </p:attrNameLst>
                                      </p:cBhvr>
                                      <p:to>
                                        <p:strVal val="visible"/>
                                      </p:to>
                                    </p:set>
                                    <p:anim calcmode="lin" valueType="num">
                                      <p:cBhvr additive="base">
                                        <p:cTn id="13" dur="500" fill="hold"/>
                                        <p:tgtEl>
                                          <p:spTgt spid="134150"/>
                                        </p:tgtEl>
                                        <p:attrNameLst>
                                          <p:attrName>ppt_x</p:attrName>
                                        </p:attrNameLst>
                                      </p:cBhvr>
                                      <p:tavLst>
                                        <p:tav tm="0">
                                          <p:val>
                                            <p:strVal val="0-#ppt_w/2"/>
                                          </p:val>
                                        </p:tav>
                                        <p:tav tm="100000">
                                          <p:val>
                                            <p:strVal val="#ppt_x"/>
                                          </p:val>
                                        </p:tav>
                                      </p:tavLst>
                                    </p:anim>
                                    <p:anim calcmode="lin" valueType="num">
                                      <p:cBhvr additive="base">
                                        <p:cTn id="14" dur="500" fill="hold"/>
                                        <p:tgtEl>
                                          <p:spTgt spid="13415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34154"/>
                                        </p:tgtEl>
                                        <p:attrNameLst>
                                          <p:attrName>style.visibility</p:attrName>
                                        </p:attrNameLst>
                                      </p:cBhvr>
                                      <p:to>
                                        <p:strVal val="visible"/>
                                      </p:to>
                                    </p:set>
                                    <p:anim calcmode="lin" valueType="num">
                                      <p:cBhvr additive="base">
                                        <p:cTn id="19" dur="500" fill="hold"/>
                                        <p:tgtEl>
                                          <p:spTgt spid="134154"/>
                                        </p:tgtEl>
                                        <p:attrNameLst>
                                          <p:attrName>ppt_x</p:attrName>
                                        </p:attrNameLst>
                                      </p:cBhvr>
                                      <p:tavLst>
                                        <p:tav tm="0">
                                          <p:val>
                                            <p:strVal val="1+#ppt_w/2"/>
                                          </p:val>
                                        </p:tav>
                                        <p:tav tm="100000">
                                          <p:val>
                                            <p:strVal val="#ppt_x"/>
                                          </p:val>
                                        </p:tav>
                                      </p:tavLst>
                                    </p:anim>
                                    <p:anim calcmode="lin" valueType="num">
                                      <p:cBhvr additive="base">
                                        <p:cTn id="20" dur="500" fill="hold"/>
                                        <p:tgtEl>
                                          <p:spTgt spid="134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FC29631A-F1E6-4B8E-BF11-7E5F59448E50}"/>
              </a:ext>
            </a:extLst>
          </p:cNvPr>
          <p:cNvSpPr>
            <a:spLocks noGrp="1"/>
          </p:cNvSpPr>
          <p:nvPr>
            <p:ph type="ftr" sz="quarter" idx="11"/>
          </p:nvPr>
        </p:nvSpPr>
        <p:spPr/>
        <p:txBody>
          <a:bodyPr/>
          <a:lstStyle/>
          <a:p>
            <a:r>
              <a:rPr lang="en-US" altLang="en-US"/>
              <a:t>N. Arnold, Applied Physics, Linz</a:t>
            </a:r>
          </a:p>
        </p:txBody>
      </p:sp>
      <p:pic>
        <p:nvPicPr>
          <p:cNvPr id="135170" name="Picture 2050">
            <a:extLst>
              <a:ext uri="{FF2B5EF4-FFF2-40B4-BE49-F238E27FC236}">
                <a16:creationId xmlns:a16="http://schemas.microsoft.com/office/drawing/2014/main" id="{B47644A6-7DC5-40F7-B065-D87C0F318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7935913"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1" name="Text Box 2051">
            <a:extLst>
              <a:ext uri="{FF2B5EF4-FFF2-40B4-BE49-F238E27FC236}">
                <a16:creationId xmlns:a16="http://schemas.microsoft.com/office/drawing/2014/main" id="{D59E691A-9FAB-462D-977E-5D9457F002B2}"/>
              </a:ext>
            </a:extLst>
          </p:cNvPr>
          <p:cNvSpPr txBox="1">
            <a:spLocks noChangeArrowheads="1"/>
          </p:cNvSpPr>
          <p:nvPr/>
        </p:nvSpPr>
        <p:spPr bwMode="auto">
          <a:xfrm>
            <a:off x="990600" y="152400"/>
            <a:ext cx="7696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Example: Si, “Nd-YAG</a:t>
            </a:r>
            <a:r>
              <a:rPr lang="en-US" altLang="en-US" baseline="30000"/>
              <a:t>2</a:t>
            </a:r>
            <a:r>
              <a:rPr lang="en-US" altLang="en-US"/>
              <a:t>”, </a:t>
            </a:r>
            <a:r>
              <a:rPr lang="en-US" altLang="en-US" i="1">
                <a:sym typeface="Symbol" panose="05050102010706020507" pitchFamily="18" charset="2"/>
              </a:rPr>
              <a:t>w</a:t>
            </a:r>
            <a:r>
              <a:rPr lang="en-US" altLang="en-US">
                <a:sym typeface="Symbol" panose="05050102010706020507" pitchFamily="18" charset="2"/>
              </a:rPr>
              <a:t>/2=1</a:t>
            </a:r>
            <a:r>
              <a:rPr lang="en-US" altLang="en-US"/>
              <a:t>, </a:t>
            </a:r>
            <a:r>
              <a:rPr lang="en-US" altLang="en-US">
                <a:solidFill>
                  <a:srgbClr val="FF0000"/>
                </a:solidFill>
              </a:rPr>
              <a:t>enhancement </a:t>
            </a:r>
            <a:r>
              <a:rPr lang="en-US" altLang="en-US" i="1">
                <a:solidFill>
                  <a:srgbClr val="FF0000"/>
                </a:solidFill>
              </a:rPr>
              <a:t>M</a:t>
            </a:r>
            <a:r>
              <a:rPr lang="en-US" altLang="en-US">
                <a:solidFill>
                  <a:srgbClr val="FF0000"/>
                </a:solidFill>
              </a:rPr>
              <a:t>=1</a:t>
            </a:r>
          </a:p>
          <a:p>
            <a:pPr>
              <a:spcBef>
                <a:spcPct val="50000"/>
              </a:spcBef>
            </a:pPr>
            <a:r>
              <a:rPr lang="en-US" altLang="en-US" i="1">
                <a:sym typeface="Symbol" panose="05050102010706020507" pitchFamily="18" charset="2"/>
              </a:rPr>
              <a:t>=</a:t>
            </a:r>
            <a:r>
              <a:rPr lang="en-US" altLang="en-US">
                <a:sym typeface="Symbol" panose="05050102010706020507" pitchFamily="18" charset="2"/>
              </a:rPr>
              <a:t>1 J/cm</a:t>
            </a:r>
            <a:r>
              <a:rPr lang="en-US" altLang="en-US" baseline="30000">
                <a:sym typeface="Symbol" panose="05050102010706020507" pitchFamily="18" charset="2"/>
              </a:rPr>
              <a:t>2</a:t>
            </a:r>
            <a:r>
              <a:rPr lang="en-US" altLang="en-US" i="1"/>
              <a:t>, </a:t>
            </a:r>
            <a:r>
              <a:rPr lang="en-US" altLang="en-US" i="1">
                <a:sym typeface="Symbol" panose="05050102010706020507" pitchFamily="18" charset="2"/>
              </a:rPr>
              <a:t></a:t>
            </a:r>
            <a:r>
              <a:rPr lang="en-US" altLang="en-US" i="1" baseline="-25000">
                <a:sym typeface="Symbol" panose="05050102010706020507" pitchFamily="18" charset="2"/>
              </a:rPr>
              <a:t>FWHM</a:t>
            </a:r>
            <a:r>
              <a:rPr lang="en-US" altLang="en-US" i="1">
                <a:sym typeface="Symbol" panose="05050102010706020507" pitchFamily="18" charset="2"/>
              </a:rPr>
              <a:t>=</a:t>
            </a:r>
            <a:r>
              <a:rPr lang="en-US" altLang="en-US"/>
              <a:t>27 ns</a:t>
            </a:r>
            <a:r>
              <a:rPr lang="en-US" altLang="en-US" i="1"/>
              <a:t> A</a:t>
            </a:r>
            <a:r>
              <a:rPr lang="en-US" altLang="en-US"/>
              <a:t>=0.5, </a:t>
            </a:r>
            <a:r>
              <a:rPr lang="en-US" altLang="en-US" i="1">
                <a:sym typeface="Symbol" panose="05050102010706020507" pitchFamily="18" charset="2"/>
              </a:rPr>
              <a:t>=</a:t>
            </a:r>
            <a:r>
              <a:rPr lang="en-US" altLang="en-US">
                <a:sym typeface="Symbol" panose="05050102010706020507" pitchFamily="18" charset="2"/>
              </a:rPr>
              <a:t>210</a:t>
            </a:r>
            <a:r>
              <a:rPr lang="en-US" altLang="en-US" baseline="30000">
                <a:sym typeface="Symbol" panose="05050102010706020507" pitchFamily="18" charset="2"/>
              </a:rPr>
              <a:t>4 </a:t>
            </a:r>
            <a:r>
              <a:rPr lang="en-US" altLang="en-US">
                <a:sym typeface="Symbol" panose="05050102010706020507" pitchFamily="18" charset="2"/>
              </a:rPr>
              <a:t>cm</a:t>
            </a:r>
            <a:r>
              <a:rPr lang="en-US" altLang="en-US" baseline="30000">
                <a:sym typeface="Symbol" panose="05050102010706020507" pitchFamily="18" charset="2"/>
              </a:rPr>
              <a:t>-1</a:t>
            </a:r>
            <a:r>
              <a:rPr lang="en-US" altLang="en-US" i="1">
                <a:sym typeface="Symbol" panose="05050102010706020507" pitchFamily="18" charset="2"/>
              </a:rPr>
              <a:t>, w </a:t>
            </a:r>
            <a:r>
              <a:rPr lang="en-US" altLang="en-US">
                <a:sym typeface="Symbol" panose="05050102010706020507" pitchFamily="18" charset="2"/>
              </a:rPr>
              <a:t>=1 µm</a:t>
            </a:r>
          </a:p>
        </p:txBody>
      </p:sp>
      <p:grpSp>
        <p:nvGrpSpPr>
          <p:cNvPr id="135172" name="Group 2052">
            <a:extLst>
              <a:ext uri="{FF2B5EF4-FFF2-40B4-BE49-F238E27FC236}">
                <a16:creationId xmlns:a16="http://schemas.microsoft.com/office/drawing/2014/main" id="{BEB2BC31-0AD1-467C-B595-FFE9EEB98E74}"/>
              </a:ext>
            </a:extLst>
          </p:cNvPr>
          <p:cNvGrpSpPr>
            <a:grpSpLocks/>
          </p:cNvGrpSpPr>
          <p:nvPr/>
        </p:nvGrpSpPr>
        <p:grpSpPr bwMode="auto">
          <a:xfrm>
            <a:off x="1676400" y="3657600"/>
            <a:ext cx="1371600" cy="1600200"/>
            <a:chOff x="1056" y="2304"/>
            <a:chExt cx="864" cy="1008"/>
          </a:xfrm>
        </p:grpSpPr>
        <p:sp>
          <p:nvSpPr>
            <p:cNvPr id="135173" name="Freeform 2053">
              <a:extLst>
                <a:ext uri="{FF2B5EF4-FFF2-40B4-BE49-F238E27FC236}">
                  <a16:creationId xmlns:a16="http://schemas.microsoft.com/office/drawing/2014/main" id="{E3E16DE5-F82A-4ADC-BF84-75545F0A30E6}"/>
                </a:ext>
              </a:extLst>
            </p:cNvPr>
            <p:cNvSpPr>
              <a:spLocks/>
            </p:cNvSpPr>
            <p:nvPr/>
          </p:nvSpPr>
          <p:spPr bwMode="auto">
            <a:xfrm>
              <a:off x="1056" y="2304"/>
              <a:ext cx="720" cy="1008"/>
            </a:xfrm>
            <a:custGeom>
              <a:avLst/>
              <a:gdLst>
                <a:gd name="T0" fmla="*/ 720 w 720"/>
                <a:gd name="T1" fmla="*/ 0 h 1008"/>
                <a:gd name="T2" fmla="*/ 432 w 720"/>
                <a:gd name="T3" fmla="*/ 240 h 1008"/>
                <a:gd name="T4" fmla="*/ 192 w 720"/>
                <a:gd name="T5" fmla="*/ 576 h 1008"/>
                <a:gd name="T6" fmla="*/ 0 w 720"/>
                <a:gd name="T7" fmla="*/ 1008 h 1008"/>
              </a:gdLst>
              <a:ahLst/>
              <a:cxnLst>
                <a:cxn ang="0">
                  <a:pos x="T0" y="T1"/>
                </a:cxn>
                <a:cxn ang="0">
                  <a:pos x="T2" y="T3"/>
                </a:cxn>
                <a:cxn ang="0">
                  <a:pos x="T4" y="T5"/>
                </a:cxn>
                <a:cxn ang="0">
                  <a:pos x="T6" y="T7"/>
                </a:cxn>
              </a:cxnLst>
              <a:rect l="0" t="0" r="r" b="b"/>
              <a:pathLst>
                <a:path w="720" h="1008">
                  <a:moveTo>
                    <a:pt x="720" y="0"/>
                  </a:moveTo>
                  <a:cubicBezTo>
                    <a:pt x="620" y="72"/>
                    <a:pt x="520" y="144"/>
                    <a:pt x="432" y="240"/>
                  </a:cubicBezTo>
                  <a:cubicBezTo>
                    <a:pt x="344" y="336"/>
                    <a:pt x="264" y="448"/>
                    <a:pt x="192" y="576"/>
                  </a:cubicBezTo>
                  <a:cubicBezTo>
                    <a:pt x="120" y="704"/>
                    <a:pt x="60" y="856"/>
                    <a:pt x="0" y="1008"/>
                  </a:cubicBezTo>
                </a:path>
              </a:pathLst>
            </a:custGeom>
            <a:noFill/>
            <a:ln w="38100">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4" name="Text Box 2054">
              <a:extLst>
                <a:ext uri="{FF2B5EF4-FFF2-40B4-BE49-F238E27FC236}">
                  <a16:creationId xmlns:a16="http://schemas.microsoft.com/office/drawing/2014/main" id="{AF105DC7-E947-4EBA-83A9-499D7DFDCA1E}"/>
                </a:ext>
              </a:extLst>
            </p:cNvPr>
            <p:cNvSpPr txBox="1">
              <a:spLocks noChangeArrowheads="1"/>
            </p:cNvSpPr>
            <p:nvPr/>
          </p:nvSpPr>
          <p:spPr bwMode="auto">
            <a:xfrm>
              <a:off x="1344" y="2640"/>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ym typeface="Symbol" panose="05050102010706020507" pitchFamily="18" charset="2"/>
                </a:rPr>
                <a:t>w</a:t>
              </a:r>
              <a:r>
                <a:rPr lang="en-US" altLang="en-US">
                  <a:sym typeface="Symbol" panose="05050102010706020507" pitchFamily="18" charset="2"/>
                </a:rPr>
                <a:t></a:t>
              </a:r>
            </a:p>
          </p:txBody>
        </p:sp>
      </p:grpSp>
      <p:grpSp>
        <p:nvGrpSpPr>
          <p:cNvPr id="135178" name="Group 2058">
            <a:extLst>
              <a:ext uri="{FF2B5EF4-FFF2-40B4-BE49-F238E27FC236}">
                <a16:creationId xmlns:a16="http://schemas.microsoft.com/office/drawing/2014/main" id="{FA9B90C5-6FDB-49EB-978D-DFBF967C843E}"/>
              </a:ext>
            </a:extLst>
          </p:cNvPr>
          <p:cNvGrpSpPr>
            <a:grpSpLocks/>
          </p:cNvGrpSpPr>
          <p:nvPr/>
        </p:nvGrpSpPr>
        <p:grpSpPr bwMode="auto">
          <a:xfrm>
            <a:off x="4419600" y="1593850"/>
            <a:ext cx="4152900" cy="1806575"/>
            <a:chOff x="2784" y="1004"/>
            <a:chExt cx="2616" cy="1138"/>
          </a:xfrm>
        </p:grpSpPr>
        <p:graphicFrame>
          <p:nvGraphicFramePr>
            <p:cNvPr id="135175" name="Object 2055">
              <a:extLst>
                <a:ext uri="{FF2B5EF4-FFF2-40B4-BE49-F238E27FC236}">
                  <a16:creationId xmlns:a16="http://schemas.microsoft.com/office/drawing/2014/main" id="{D5A92383-4299-46AA-BA2B-C990714C378B}"/>
                </a:ext>
              </a:extLst>
            </p:cNvPr>
            <p:cNvGraphicFramePr>
              <a:graphicFrameLocks noChangeAspect="1"/>
            </p:cNvGraphicFramePr>
            <p:nvPr/>
          </p:nvGraphicFramePr>
          <p:xfrm>
            <a:off x="2880" y="1584"/>
            <a:ext cx="2290" cy="558"/>
          </p:xfrm>
          <a:graphic>
            <a:graphicData uri="http://schemas.openxmlformats.org/presentationml/2006/ole">
              <mc:AlternateContent xmlns:mc="http://schemas.openxmlformats.org/markup-compatibility/2006">
                <mc:Choice xmlns:v="urn:schemas-microsoft-com:vml" Requires="v">
                  <p:oleObj spid="_x0000_s430080" name="Equation" r:id="rId4" imgW="1815840" imgH="444240" progId="Equation.3">
                    <p:embed/>
                  </p:oleObj>
                </mc:Choice>
                <mc:Fallback>
                  <p:oleObj name="Equation" r:id="rId4" imgW="1815840" imgH="444240" progId="Equation.3">
                    <p:embed/>
                    <p:pic>
                      <p:nvPicPr>
                        <p:cNvPr id="0" name="Object 20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1584"/>
                          <a:ext cx="2290" cy="558"/>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177" name="Text Box 2057">
              <a:extLst>
                <a:ext uri="{FF2B5EF4-FFF2-40B4-BE49-F238E27FC236}">
                  <a16:creationId xmlns:a16="http://schemas.microsoft.com/office/drawing/2014/main" id="{CA121EAA-38AD-4037-A08E-B9144928E84C}"/>
                </a:ext>
              </a:extLst>
            </p:cNvPr>
            <p:cNvSpPr txBox="1">
              <a:spLocks noChangeArrowheads="1"/>
            </p:cNvSpPr>
            <p:nvPr/>
          </p:nvSpPr>
          <p:spPr bwMode="auto">
            <a:xfrm>
              <a:off x="2784" y="1004"/>
              <a:ext cx="261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0099"/>
                  </a:solidFill>
                </a:rPr>
                <a:t>With surface absorption</a:t>
              </a:r>
              <a:r>
                <a:rPr lang="en-US" altLang="en-US" i="1">
                  <a:solidFill>
                    <a:srgbClr val="CC0099"/>
                  </a:solidFill>
                  <a:sym typeface="Symbol" panose="05050102010706020507" pitchFamily="18" charset="2"/>
                </a:rPr>
                <a:t>w</a:t>
              </a:r>
              <a:r>
                <a:rPr lang="en-US" altLang="en-US">
                  <a:solidFill>
                    <a:srgbClr val="CC0099"/>
                  </a:solidFill>
                  <a:sym typeface="Symbol" panose="05050102010706020507" pitchFamily="18" charset="2"/>
                </a:rPr>
                <a:t>&gt;&gt;1</a:t>
              </a:r>
              <a:r>
                <a:rPr lang="en-US" altLang="en-US">
                  <a:solidFill>
                    <a:srgbClr val="CC0099"/>
                  </a:solidFill>
                </a:rPr>
                <a:t> </a:t>
              </a:r>
            </a:p>
            <a:p>
              <a:r>
                <a:rPr lang="en-US" altLang="en-US">
                  <a:solidFill>
                    <a:srgbClr val="CC0099"/>
                  </a:solidFill>
                </a:rPr>
                <a:t>And small spot</a:t>
              </a:r>
              <a:r>
                <a:rPr lang="en-US" altLang="en-US" i="1">
                  <a:solidFill>
                    <a:srgbClr val="CC0099"/>
                  </a:solidFill>
                </a:rPr>
                <a:t> w</a:t>
              </a:r>
              <a:r>
                <a:rPr lang="en-US" altLang="en-US" i="1" baseline="30000">
                  <a:solidFill>
                    <a:srgbClr val="CC0099"/>
                  </a:solidFill>
                </a:rPr>
                <a:t>2</a:t>
              </a:r>
              <a:r>
                <a:rPr lang="en-US" altLang="en-US">
                  <a:solidFill>
                    <a:srgbClr val="CC0099"/>
                  </a:solidFill>
                </a:rPr>
                <a:t>&lt;&lt; </a:t>
              </a:r>
              <a:r>
                <a:rPr lang="en-US" altLang="en-US" i="1">
                  <a:solidFill>
                    <a:srgbClr val="CC0099"/>
                  </a:solidFill>
                </a:rPr>
                <a:t>D</a:t>
              </a:r>
              <a:r>
                <a:rPr lang="en-US" altLang="en-US" i="1">
                  <a:solidFill>
                    <a:srgbClr val="CC0099"/>
                  </a:solidFill>
                  <a:sym typeface="Symbol" panose="05050102010706020507" pitchFamily="18" charset="2"/>
                </a:rPr>
                <a:t></a:t>
              </a:r>
              <a:r>
                <a:rPr lang="en-US" altLang="en-US"/>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strips(downLeft)">
                                      <p:cBhvr>
                                        <p:cTn id="7" dur="500"/>
                                        <p:tgtEl>
                                          <p:spTgt spid="135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35178"/>
                                        </p:tgtEl>
                                        <p:attrNameLst>
                                          <p:attrName>style.visibility</p:attrName>
                                        </p:attrNameLst>
                                      </p:cBhvr>
                                      <p:to>
                                        <p:strVal val="visible"/>
                                      </p:to>
                                    </p:set>
                                    <p:anim calcmode="lin" valueType="num">
                                      <p:cBhvr additive="base">
                                        <p:cTn id="12" dur="500" fill="hold"/>
                                        <p:tgtEl>
                                          <p:spTgt spid="135178"/>
                                        </p:tgtEl>
                                        <p:attrNameLst>
                                          <p:attrName>ppt_x</p:attrName>
                                        </p:attrNameLst>
                                      </p:cBhvr>
                                      <p:tavLst>
                                        <p:tav tm="0">
                                          <p:val>
                                            <p:strVal val="1+#ppt_w/2"/>
                                          </p:val>
                                        </p:tav>
                                        <p:tav tm="100000">
                                          <p:val>
                                            <p:strVal val="#ppt_x"/>
                                          </p:val>
                                        </p:tav>
                                      </p:tavLst>
                                    </p:anim>
                                    <p:anim calcmode="lin" valueType="num">
                                      <p:cBhvr additive="base">
                                        <p:cTn id="13" dur="500" fill="hold"/>
                                        <p:tgtEl>
                                          <p:spTgt spid="1351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2558EF87-8D42-49D3-ACDA-64CE004224CE}"/>
              </a:ext>
            </a:extLst>
          </p:cNvPr>
          <p:cNvSpPr>
            <a:spLocks noGrp="1"/>
          </p:cNvSpPr>
          <p:nvPr>
            <p:ph type="ftr" sz="quarter" idx="11"/>
          </p:nvPr>
        </p:nvSpPr>
        <p:spPr/>
        <p:txBody>
          <a:bodyPr/>
          <a:lstStyle/>
          <a:p>
            <a:r>
              <a:rPr lang="en-US" altLang="en-US"/>
              <a:t>N. Arnold, Applied Physics, Linz</a:t>
            </a:r>
          </a:p>
        </p:txBody>
      </p:sp>
      <p:sp>
        <p:nvSpPr>
          <p:cNvPr id="140290" name="Text Box 2">
            <a:extLst>
              <a:ext uri="{FF2B5EF4-FFF2-40B4-BE49-F238E27FC236}">
                <a16:creationId xmlns:a16="http://schemas.microsoft.com/office/drawing/2014/main" id="{17F31079-BEF4-45E1-8D0F-09DDB7F08A23}"/>
              </a:ext>
            </a:extLst>
          </p:cNvPr>
          <p:cNvSpPr txBox="1">
            <a:spLocks noChangeArrowheads="1"/>
          </p:cNvSpPr>
          <p:nvPr/>
        </p:nvSpPr>
        <p:spPr bwMode="auto">
          <a:xfrm>
            <a:off x="3328988" y="0"/>
            <a:ext cx="2484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1D+3D expansion</a:t>
            </a:r>
            <a:endParaRPr lang="en-US" altLang="en-US" b="1">
              <a:solidFill>
                <a:srgbClr val="0000FF"/>
              </a:solidFill>
            </a:endParaRPr>
          </a:p>
        </p:txBody>
      </p:sp>
      <p:sp>
        <p:nvSpPr>
          <p:cNvPr id="140291" name="Text Box 3">
            <a:extLst>
              <a:ext uri="{FF2B5EF4-FFF2-40B4-BE49-F238E27FC236}">
                <a16:creationId xmlns:a16="http://schemas.microsoft.com/office/drawing/2014/main" id="{3A5E24B4-20B1-4CEA-8838-A4A5CD332921}"/>
              </a:ext>
            </a:extLst>
          </p:cNvPr>
          <p:cNvSpPr txBox="1">
            <a:spLocks noChangeArrowheads="1"/>
          </p:cNvSpPr>
          <p:nvPr/>
        </p:nvSpPr>
        <p:spPr bwMode="auto">
          <a:xfrm>
            <a:off x="4572000" y="2243138"/>
            <a:ext cx="4495800"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t>1D and 3D superimpose</a:t>
            </a:r>
          </a:p>
          <a:p>
            <a:pPr>
              <a:spcBef>
                <a:spcPct val="50000"/>
              </a:spcBef>
              <a:buFontTx/>
              <a:buChar char="•"/>
            </a:pPr>
            <a:r>
              <a:rPr lang="en-US" altLang="en-US"/>
              <a:t>3D is transient and faster</a:t>
            </a:r>
          </a:p>
          <a:p>
            <a:pPr>
              <a:spcBef>
                <a:spcPct val="50000"/>
              </a:spcBef>
              <a:buFontTx/>
              <a:buChar char="•"/>
            </a:pPr>
            <a:r>
              <a:rPr lang="en-US" altLang="en-US"/>
              <a:t>epicentral 3D (small contact area)</a:t>
            </a:r>
          </a:p>
          <a:p>
            <a:pPr>
              <a:spcBef>
                <a:spcPct val="50000"/>
              </a:spcBef>
              <a:buFontTx/>
              <a:buChar char="•"/>
            </a:pPr>
            <a:r>
              <a:rPr lang="en-US" altLang="en-US"/>
              <a:t>3 regimes still valid</a:t>
            </a:r>
          </a:p>
        </p:txBody>
      </p:sp>
      <p:pic>
        <p:nvPicPr>
          <p:cNvPr id="140296" name="Picture 8" descr="elastic energy 3D">
            <a:extLst>
              <a:ext uri="{FF2B5EF4-FFF2-40B4-BE49-F238E27FC236}">
                <a16:creationId xmlns:a16="http://schemas.microsoft.com/office/drawing/2014/main" id="{232E0999-46C0-4AF7-92FA-A0BD37505D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27125"/>
            <a:ext cx="3292475" cy="329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66BBCA4C-BCBC-42EC-9B80-3828CAFA7EAF}"/>
              </a:ext>
            </a:extLst>
          </p:cNvPr>
          <p:cNvSpPr>
            <a:spLocks noGrp="1"/>
          </p:cNvSpPr>
          <p:nvPr>
            <p:ph type="ftr" sz="quarter" idx="11"/>
          </p:nvPr>
        </p:nvSpPr>
        <p:spPr/>
        <p:txBody>
          <a:bodyPr/>
          <a:lstStyle/>
          <a:p>
            <a:r>
              <a:rPr lang="en-US" altLang="en-US"/>
              <a:t>N. Arnold, Applied Physics, Linz</a:t>
            </a:r>
          </a:p>
        </p:txBody>
      </p:sp>
      <p:sp>
        <p:nvSpPr>
          <p:cNvPr id="124930" name="Text Box 2">
            <a:extLst>
              <a:ext uri="{FF2B5EF4-FFF2-40B4-BE49-F238E27FC236}">
                <a16:creationId xmlns:a16="http://schemas.microsoft.com/office/drawing/2014/main" id="{87D0D5CE-C9F7-4945-9B1D-D57DAD7364F4}"/>
              </a:ext>
            </a:extLst>
          </p:cNvPr>
          <p:cNvSpPr txBox="1">
            <a:spLocks noChangeArrowheads="1"/>
          </p:cNvSpPr>
          <p:nvPr/>
        </p:nvSpPr>
        <p:spPr bwMode="auto">
          <a:xfrm>
            <a:off x="747713" y="0"/>
            <a:ext cx="764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solidFill>
                  <a:srgbClr val="FF0000"/>
                </a:solidFill>
              </a:rPr>
              <a:t>Dry</a:t>
            </a:r>
            <a:r>
              <a:rPr lang="en-US" altLang="en-US" b="1">
                <a:solidFill>
                  <a:srgbClr val="FF0000"/>
                </a:solidFill>
              </a:rPr>
              <a:t> Cleaning Threshold with Focusing and 3D expansion</a:t>
            </a:r>
            <a:endParaRPr lang="en-US" altLang="en-US" b="1">
              <a:solidFill>
                <a:srgbClr val="0000FF"/>
              </a:solidFill>
            </a:endParaRPr>
          </a:p>
        </p:txBody>
      </p:sp>
      <p:graphicFrame>
        <p:nvGraphicFramePr>
          <p:cNvPr id="124931" name="Object 3">
            <a:extLst>
              <a:ext uri="{FF2B5EF4-FFF2-40B4-BE49-F238E27FC236}">
                <a16:creationId xmlns:a16="http://schemas.microsoft.com/office/drawing/2014/main" id="{1B266058-7023-423A-9D6A-8C298E9BE2CA}"/>
              </a:ext>
            </a:extLst>
          </p:cNvPr>
          <p:cNvGraphicFramePr>
            <a:graphicFrameLocks noChangeAspect="1"/>
          </p:cNvGraphicFramePr>
          <p:nvPr/>
        </p:nvGraphicFramePr>
        <p:xfrm>
          <a:off x="0" y="1143000"/>
          <a:ext cx="5943600" cy="4953000"/>
        </p:xfrm>
        <a:graphic>
          <a:graphicData uri="http://schemas.openxmlformats.org/presentationml/2006/ole">
            <mc:AlternateContent xmlns:mc="http://schemas.openxmlformats.org/markup-compatibility/2006">
              <mc:Choice xmlns:v="urn:schemas-microsoft-com:vml" Requires="v">
                <p:oleObj spid="_x0000_s431104" name="Graph" r:id="rId3" imgW="6118200" imgH="46116000" progId="Origin50.Graph">
                  <p:embed/>
                </p:oleObj>
              </mc:Choice>
              <mc:Fallback>
                <p:oleObj name="Graph" r:id="rId3" imgW="6118200" imgH="46116000" progId="Origin50.Grap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7291" t="801" r="31740" b="92468"/>
                      <a:stretch>
                        <a:fillRect/>
                      </a:stretch>
                    </p:blipFill>
                    <p:spPr bwMode="auto">
                      <a:xfrm>
                        <a:off x="0" y="1143000"/>
                        <a:ext cx="5943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2" name="Text Box 4">
            <a:extLst>
              <a:ext uri="{FF2B5EF4-FFF2-40B4-BE49-F238E27FC236}">
                <a16:creationId xmlns:a16="http://schemas.microsoft.com/office/drawing/2014/main" id="{347F8E43-0205-43F0-8DEC-342FCB9774CD}"/>
              </a:ext>
            </a:extLst>
          </p:cNvPr>
          <p:cNvSpPr txBox="1">
            <a:spLocks noChangeArrowheads="1"/>
          </p:cNvSpPr>
          <p:nvPr/>
        </p:nvSpPr>
        <p:spPr bwMode="auto">
          <a:xfrm>
            <a:off x="6918325" y="5680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grpSp>
        <p:nvGrpSpPr>
          <p:cNvPr id="124937" name="Group 9">
            <a:extLst>
              <a:ext uri="{FF2B5EF4-FFF2-40B4-BE49-F238E27FC236}">
                <a16:creationId xmlns:a16="http://schemas.microsoft.com/office/drawing/2014/main" id="{8ED50F73-347B-429E-98B4-838994099BD3}"/>
              </a:ext>
            </a:extLst>
          </p:cNvPr>
          <p:cNvGrpSpPr>
            <a:grpSpLocks/>
          </p:cNvGrpSpPr>
          <p:nvPr/>
        </p:nvGrpSpPr>
        <p:grpSpPr bwMode="auto">
          <a:xfrm>
            <a:off x="990600" y="2651125"/>
            <a:ext cx="4724400" cy="396875"/>
            <a:chOff x="624" y="1670"/>
            <a:chExt cx="2976" cy="250"/>
          </a:xfrm>
        </p:grpSpPr>
        <p:sp>
          <p:nvSpPr>
            <p:cNvPr id="124933" name="Text Box 5">
              <a:extLst>
                <a:ext uri="{FF2B5EF4-FFF2-40B4-BE49-F238E27FC236}">
                  <a16:creationId xmlns:a16="http://schemas.microsoft.com/office/drawing/2014/main" id="{0A760735-11A9-4527-9C85-718F139FABFE}"/>
                </a:ext>
              </a:extLst>
            </p:cNvPr>
            <p:cNvSpPr txBox="1">
              <a:spLocks noChangeArrowheads="1"/>
            </p:cNvSpPr>
            <p:nvPr/>
          </p:nvSpPr>
          <p:spPr bwMode="auto">
            <a:xfrm>
              <a:off x="624" y="1670"/>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33CC33"/>
                  </a:solidFill>
                </a:rPr>
                <a:t>dipole</a:t>
              </a:r>
              <a:endParaRPr lang="en-US" altLang="en-US"/>
            </a:p>
          </p:txBody>
        </p:sp>
        <p:sp>
          <p:nvSpPr>
            <p:cNvPr id="124934" name="Text Box 6">
              <a:extLst>
                <a:ext uri="{FF2B5EF4-FFF2-40B4-BE49-F238E27FC236}">
                  <a16:creationId xmlns:a16="http://schemas.microsoft.com/office/drawing/2014/main" id="{DE133E95-F70A-4476-A3AD-3B4A3F76D40C}"/>
                </a:ext>
              </a:extLst>
            </p:cNvPr>
            <p:cNvSpPr txBox="1">
              <a:spLocks noChangeArrowheads="1"/>
            </p:cNvSpPr>
            <p:nvPr/>
          </p:nvSpPr>
          <p:spPr bwMode="auto">
            <a:xfrm>
              <a:off x="1440" y="1670"/>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FF0000"/>
                  </a:solidFill>
                </a:rPr>
                <a:t>geometrical</a:t>
              </a:r>
              <a:endParaRPr lang="en-US" altLang="en-US"/>
            </a:p>
          </p:txBody>
        </p:sp>
        <p:sp>
          <p:nvSpPr>
            <p:cNvPr id="124935" name="Text Box 7">
              <a:extLst>
                <a:ext uri="{FF2B5EF4-FFF2-40B4-BE49-F238E27FC236}">
                  <a16:creationId xmlns:a16="http://schemas.microsoft.com/office/drawing/2014/main" id="{C154FD62-0CC0-4BE2-9804-2755E282A919}"/>
                </a:ext>
              </a:extLst>
            </p:cNvPr>
            <p:cNvSpPr txBox="1">
              <a:spLocks noChangeArrowheads="1"/>
            </p:cNvSpPr>
            <p:nvPr/>
          </p:nvSpPr>
          <p:spPr bwMode="auto">
            <a:xfrm>
              <a:off x="2544" y="1670"/>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0000FF"/>
                  </a:solidFill>
                </a:rPr>
                <a:t>1D expansion</a:t>
              </a:r>
              <a:endParaRPr lang="en-US" altLang="en-US"/>
            </a:p>
          </p:txBody>
        </p:sp>
      </p:grpSp>
      <p:sp>
        <p:nvSpPr>
          <p:cNvPr id="124936" name="Text Box 8">
            <a:extLst>
              <a:ext uri="{FF2B5EF4-FFF2-40B4-BE49-F238E27FC236}">
                <a16:creationId xmlns:a16="http://schemas.microsoft.com/office/drawing/2014/main" id="{7F38AD81-1B20-4B3B-992C-71D857EA4E11}"/>
              </a:ext>
            </a:extLst>
          </p:cNvPr>
          <p:cNvSpPr txBox="1">
            <a:spLocks noChangeArrowheads="1"/>
          </p:cNvSpPr>
          <p:nvPr/>
        </p:nvSpPr>
        <p:spPr bwMode="auto">
          <a:xfrm>
            <a:off x="6324600" y="1203325"/>
            <a:ext cx="27432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000">
                <a:solidFill>
                  <a:srgbClr val="FF0000"/>
                </a:solidFill>
              </a:rPr>
              <a:t>3-30</a:t>
            </a:r>
            <a:r>
              <a:rPr lang="en-US" altLang="en-US" sz="2000"/>
              <a:t> threshold decrease </a:t>
            </a:r>
          </a:p>
          <a:p>
            <a:pPr>
              <a:spcBef>
                <a:spcPct val="50000"/>
              </a:spcBef>
              <a:buFontTx/>
              <a:buChar char="•"/>
            </a:pPr>
            <a:r>
              <a:rPr lang="en-US" altLang="en-US" sz="2000">
                <a:solidFill>
                  <a:srgbClr val="CC0099"/>
                </a:solidFill>
              </a:rPr>
              <a:t>weak effect for small </a:t>
            </a:r>
            <a:r>
              <a:rPr lang="en-US" altLang="en-US" sz="2000" i="1">
                <a:solidFill>
                  <a:srgbClr val="CC0099"/>
                </a:solidFill>
              </a:rPr>
              <a:t>r</a:t>
            </a:r>
            <a:endParaRPr lang="en-US" altLang="en-US" sz="2000">
              <a:solidFill>
                <a:srgbClr val="CC0099"/>
              </a:solidFill>
            </a:endParaRPr>
          </a:p>
          <a:p>
            <a:pPr>
              <a:spcBef>
                <a:spcPct val="50000"/>
              </a:spcBef>
              <a:buFontTx/>
              <a:buChar char="•"/>
            </a:pPr>
            <a:r>
              <a:rPr lang="en-US" altLang="en-US" sz="2000">
                <a:solidFill>
                  <a:srgbClr val="66FF33"/>
                </a:solidFill>
              </a:rPr>
              <a:t>no flattening of </a:t>
            </a:r>
            <a:r>
              <a:rPr lang="en-US" altLang="en-US" sz="2000" i="1">
                <a:solidFill>
                  <a:srgbClr val="66FF33"/>
                </a:solidFill>
                <a:sym typeface="Symbol" panose="05050102010706020507" pitchFamily="18" charset="2"/>
              </a:rPr>
              <a:t></a:t>
            </a:r>
            <a:r>
              <a:rPr lang="en-US" altLang="en-US" sz="2000" i="1" baseline="-25000">
                <a:solidFill>
                  <a:srgbClr val="66FF33"/>
                </a:solidFill>
              </a:rPr>
              <a:t>cl</a:t>
            </a:r>
            <a:r>
              <a:rPr lang="en-US" altLang="en-US" sz="2000" i="1">
                <a:solidFill>
                  <a:srgbClr val="66FF33"/>
                </a:solidFill>
              </a:rPr>
              <a:t>(r)</a:t>
            </a:r>
            <a:endParaRPr lang="en-US" altLang="en-US" sz="2000" i="1" baseline="-25000"/>
          </a:p>
          <a:p>
            <a:pPr>
              <a:spcBef>
                <a:spcPct val="50000"/>
              </a:spcBef>
              <a:buFontTx/>
              <a:buChar char="•"/>
            </a:pPr>
            <a:r>
              <a:rPr lang="en-US" altLang="en-US" sz="2000"/>
              <a:t>stronger </a:t>
            </a:r>
            <a:r>
              <a:rPr lang="en-US" altLang="en-US" sz="2000">
                <a:solidFill>
                  <a:srgbClr val="0000FF"/>
                </a:solidFill>
              </a:rPr>
              <a:t>3D effects    for large </a:t>
            </a:r>
            <a:r>
              <a:rPr lang="en-US" altLang="en-US" sz="2000" i="1">
                <a:solidFill>
                  <a:srgbClr val="0000FF"/>
                </a:solidFill>
              </a:rPr>
              <a:t>r</a:t>
            </a:r>
            <a:r>
              <a:rPr lang="en-US" altLang="en-US" sz="2000"/>
              <a:t>, but:</a:t>
            </a:r>
          </a:p>
          <a:p>
            <a:pPr>
              <a:spcBef>
                <a:spcPct val="50000"/>
              </a:spcBef>
              <a:buFontTx/>
              <a:buChar char="•"/>
            </a:pPr>
            <a:r>
              <a:rPr lang="en-US" altLang="en-US" sz="2000" i="1">
                <a:solidFill>
                  <a:srgbClr val="0000FF"/>
                </a:solidFill>
              </a:rPr>
              <a:t>T</a:t>
            </a:r>
            <a:r>
              <a:rPr lang="en-US" altLang="en-US" sz="2000">
                <a:solidFill>
                  <a:srgbClr val="0000FF"/>
                </a:solidFill>
              </a:rPr>
              <a:t> smaller</a:t>
            </a:r>
            <a:r>
              <a:rPr lang="en-US" altLang="en-US" sz="2000"/>
              <a:t> due to low </a:t>
            </a:r>
            <a:r>
              <a:rPr lang="en-US" altLang="en-US" sz="2000" i="1">
                <a:sym typeface="Symbol" panose="05050102010706020507" pitchFamily="18" charset="2"/>
              </a:rPr>
              <a:t></a:t>
            </a:r>
            <a:r>
              <a:rPr lang="en-US" altLang="en-US" sz="2000" i="1" baseline="-25000"/>
              <a:t>cl</a:t>
            </a:r>
          </a:p>
          <a:p>
            <a:pPr>
              <a:spcBef>
                <a:spcPct val="50000"/>
              </a:spcBef>
              <a:buFontTx/>
              <a:buChar char="•"/>
            </a:pPr>
            <a:r>
              <a:rPr lang="en-US" altLang="en-US" sz="2000" b="1" i="1"/>
              <a:t>Caustics, dipoles - </a:t>
            </a:r>
            <a:r>
              <a:rPr lang="en-US" altLang="en-US" sz="2000" b="1" i="1">
                <a:solidFill>
                  <a:srgbClr val="FF0000"/>
                </a:solidFill>
              </a:rPr>
              <a:t>holds for non  spherical</a:t>
            </a:r>
            <a:r>
              <a:rPr lang="en-US" altLang="en-US" sz="2000" b="1" i="1"/>
              <a:t> particles</a:t>
            </a:r>
            <a:endParaRPr lang="en-US" altLang="en-US" sz="2000" b="1" i="1"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24937"/>
                                        </p:tgtEl>
                                        <p:attrNameLst>
                                          <p:attrName>style.visibility</p:attrName>
                                        </p:attrNameLst>
                                      </p:cBhvr>
                                      <p:to>
                                        <p:strVal val="visible"/>
                                      </p:to>
                                    </p:set>
                                    <p:anim calcmode="lin" valueType="num">
                                      <p:cBhvr additive="base">
                                        <p:cTn id="7" dur="500" fill="hold"/>
                                        <p:tgtEl>
                                          <p:spTgt spid="124937"/>
                                        </p:tgtEl>
                                        <p:attrNameLst>
                                          <p:attrName>ppt_x</p:attrName>
                                        </p:attrNameLst>
                                      </p:cBhvr>
                                      <p:tavLst>
                                        <p:tav tm="0">
                                          <p:val>
                                            <p:strVal val="#ppt_x"/>
                                          </p:val>
                                        </p:tav>
                                        <p:tav tm="100000">
                                          <p:val>
                                            <p:strVal val="#ppt_x"/>
                                          </p:val>
                                        </p:tav>
                                      </p:tavLst>
                                    </p:anim>
                                    <p:anim calcmode="lin" valueType="num">
                                      <p:cBhvr additive="base">
                                        <p:cTn id="8" dur="500" fill="hold"/>
                                        <p:tgtEl>
                                          <p:spTgt spid="12493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4936"/>
                                        </p:tgtEl>
                                        <p:attrNameLst>
                                          <p:attrName>style.visibility</p:attrName>
                                        </p:attrNameLst>
                                      </p:cBhvr>
                                      <p:to>
                                        <p:strVal val="visible"/>
                                      </p:to>
                                    </p:set>
                                    <p:anim calcmode="lin" valueType="num">
                                      <p:cBhvr additive="base">
                                        <p:cTn id="13" dur="500" fill="hold"/>
                                        <p:tgtEl>
                                          <p:spTgt spid="124936"/>
                                        </p:tgtEl>
                                        <p:attrNameLst>
                                          <p:attrName>ppt_x</p:attrName>
                                        </p:attrNameLst>
                                      </p:cBhvr>
                                      <p:tavLst>
                                        <p:tav tm="0">
                                          <p:val>
                                            <p:strVal val="1+#ppt_w/2"/>
                                          </p:val>
                                        </p:tav>
                                        <p:tav tm="100000">
                                          <p:val>
                                            <p:strVal val="#ppt_x"/>
                                          </p:val>
                                        </p:tav>
                                      </p:tavLst>
                                    </p:anim>
                                    <p:anim calcmode="lin" valueType="num">
                                      <p:cBhvr additive="base">
                                        <p:cTn id="14" dur="500" fill="hold"/>
                                        <p:tgtEl>
                                          <p:spTgt spid="1249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2EBA81A7-7BE6-4F90-9515-B37F4FC447F6}"/>
              </a:ext>
            </a:extLst>
          </p:cNvPr>
          <p:cNvSpPr>
            <a:spLocks noGrp="1"/>
          </p:cNvSpPr>
          <p:nvPr>
            <p:ph type="ftr" sz="quarter" idx="11"/>
          </p:nvPr>
        </p:nvSpPr>
        <p:spPr/>
        <p:txBody>
          <a:bodyPr/>
          <a:lstStyle/>
          <a:p>
            <a:r>
              <a:rPr lang="en-US" altLang="en-US"/>
              <a:t>N. Arnold, Applied Physics, Linz</a:t>
            </a:r>
          </a:p>
        </p:txBody>
      </p:sp>
      <p:sp>
        <p:nvSpPr>
          <p:cNvPr id="105474" name="Text Box 2">
            <a:extLst>
              <a:ext uri="{FF2B5EF4-FFF2-40B4-BE49-F238E27FC236}">
                <a16:creationId xmlns:a16="http://schemas.microsoft.com/office/drawing/2014/main" id="{A341A879-77A4-46A4-8DEE-0607B3277219}"/>
              </a:ext>
            </a:extLst>
          </p:cNvPr>
          <p:cNvSpPr txBox="1">
            <a:spLocks noChangeArrowheads="1"/>
          </p:cNvSpPr>
          <p:nvPr/>
        </p:nvSpPr>
        <p:spPr bwMode="auto">
          <a:xfrm>
            <a:off x="2333625" y="0"/>
            <a:ext cx="4476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Comparison with the experiment</a:t>
            </a:r>
            <a:endParaRPr lang="en-US" altLang="en-US" b="1">
              <a:solidFill>
                <a:srgbClr val="0000FF"/>
              </a:solidFill>
            </a:endParaRPr>
          </a:p>
        </p:txBody>
      </p:sp>
      <p:graphicFrame>
        <p:nvGraphicFramePr>
          <p:cNvPr id="105476" name="Object 4">
            <a:extLst>
              <a:ext uri="{FF2B5EF4-FFF2-40B4-BE49-F238E27FC236}">
                <a16:creationId xmlns:a16="http://schemas.microsoft.com/office/drawing/2014/main" id="{C9AAD84F-6E5B-400E-97D1-837320CD45ED}"/>
              </a:ext>
            </a:extLst>
          </p:cNvPr>
          <p:cNvGraphicFramePr>
            <a:graphicFrameLocks noChangeAspect="1"/>
          </p:cNvGraphicFramePr>
          <p:nvPr/>
        </p:nvGraphicFramePr>
        <p:xfrm>
          <a:off x="381000" y="998538"/>
          <a:ext cx="5715000" cy="5097462"/>
        </p:xfrm>
        <a:graphic>
          <a:graphicData uri="http://schemas.openxmlformats.org/presentationml/2006/ole">
            <mc:AlternateContent xmlns:mc="http://schemas.openxmlformats.org/markup-compatibility/2006">
              <mc:Choice xmlns:v="urn:schemas-microsoft-com:vml" Requires="v">
                <p:oleObj spid="_x0000_s432128" name="Graph" r:id="rId3" imgW="5965200" imgH="46224000" progId="Origin50.Graph">
                  <p:embed/>
                </p:oleObj>
              </mc:Choice>
              <mc:Fallback>
                <p:oleObj name="Graph" r:id="rId3" imgW="5965200" imgH="46224000" progId="Origin50.Grap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3601" t="1012" r="36469" b="92078"/>
                      <a:stretch>
                        <a:fillRect/>
                      </a:stretch>
                    </p:blipFill>
                    <p:spPr bwMode="auto">
                      <a:xfrm>
                        <a:off x="381000" y="998538"/>
                        <a:ext cx="5715000" cy="509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485" name="Text Box 13">
            <a:extLst>
              <a:ext uri="{FF2B5EF4-FFF2-40B4-BE49-F238E27FC236}">
                <a16:creationId xmlns:a16="http://schemas.microsoft.com/office/drawing/2014/main" id="{BD5567CA-33AE-49C8-A619-3B90A2BEEC8E}"/>
              </a:ext>
            </a:extLst>
          </p:cNvPr>
          <p:cNvSpPr txBox="1">
            <a:spLocks noChangeArrowheads="1"/>
          </p:cNvSpPr>
          <p:nvPr/>
        </p:nvSpPr>
        <p:spPr bwMode="auto">
          <a:xfrm>
            <a:off x="6477000" y="1736725"/>
            <a:ext cx="2286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ym typeface="Symbol" panose="05050102010706020507" pitchFamily="18" charset="2"/>
              </a:rPr>
              <a:t>SiO</a:t>
            </a:r>
            <a:r>
              <a:rPr lang="en-US" altLang="en-US" sz="2000" baseline="-25000">
                <a:sym typeface="Symbol" panose="05050102010706020507" pitchFamily="18" charset="2"/>
              </a:rPr>
              <a:t>2</a:t>
            </a:r>
            <a:r>
              <a:rPr lang="en-US" altLang="en-US" sz="2000">
                <a:sym typeface="Symbol" panose="05050102010706020507" pitchFamily="18" charset="2"/>
              </a:rPr>
              <a:t>/Si, </a:t>
            </a:r>
            <a:r>
              <a:rPr lang="en-US" altLang="en-US" sz="2000" i="1">
                <a:sym typeface="Symbol" panose="05050102010706020507" pitchFamily="18" charset="2"/>
              </a:rPr>
              <a:t>n</a:t>
            </a:r>
            <a:r>
              <a:rPr lang="en-US" altLang="en-US" sz="2000">
                <a:sym typeface="Symbol" panose="05050102010706020507" pitchFamily="18" charset="2"/>
              </a:rPr>
              <a:t>=1.5</a:t>
            </a:r>
            <a:endParaRPr lang="en-US" altLang="en-US" sz="2000" i="1">
              <a:sym typeface="Symbol" panose="05050102010706020507" pitchFamily="18" charset="2"/>
            </a:endParaRPr>
          </a:p>
          <a:p>
            <a:r>
              <a:rPr lang="en-US" altLang="en-US" sz="2000" i="1">
                <a:solidFill>
                  <a:srgbClr val="0000FF"/>
                </a:solidFill>
                <a:sym typeface="Symbol" panose="05050102010706020507" pitchFamily="18" charset="2"/>
              </a:rPr>
              <a:t></a:t>
            </a:r>
            <a:r>
              <a:rPr lang="en-US" altLang="en-US" sz="2000">
                <a:solidFill>
                  <a:srgbClr val="0000FF"/>
                </a:solidFill>
              </a:rPr>
              <a:t>=248 nm</a:t>
            </a:r>
          </a:p>
          <a:p>
            <a:r>
              <a:rPr lang="en-US" altLang="en-US" sz="2000" i="1">
                <a:sym typeface="Symbol" panose="05050102010706020507" pitchFamily="18" charset="2"/>
              </a:rPr>
              <a:t></a:t>
            </a:r>
            <a:r>
              <a:rPr lang="en-US" altLang="en-US" sz="2000"/>
              <a:t>=27 ns</a:t>
            </a:r>
            <a:endParaRPr lang="en-US" altLang="en-US" sz="2000">
              <a:solidFill>
                <a:srgbClr val="0000FF"/>
              </a:solidFill>
            </a:endParaRPr>
          </a:p>
          <a:p>
            <a:endParaRPr lang="en-US" altLang="en-US" sz="2000"/>
          </a:p>
          <a:p>
            <a:r>
              <a:rPr lang="en-US" altLang="en-US" sz="2000"/>
              <a:t>1D too small</a:t>
            </a:r>
          </a:p>
          <a:p>
            <a:r>
              <a:rPr lang="en-US" altLang="en-US" sz="2000"/>
              <a:t>3D OK</a:t>
            </a:r>
          </a:p>
          <a:p>
            <a:r>
              <a:rPr lang="en-US" altLang="en-US" sz="2000"/>
              <a:t>wrong slope:</a:t>
            </a:r>
          </a:p>
          <a:p>
            <a:endParaRPr lang="en-US" altLang="en-US" sz="2000"/>
          </a:p>
          <a:p>
            <a:r>
              <a:rPr lang="en-US" altLang="en-US" sz="2000"/>
              <a:t>local ablation</a:t>
            </a:r>
          </a:p>
        </p:txBody>
      </p:sp>
      <p:sp>
        <p:nvSpPr>
          <p:cNvPr id="105486" name="Text Box 14">
            <a:extLst>
              <a:ext uri="{FF2B5EF4-FFF2-40B4-BE49-F238E27FC236}">
                <a16:creationId xmlns:a16="http://schemas.microsoft.com/office/drawing/2014/main" id="{E1DF1B82-21E8-494C-B225-1565B7E0AAB8}"/>
              </a:ext>
            </a:extLst>
          </p:cNvPr>
          <p:cNvSpPr txBox="1">
            <a:spLocks noChangeArrowheads="1"/>
          </p:cNvSpPr>
          <p:nvPr/>
        </p:nvSpPr>
        <p:spPr bwMode="auto">
          <a:xfrm>
            <a:off x="4953000" y="59436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Schrems, Bäuerle et al. 2002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CD1EA496-DE91-4104-B2A7-8C1BA21C3ACC}"/>
              </a:ext>
            </a:extLst>
          </p:cNvPr>
          <p:cNvSpPr>
            <a:spLocks noGrp="1"/>
          </p:cNvSpPr>
          <p:nvPr>
            <p:ph type="ftr" sz="quarter" idx="11"/>
          </p:nvPr>
        </p:nvSpPr>
        <p:spPr/>
        <p:txBody>
          <a:bodyPr/>
          <a:lstStyle/>
          <a:p>
            <a:r>
              <a:rPr lang="en-US" altLang="en-US"/>
              <a:t>N. Arnold, Applied Physics, Linz</a:t>
            </a:r>
          </a:p>
        </p:txBody>
      </p:sp>
      <p:sp>
        <p:nvSpPr>
          <p:cNvPr id="145410" name="Text Box 2">
            <a:extLst>
              <a:ext uri="{FF2B5EF4-FFF2-40B4-BE49-F238E27FC236}">
                <a16:creationId xmlns:a16="http://schemas.microsoft.com/office/drawing/2014/main" id="{7D10E50F-6D34-4041-967B-7830C0DA1DF5}"/>
              </a:ext>
            </a:extLst>
          </p:cNvPr>
          <p:cNvSpPr txBox="1">
            <a:spLocks noChangeArrowheads="1"/>
          </p:cNvSpPr>
          <p:nvPr/>
        </p:nvSpPr>
        <p:spPr bwMode="auto">
          <a:xfrm>
            <a:off x="762000" y="533400"/>
            <a:ext cx="7772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a:solidFill>
                  <a:srgbClr val="008000"/>
                </a:solidFill>
              </a:rPr>
              <a:t>Ablative cleaning thresholds</a:t>
            </a:r>
          </a:p>
        </p:txBody>
      </p:sp>
      <p:sp>
        <p:nvSpPr>
          <p:cNvPr id="145411" name="Text Box 3">
            <a:extLst>
              <a:ext uri="{FF2B5EF4-FFF2-40B4-BE49-F238E27FC236}">
                <a16:creationId xmlns:a16="http://schemas.microsoft.com/office/drawing/2014/main" id="{16BDA2AB-D4E5-429E-8D80-30F227D586EB}"/>
              </a:ext>
            </a:extLst>
          </p:cNvPr>
          <p:cNvSpPr txBox="1">
            <a:spLocks noChangeArrowheads="1"/>
          </p:cNvSpPr>
          <p:nvPr/>
        </p:nvSpPr>
        <p:spPr bwMode="auto">
          <a:xfrm>
            <a:off x="1143000" y="1905000"/>
            <a:ext cx="68580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Based on the “</a:t>
            </a:r>
            <a:r>
              <a:rPr lang="en-US" altLang="en-US" b="1">
                <a:solidFill>
                  <a:srgbClr val="FF0000"/>
                </a:solidFill>
              </a:rPr>
              <a:t>evaporation</a:t>
            </a:r>
            <a:r>
              <a:rPr lang="en-US" altLang="en-US"/>
              <a:t>” temperature reached for:</a:t>
            </a:r>
          </a:p>
          <a:p>
            <a:pPr>
              <a:spcBef>
                <a:spcPct val="50000"/>
              </a:spcBef>
              <a:buFontTx/>
              <a:buChar char="•"/>
            </a:pPr>
            <a:r>
              <a:rPr lang="en-US" altLang="en-US"/>
              <a:t>Substrate</a:t>
            </a:r>
          </a:p>
          <a:p>
            <a:pPr>
              <a:spcBef>
                <a:spcPct val="50000"/>
              </a:spcBef>
              <a:buFontTx/>
              <a:buChar char="•"/>
            </a:pPr>
            <a:r>
              <a:rPr lang="en-US" altLang="en-US"/>
              <a:t>Particle</a:t>
            </a:r>
          </a:p>
          <a:p>
            <a:pPr>
              <a:spcBef>
                <a:spcPct val="50000"/>
              </a:spcBef>
              <a:buFontTx/>
              <a:buChar char="•"/>
            </a:pPr>
            <a:r>
              <a:rPr lang="en-US" altLang="en-US"/>
              <a:t>Liquid</a:t>
            </a:r>
          </a:p>
        </p:txBody>
      </p:sp>
      <p:sp>
        <p:nvSpPr>
          <p:cNvPr id="145412" name="Text Box 4">
            <a:extLst>
              <a:ext uri="{FF2B5EF4-FFF2-40B4-BE49-F238E27FC236}">
                <a16:creationId xmlns:a16="http://schemas.microsoft.com/office/drawing/2014/main" id="{E09C7A2C-44B1-4AC1-9506-007AB606A247}"/>
              </a:ext>
            </a:extLst>
          </p:cNvPr>
          <p:cNvSpPr txBox="1">
            <a:spLocks noChangeArrowheads="1"/>
          </p:cNvSpPr>
          <p:nvPr/>
        </p:nvSpPr>
        <p:spPr bwMode="auto">
          <a:xfrm>
            <a:off x="1143000" y="4695825"/>
            <a:ext cx="3505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Requires solution of:</a:t>
            </a:r>
          </a:p>
          <a:p>
            <a:pPr>
              <a:spcBef>
                <a:spcPct val="50000"/>
              </a:spcBef>
              <a:buFontTx/>
              <a:buChar char="•"/>
            </a:pPr>
            <a:r>
              <a:rPr lang="en-US" altLang="en-US"/>
              <a:t>Optical problem</a:t>
            </a:r>
          </a:p>
          <a:p>
            <a:pPr>
              <a:spcBef>
                <a:spcPct val="50000"/>
              </a:spcBef>
              <a:buFontTx/>
              <a:buChar char="•"/>
            </a:pPr>
            <a:r>
              <a:rPr lang="en-US" altLang="en-US"/>
              <a:t>Thermal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anim calcmode="lin" valueType="num">
                                      <p:cBhvr>
                                        <p:cTn id="7" dur="500" fill="hold"/>
                                        <p:tgtEl>
                                          <p:spTgt spid="145411"/>
                                        </p:tgtEl>
                                        <p:attrNameLst>
                                          <p:attrName>ppt_w</p:attrName>
                                        </p:attrNameLst>
                                      </p:cBhvr>
                                      <p:tavLst>
                                        <p:tav tm="0">
                                          <p:val>
                                            <p:fltVal val="0"/>
                                          </p:val>
                                        </p:tav>
                                        <p:tav tm="100000">
                                          <p:val>
                                            <p:strVal val="#ppt_w"/>
                                          </p:val>
                                        </p:tav>
                                      </p:tavLst>
                                    </p:anim>
                                    <p:anim calcmode="lin" valueType="num">
                                      <p:cBhvr>
                                        <p:cTn id="8" dur="500" fill="hold"/>
                                        <p:tgtEl>
                                          <p:spTgt spid="14541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5412"/>
                                        </p:tgtEl>
                                        <p:attrNameLst>
                                          <p:attrName>style.visibility</p:attrName>
                                        </p:attrNameLst>
                                      </p:cBhvr>
                                      <p:to>
                                        <p:strVal val="visible"/>
                                      </p:to>
                                    </p:set>
                                    <p:anim calcmode="lin" valueType="num">
                                      <p:cBhvr>
                                        <p:cTn id="13" dur="500" fill="hold"/>
                                        <p:tgtEl>
                                          <p:spTgt spid="145412"/>
                                        </p:tgtEl>
                                        <p:attrNameLst>
                                          <p:attrName>ppt_w</p:attrName>
                                        </p:attrNameLst>
                                      </p:cBhvr>
                                      <p:tavLst>
                                        <p:tav tm="0">
                                          <p:val>
                                            <p:fltVal val="0"/>
                                          </p:val>
                                        </p:tav>
                                        <p:tav tm="100000">
                                          <p:val>
                                            <p:strVal val="#ppt_w"/>
                                          </p:val>
                                        </p:tav>
                                      </p:tavLst>
                                    </p:anim>
                                    <p:anim calcmode="lin" valueType="num">
                                      <p:cBhvr>
                                        <p:cTn id="14" dur="500" fill="hold"/>
                                        <p:tgtEl>
                                          <p:spTgt spid="145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utoUpdateAnimBg="0"/>
      <p:bldP spid="14541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2FB53F02-A91F-46AB-A29C-FF15377EFA0D}"/>
              </a:ext>
            </a:extLst>
          </p:cNvPr>
          <p:cNvSpPr>
            <a:spLocks noGrp="1"/>
          </p:cNvSpPr>
          <p:nvPr>
            <p:ph type="ftr" sz="quarter" idx="11"/>
          </p:nvPr>
        </p:nvSpPr>
        <p:spPr/>
        <p:txBody>
          <a:bodyPr/>
          <a:lstStyle/>
          <a:p>
            <a:r>
              <a:rPr lang="en-US" altLang="en-US"/>
              <a:t>N. Arnold, Applied Physics, Linz</a:t>
            </a:r>
          </a:p>
        </p:txBody>
      </p:sp>
      <p:pic>
        <p:nvPicPr>
          <p:cNvPr id="338946" name="Picture 2">
            <a:extLst>
              <a:ext uri="{FF2B5EF4-FFF2-40B4-BE49-F238E27FC236}">
                <a16:creationId xmlns:a16="http://schemas.microsoft.com/office/drawing/2014/main" id="{5774996B-8F72-456C-8EC0-DE5617B02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6518"/>
          <a:stretch>
            <a:fillRect/>
          </a:stretch>
        </p:blipFill>
        <p:spPr bwMode="auto">
          <a:xfrm>
            <a:off x="381000" y="1362075"/>
            <a:ext cx="3152775"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47" name="Text Box 3">
            <a:extLst>
              <a:ext uri="{FF2B5EF4-FFF2-40B4-BE49-F238E27FC236}">
                <a16:creationId xmlns:a16="http://schemas.microsoft.com/office/drawing/2014/main" id="{9629D8F4-192C-4B24-B888-98B3973ACE9C}"/>
              </a:ext>
            </a:extLst>
          </p:cNvPr>
          <p:cNvSpPr txBox="1">
            <a:spLocks noChangeArrowheads="1"/>
          </p:cNvSpPr>
          <p:nvPr/>
        </p:nvSpPr>
        <p:spPr bwMode="auto">
          <a:xfrm>
            <a:off x="1331913" y="44450"/>
            <a:ext cx="64595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CC0099"/>
                </a:solidFill>
              </a:rPr>
              <a:t>                   Damage – common in DLC</a:t>
            </a:r>
          </a:p>
          <a:p>
            <a:pPr>
              <a:spcBef>
                <a:spcPct val="50000"/>
              </a:spcBef>
            </a:pPr>
            <a:r>
              <a:rPr lang="en-US" altLang="en-US" b="1">
                <a:solidFill>
                  <a:srgbClr val="0000FF"/>
                </a:solidFill>
              </a:rPr>
              <a:t>Different materials, pulse lengths, wavelength</a:t>
            </a:r>
          </a:p>
        </p:txBody>
      </p:sp>
      <p:pic>
        <p:nvPicPr>
          <p:cNvPr id="338948" name="Picture 4" descr="37">
            <a:extLst>
              <a:ext uri="{FF2B5EF4-FFF2-40B4-BE49-F238E27FC236}">
                <a16:creationId xmlns:a16="http://schemas.microsoft.com/office/drawing/2014/main" id="{29241A9A-566D-43DE-B2E5-3D70C5EC2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81125"/>
            <a:ext cx="3429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49" name="Text Box 5">
            <a:extLst>
              <a:ext uri="{FF2B5EF4-FFF2-40B4-BE49-F238E27FC236}">
                <a16:creationId xmlns:a16="http://schemas.microsoft.com/office/drawing/2014/main" id="{4F73CCBF-AE95-48D1-AB40-DDEE9C74EB45}"/>
              </a:ext>
            </a:extLst>
          </p:cNvPr>
          <p:cNvSpPr txBox="1">
            <a:spLocks noChangeArrowheads="1"/>
          </p:cNvSpPr>
          <p:nvPr/>
        </p:nvSpPr>
        <p:spPr bwMode="auto">
          <a:xfrm>
            <a:off x="5364163" y="4473575"/>
            <a:ext cx="30591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a:solidFill>
                  <a:srgbClr val="0000CC"/>
                </a:solidFill>
              </a:rPr>
              <a:t>SiO</a:t>
            </a:r>
            <a:r>
              <a:rPr lang="en-GB" altLang="en-US" baseline="-25000">
                <a:solidFill>
                  <a:srgbClr val="0000CC"/>
                </a:solidFill>
              </a:rPr>
              <a:t>2</a:t>
            </a:r>
            <a:r>
              <a:rPr lang="en-GB" altLang="en-US">
                <a:solidFill>
                  <a:srgbClr val="0000CC"/>
                </a:solidFill>
              </a:rPr>
              <a:t>/Si</a:t>
            </a:r>
            <a:r>
              <a:rPr lang="en-GB" altLang="en-US"/>
              <a:t>, 1500 nm, </a:t>
            </a:r>
          </a:p>
          <a:p>
            <a:pPr eaLnBrk="1" hangingPunct="1"/>
            <a:r>
              <a:rPr lang="en-GB" altLang="en-US" i="1">
                <a:sym typeface="Symbol" panose="05050102010706020507" pitchFamily="18" charset="2"/>
              </a:rPr>
              <a:t></a:t>
            </a:r>
            <a:r>
              <a:rPr lang="en-GB" altLang="en-US"/>
              <a:t> = 500 mJ/cm² </a:t>
            </a:r>
            <a:r>
              <a:rPr lang="en-GB" altLang="en-US">
                <a:sym typeface="Symbol" panose="05050102010706020507" pitchFamily="18" charset="2"/>
              </a:rPr>
              <a:t></a:t>
            </a:r>
            <a:r>
              <a:rPr lang="en-GB" altLang="en-US" i="1">
                <a:sym typeface="Symbol" panose="05050102010706020507" pitchFamily="18" charset="2"/>
              </a:rPr>
              <a:t> </a:t>
            </a:r>
            <a:r>
              <a:rPr lang="en-GB" altLang="en-US" i="1" baseline="-25000"/>
              <a:t>cl</a:t>
            </a:r>
          </a:p>
          <a:p>
            <a:pPr eaLnBrk="1" hangingPunct="1"/>
            <a:r>
              <a:rPr lang="en-GB" altLang="en-US">
                <a:solidFill>
                  <a:schemeClr val="accent2"/>
                </a:solidFill>
                <a:sym typeface="Symbol" panose="05050102010706020507" pitchFamily="18" charset="2"/>
              </a:rPr>
              <a:t></a:t>
            </a:r>
            <a:r>
              <a:rPr lang="en-GB" altLang="en-US" i="1">
                <a:solidFill>
                  <a:schemeClr val="accent2"/>
                </a:solidFill>
                <a:sym typeface="Symbol" panose="05050102010706020507" pitchFamily="18" charset="2"/>
              </a:rPr>
              <a:t></a:t>
            </a:r>
            <a:r>
              <a:rPr lang="en-GB" altLang="en-US">
                <a:solidFill>
                  <a:schemeClr val="accent2"/>
                </a:solidFill>
                <a:sym typeface="Symbol" panose="05050102010706020507" pitchFamily="18" charset="2"/>
              </a:rPr>
              <a:t>=</a:t>
            </a:r>
            <a:r>
              <a:rPr lang="en-GB" altLang="en-US">
                <a:solidFill>
                  <a:schemeClr val="accent2"/>
                </a:solidFill>
              </a:rPr>
              <a:t>1064 nm</a:t>
            </a:r>
            <a:r>
              <a:rPr lang="en-GB" altLang="en-US"/>
              <a:t>, 6 ns</a:t>
            </a:r>
          </a:p>
        </p:txBody>
      </p:sp>
      <p:sp>
        <p:nvSpPr>
          <p:cNvPr id="338950" name="Text Box 6">
            <a:extLst>
              <a:ext uri="{FF2B5EF4-FFF2-40B4-BE49-F238E27FC236}">
                <a16:creationId xmlns:a16="http://schemas.microsoft.com/office/drawing/2014/main" id="{80531E31-C71E-4946-9B82-C9105DEFA047}"/>
              </a:ext>
            </a:extLst>
          </p:cNvPr>
          <p:cNvSpPr txBox="1">
            <a:spLocks noChangeArrowheads="1"/>
          </p:cNvSpPr>
          <p:nvPr/>
        </p:nvSpPr>
        <p:spPr bwMode="auto">
          <a:xfrm>
            <a:off x="142875" y="4622800"/>
            <a:ext cx="3960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a:solidFill>
                  <a:srgbClr val="0000CC"/>
                </a:solidFill>
              </a:rPr>
              <a:t>PS/Si</a:t>
            </a:r>
            <a:r>
              <a:rPr lang="en-GB" altLang="en-US"/>
              <a:t>, 800 nm, </a:t>
            </a:r>
            <a:r>
              <a:rPr lang="en-GB" altLang="en-US" i="1">
                <a:sym typeface="Symbol" panose="05050102010706020507" pitchFamily="18" charset="2"/>
              </a:rPr>
              <a:t></a:t>
            </a:r>
            <a:r>
              <a:rPr lang="en-GB" altLang="en-US"/>
              <a:t> ~25 mJ/cm²</a:t>
            </a:r>
            <a:endParaRPr lang="en-GB" altLang="en-US" baseline="-25000"/>
          </a:p>
          <a:p>
            <a:pPr eaLnBrk="1" hangingPunct="1"/>
            <a:r>
              <a:rPr lang="en-GB" altLang="en-US">
                <a:solidFill>
                  <a:schemeClr val="accent2"/>
                </a:solidFill>
                <a:sym typeface="Symbol" panose="05050102010706020507" pitchFamily="18" charset="2"/>
              </a:rPr>
              <a:t></a:t>
            </a:r>
            <a:r>
              <a:rPr lang="en-GB" altLang="en-US" i="1">
                <a:solidFill>
                  <a:schemeClr val="accent2"/>
                </a:solidFill>
                <a:sym typeface="Symbol" panose="05050102010706020507" pitchFamily="18" charset="2"/>
              </a:rPr>
              <a:t></a:t>
            </a:r>
            <a:r>
              <a:rPr lang="en-GB" altLang="en-US">
                <a:solidFill>
                  <a:schemeClr val="accent2"/>
                </a:solidFill>
                <a:sym typeface="Symbol" panose="05050102010706020507" pitchFamily="18" charset="2"/>
              </a:rPr>
              <a:t>=</a:t>
            </a:r>
            <a:r>
              <a:rPr lang="en-GB" altLang="en-US">
                <a:solidFill>
                  <a:schemeClr val="accent2"/>
                </a:solidFill>
              </a:rPr>
              <a:t>800 nm</a:t>
            </a:r>
            <a:r>
              <a:rPr lang="en-GB" altLang="en-US"/>
              <a:t>, 30 ps</a:t>
            </a:r>
          </a:p>
        </p:txBody>
      </p:sp>
      <p:sp>
        <p:nvSpPr>
          <p:cNvPr id="338951" name="Rectangle 7">
            <a:extLst>
              <a:ext uri="{FF2B5EF4-FFF2-40B4-BE49-F238E27FC236}">
                <a16:creationId xmlns:a16="http://schemas.microsoft.com/office/drawing/2014/main" id="{EB7D7571-E9B8-4F72-9712-3BBE4C15A752}"/>
              </a:ext>
            </a:extLst>
          </p:cNvPr>
          <p:cNvSpPr>
            <a:spLocks noChangeArrowheads="1"/>
          </p:cNvSpPr>
          <p:nvPr/>
        </p:nvSpPr>
        <p:spPr bwMode="auto">
          <a:xfrm>
            <a:off x="142875" y="5792788"/>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Mosbacher, Münzer et. al., </a:t>
            </a:r>
            <a:r>
              <a:rPr lang="en-US" altLang="en-US" sz="1600" i="1"/>
              <a:t>Appl. Phys. A, </a:t>
            </a:r>
            <a:r>
              <a:rPr lang="en-US" altLang="en-US" sz="1600"/>
              <a:t>2001</a:t>
            </a:r>
          </a:p>
        </p:txBody>
      </p:sp>
      <p:sp>
        <p:nvSpPr>
          <p:cNvPr id="338952" name="Rectangle 8">
            <a:extLst>
              <a:ext uri="{FF2B5EF4-FFF2-40B4-BE49-F238E27FC236}">
                <a16:creationId xmlns:a16="http://schemas.microsoft.com/office/drawing/2014/main" id="{E938C875-643D-49B8-A81E-B7A0DED07801}"/>
              </a:ext>
            </a:extLst>
          </p:cNvPr>
          <p:cNvSpPr>
            <a:spLocks noChangeArrowheads="1"/>
          </p:cNvSpPr>
          <p:nvPr/>
        </p:nvSpPr>
        <p:spPr bwMode="auto">
          <a:xfrm>
            <a:off x="5364163" y="5768975"/>
            <a:ext cx="3311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Schrems, PhD thesis, Linz, 2002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2">
            <a:extLst>
              <a:ext uri="{FF2B5EF4-FFF2-40B4-BE49-F238E27FC236}">
                <a16:creationId xmlns:a16="http://schemas.microsoft.com/office/drawing/2014/main" id="{F5BAA825-BDE9-4753-9127-8734F5CCABD7}"/>
              </a:ext>
            </a:extLst>
          </p:cNvPr>
          <p:cNvSpPr>
            <a:spLocks noGrp="1"/>
          </p:cNvSpPr>
          <p:nvPr>
            <p:ph type="ftr" sz="quarter" idx="11"/>
          </p:nvPr>
        </p:nvSpPr>
        <p:spPr/>
        <p:txBody>
          <a:bodyPr/>
          <a:lstStyle/>
          <a:p>
            <a:r>
              <a:rPr lang="en-US" altLang="en-US"/>
              <a:t>N. Arnold, Applied Physics, Linz</a:t>
            </a:r>
          </a:p>
        </p:txBody>
      </p:sp>
      <p:pic>
        <p:nvPicPr>
          <p:cNvPr id="339970" name="Picture 2">
            <a:extLst>
              <a:ext uri="{FF2B5EF4-FFF2-40B4-BE49-F238E27FC236}">
                <a16:creationId xmlns:a16="http://schemas.microsoft.com/office/drawing/2014/main" id="{1084124C-D807-4554-A90D-00A69479B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292"/>
          <a:stretch>
            <a:fillRect/>
          </a:stretch>
        </p:blipFill>
        <p:spPr bwMode="auto">
          <a:xfrm>
            <a:off x="228600" y="1130300"/>
            <a:ext cx="4376738"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9971" name="Text Box 3">
            <a:extLst>
              <a:ext uri="{FF2B5EF4-FFF2-40B4-BE49-F238E27FC236}">
                <a16:creationId xmlns:a16="http://schemas.microsoft.com/office/drawing/2014/main" id="{3E720C27-C6C3-440D-92FE-D4EF86C9E780}"/>
              </a:ext>
            </a:extLst>
          </p:cNvPr>
          <p:cNvSpPr txBox="1">
            <a:spLocks noChangeArrowheads="1"/>
          </p:cNvSpPr>
          <p:nvPr/>
        </p:nvSpPr>
        <p:spPr bwMode="auto">
          <a:xfrm>
            <a:off x="358775" y="4491038"/>
            <a:ext cx="34575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a:solidFill>
                  <a:srgbClr val="0000CC"/>
                </a:solidFill>
              </a:rPr>
              <a:t>PS/Si</a:t>
            </a:r>
            <a:r>
              <a:rPr lang="en-GB" altLang="en-US"/>
              <a:t>, </a:t>
            </a:r>
            <a:r>
              <a:rPr lang="en-GB" altLang="en-US" sz="2000"/>
              <a:t>800nm, </a:t>
            </a:r>
            <a:r>
              <a:rPr lang="en-GB" altLang="en-US" sz="2000" i="1">
                <a:latin typeface="Symbol" panose="05050102010706020507" pitchFamily="18" charset="2"/>
              </a:rPr>
              <a:t>f</a:t>
            </a:r>
            <a:r>
              <a:rPr lang="en-GB" altLang="en-US" sz="2000"/>
              <a:t> ~25 mJ/cm²</a:t>
            </a:r>
            <a:endParaRPr lang="en-GB" altLang="en-US" sz="2000" baseline="-25000"/>
          </a:p>
          <a:p>
            <a:pPr eaLnBrk="1" hangingPunct="1"/>
            <a:r>
              <a:rPr lang="en-GB" altLang="en-US" sz="2000" i="1">
                <a:solidFill>
                  <a:srgbClr val="0000CC"/>
                </a:solidFill>
                <a:sym typeface="Symbol" panose="05050102010706020507" pitchFamily="18" charset="2"/>
              </a:rPr>
              <a:t></a:t>
            </a:r>
            <a:r>
              <a:rPr lang="en-GB" altLang="en-US" sz="2000">
                <a:solidFill>
                  <a:srgbClr val="0000CC"/>
                </a:solidFill>
                <a:sym typeface="Symbol" panose="05050102010706020507" pitchFamily="18" charset="2"/>
              </a:rPr>
              <a:t>=</a:t>
            </a:r>
            <a:r>
              <a:rPr lang="en-GB" altLang="en-US" sz="2000">
                <a:solidFill>
                  <a:srgbClr val="0000CC"/>
                </a:solidFill>
              </a:rPr>
              <a:t>800 nm</a:t>
            </a:r>
          </a:p>
        </p:txBody>
      </p:sp>
      <p:sp>
        <p:nvSpPr>
          <p:cNvPr id="339972" name="Text Box 4">
            <a:extLst>
              <a:ext uri="{FF2B5EF4-FFF2-40B4-BE49-F238E27FC236}">
                <a16:creationId xmlns:a16="http://schemas.microsoft.com/office/drawing/2014/main" id="{8D6FE45B-3EB4-4BF5-BD2F-5F733976D707}"/>
              </a:ext>
            </a:extLst>
          </p:cNvPr>
          <p:cNvSpPr txBox="1">
            <a:spLocks noChangeArrowheads="1"/>
          </p:cNvSpPr>
          <p:nvPr/>
        </p:nvSpPr>
        <p:spPr bwMode="auto">
          <a:xfrm>
            <a:off x="685800" y="38608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000">
                <a:solidFill>
                  <a:schemeClr val="accent2"/>
                </a:solidFill>
                <a:latin typeface="Arial" panose="020B0604020202020204" pitchFamily="34" charset="0"/>
              </a:rPr>
              <a:t>100 fs</a:t>
            </a:r>
          </a:p>
        </p:txBody>
      </p:sp>
      <p:sp>
        <p:nvSpPr>
          <p:cNvPr id="339973" name="Text Box 5">
            <a:extLst>
              <a:ext uri="{FF2B5EF4-FFF2-40B4-BE49-F238E27FC236}">
                <a16:creationId xmlns:a16="http://schemas.microsoft.com/office/drawing/2014/main" id="{1AB2C040-EF52-49D0-867B-762B5D3563E1}"/>
              </a:ext>
            </a:extLst>
          </p:cNvPr>
          <p:cNvSpPr txBox="1">
            <a:spLocks noChangeArrowheads="1"/>
          </p:cNvSpPr>
          <p:nvPr/>
        </p:nvSpPr>
        <p:spPr bwMode="auto">
          <a:xfrm>
            <a:off x="3048000" y="38957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000">
                <a:solidFill>
                  <a:schemeClr val="accent2"/>
                </a:solidFill>
                <a:latin typeface="Arial" panose="020B0604020202020204" pitchFamily="34" charset="0"/>
              </a:rPr>
              <a:t>8 ns</a:t>
            </a:r>
          </a:p>
        </p:txBody>
      </p:sp>
      <p:sp>
        <p:nvSpPr>
          <p:cNvPr id="339974" name="Text Box 6">
            <a:extLst>
              <a:ext uri="{FF2B5EF4-FFF2-40B4-BE49-F238E27FC236}">
                <a16:creationId xmlns:a16="http://schemas.microsoft.com/office/drawing/2014/main" id="{1462186D-759D-4516-9B74-45465C831FAC}"/>
              </a:ext>
            </a:extLst>
          </p:cNvPr>
          <p:cNvSpPr txBox="1">
            <a:spLocks noChangeArrowheads="1"/>
          </p:cNvSpPr>
          <p:nvPr/>
        </p:nvSpPr>
        <p:spPr bwMode="auto">
          <a:xfrm>
            <a:off x="5832475" y="4437063"/>
            <a:ext cx="24479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a:solidFill>
                  <a:srgbClr val="0000CC"/>
                </a:solidFill>
              </a:rPr>
              <a:t>Al</a:t>
            </a:r>
            <a:r>
              <a:rPr lang="en-GB" altLang="en-US" baseline="-25000">
                <a:solidFill>
                  <a:srgbClr val="0000CC"/>
                </a:solidFill>
              </a:rPr>
              <a:t>2</a:t>
            </a:r>
            <a:r>
              <a:rPr lang="en-GB" altLang="en-US">
                <a:solidFill>
                  <a:srgbClr val="0000CC"/>
                </a:solidFill>
              </a:rPr>
              <a:t>O</a:t>
            </a:r>
            <a:r>
              <a:rPr lang="en-GB" altLang="en-US" baseline="-25000">
                <a:solidFill>
                  <a:srgbClr val="0000CC"/>
                </a:solidFill>
              </a:rPr>
              <a:t>3</a:t>
            </a:r>
            <a:r>
              <a:rPr lang="en-GB" altLang="en-US">
                <a:solidFill>
                  <a:srgbClr val="0000CC"/>
                </a:solidFill>
              </a:rPr>
              <a:t>/Si</a:t>
            </a:r>
            <a:r>
              <a:rPr lang="en-GB" altLang="en-US"/>
              <a:t>, </a:t>
            </a:r>
            <a:r>
              <a:rPr lang="en-GB" altLang="en-US" sz="2000"/>
              <a:t>400 nm</a:t>
            </a:r>
          </a:p>
          <a:p>
            <a:pPr eaLnBrk="1" hangingPunct="1"/>
            <a:r>
              <a:rPr lang="en-GB" altLang="en-US" sz="2000" i="1">
                <a:solidFill>
                  <a:srgbClr val="0000CC"/>
                </a:solidFill>
                <a:sym typeface="Symbol" panose="05050102010706020507" pitchFamily="18" charset="2"/>
              </a:rPr>
              <a:t></a:t>
            </a:r>
            <a:r>
              <a:rPr lang="en-GB" altLang="en-US" sz="2000">
                <a:solidFill>
                  <a:srgbClr val="0000CC"/>
                </a:solidFill>
                <a:sym typeface="Symbol" panose="05050102010706020507" pitchFamily="18" charset="2"/>
              </a:rPr>
              <a:t>=</a:t>
            </a:r>
            <a:r>
              <a:rPr lang="en-GB" altLang="en-US" sz="2000">
                <a:solidFill>
                  <a:srgbClr val="0000CC"/>
                </a:solidFill>
              </a:rPr>
              <a:t>800 nm</a:t>
            </a:r>
          </a:p>
        </p:txBody>
      </p:sp>
      <p:grpSp>
        <p:nvGrpSpPr>
          <p:cNvPr id="339975" name="Group 7">
            <a:extLst>
              <a:ext uri="{FF2B5EF4-FFF2-40B4-BE49-F238E27FC236}">
                <a16:creationId xmlns:a16="http://schemas.microsoft.com/office/drawing/2014/main" id="{FC94EE12-5DA9-40D1-B79B-5B06186B6015}"/>
              </a:ext>
            </a:extLst>
          </p:cNvPr>
          <p:cNvGrpSpPr>
            <a:grpSpLocks/>
          </p:cNvGrpSpPr>
          <p:nvPr/>
        </p:nvGrpSpPr>
        <p:grpSpPr bwMode="auto">
          <a:xfrm>
            <a:off x="5795963" y="1052513"/>
            <a:ext cx="2705100" cy="2635250"/>
            <a:chOff x="3651" y="754"/>
            <a:chExt cx="1704" cy="1660"/>
          </a:xfrm>
        </p:grpSpPr>
        <p:pic>
          <p:nvPicPr>
            <p:cNvPr id="339976" name="Picture 8">
              <a:extLst>
                <a:ext uri="{FF2B5EF4-FFF2-40B4-BE49-F238E27FC236}">
                  <a16:creationId xmlns:a16="http://schemas.microsoft.com/office/drawing/2014/main" id="{2CE0D2BB-D675-4E47-AD7A-75E22539B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749" b="40822"/>
            <a:stretch>
              <a:fillRect/>
            </a:stretch>
          </p:blipFill>
          <p:spPr bwMode="auto">
            <a:xfrm>
              <a:off x="3651" y="754"/>
              <a:ext cx="1704" cy="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9977" name="Line 9">
              <a:extLst>
                <a:ext uri="{FF2B5EF4-FFF2-40B4-BE49-F238E27FC236}">
                  <a16:creationId xmlns:a16="http://schemas.microsoft.com/office/drawing/2014/main" id="{8DF75A71-2B8F-478A-A1A5-E3B106A6B97E}"/>
                </a:ext>
              </a:extLst>
            </p:cNvPr>
            <p:cNvSpPr>
              <a:spLocks noChangeShapeType="1"/>
            </p:cNvSpPr>
            <p:nvPr/>
          </p:nvSpPr>
          <p:spPr bwMode="auto">
            <a:xfrm>
              <a:off x="3699" y="935"/>
              <a:ext cx="96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978" name="Text Box 10">
              <a:extLst>
                <a:ext uri="{FF2B5EF4-FFF2-40B4-BE49-F238E27FC236}">
                  <a16:creationId xmlns:a16="http://schemas.microsoft.com/office/drawing/2014/main" id="{0E95E1B6-CDFB-4FD0-A6A1-083C6DED0C15}"/>
                </a:ext>
              </a:extLst>
            </p:cNvPr>
            <p:cNvSpPr txBox="1">
              <a:spLocks noChangeArrowheads="1"/>
            </p:cNvSpPr>
            <p:nvPr/>
          </p:nvSpPr>
          <p:spPr bwMode="auto">
            <a:xfrm>
              <a:off x="3787" y="890"/>
              <a:ext cx="9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800 nm</a:t>
              </a:r>
            </a:p>
          </p:txBody>
        </p:sp>
      </p:grpSp>
      <p:sp>
        <p:nvSpPr>
          <p:cNvPr id="339979" name="Text Box 11">
            <a:extLst>
              <a:ext uri="{FF2B5EF4-FFF2-40B4-BE49-F238E27FC236}">
                <a16:creationId xmlns:a16="http://schemas.microsoft.com/office/drawing/2014/main" id="{E1DE1767-4F50-4741-8D91-6CBF9E8E29D7}"/>
              </a:ext>
            </a:extLst>
          </p:cNvPr>
          <p:cNvSpPr txBox="1">
            <a:spLocks noChangeArrowheads="1"/>
          </p:cNvSpPr>
          <p:nvPr/>
        </p:nvSpPr>
        <p:spPr bwMode="auto">
          <a:xfrm>
            <a:off x="611188" y="333375"/>
            <a:ext cx="3240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fs holes better localized</a:t>
            </a:r>
          </a:p>
        </p:txBody>
      </p:sp>
      <p:sp>
        <p:nvSpPr>
          <p:cNvPr id="339980" name="Text Box 12">
            <a:extLst>
              <a:ext uri="{FF2B5EF4-FFF2-40B4-BE49-F238E27FC236}">
                <a16:creationId xmlns:a16="http://schemas.microsoft.com/office/drawing/2014/main" id="{1BD725AF-3207-480F-A702-DC9C46ECF6FC}"/>
              </a:ext>
            </a:extLst>
          </p:cNvPr>
          <p:cNvSpPr txBox="1">
            <a:spLocks noChangeArrowheads="1"/>
          </p:cNvSpPr>
          <p:nvPr/>
        </p:nvSpPr>
        <p:spPr bwMode="auto">
          <a:xfrm>
            <a:off x="5867400" y="122238"/>
            <a:ext cx="23764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a:solidFill>
                  <a:schemeClr val="accent2"/>
                </a:solidFill>
              </a:rPr>
              <a:t>Irregularly</a:t>
            </a:r>
          </a:p>
          <a:p>
            <a:r>
              <a:rPr lang="en-US" altLang="en-US"/>
              <a:t>shaped particles:</a:t>
            </a:r>
          </a:p>
        </p:txBody>
      </p:sp>
      <p:sp>
        <p:nvSpPr>
          <p:cNvPr id="339981" name="Text Box 13">
            <a:extLst>
              <a:ext uri="{FF2B5EF4-FFF2-40B4-BE49-F238E27FC236}">
                <a16:creationId xmlns:a16="http://schemas.microsoft.com/office/drawing/2014/main" id="{43363344-320E-4B82-AD42-10AC9A43EC31}"/>
              </a:ext>
            </a:extLst>
          </p:cNvPr>
          <p:cNvSpPr txBox="1">
            <a:spLocks noChangeArrowheads="1"/>
          </p:cNvSpPr>
          <p:nvPr/>
        </p:nvSpPr>
        <p:spPr bwMode="auto">
          <a:xfrm>
            <a:off x="6659563" y="38608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000">
                <a:latin typeface="Arial" panose="020B0604020202020204" pitchFamily="34" charset="0"/>
              </a:rPr>
              <a:t>150 fs</a:t>
            </a:r>
          </a:p>
        </p:txBody>
      </p:sp>
      <p:sp>
        <p:nvSpPr>
          <p:cNvPr id="339982" name="Rectangle 14">
            <a:extLst>
              <a:ext uri="{FF2B5EF4-FFF2-40B4-BE49-F238E27FC236}">
                <a16:creationId xmlns:a16="http://schemas.microsoft.com/office/drawing/2014/main" id="{F69B52BC-513F-40BF-9075-174D4FDDE32F}"/>
              </a:ext>
            </a:extLst>
          </p:cNvPr>
          <p:cNvSpPr>
            <a:spLocks noChangeArrowheads="1"/>
          </p:cNvSpPr>
          <p:nvPr/>
        </p:nvSpPr>
        <p:spPr bwMode="auto">
          <a:xfrm>
            <a:off x="4895850" y="5608638"/>
            <a:ext cx="421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Leiderer, Boneberg, et al, </a:t>
            </a:r>
            <a:r>
              <a:rPr lang="en-US" altLang="en-US" sz="1600" i="1"/>
              <a:t>Proc. SPIE</a:t>
            </a:r>
            <a:r>
              <a:rPr lang="en-US" altLang="en-US" sz="1600"/>
              <a:t>, 2000</a:t>
            </a:r>
          </a:p>
        </p:txBody>
      </p:sp>
      <p:sp>
        <p:nvSpPr>
          <p:cNvPr id="339983" name="Text Box 15">
            <a:extLst>
              <a:ext uri="{FF2B5EF4-FFF2-40B4-BE49-F238E27FC236}">
                <a16:creationId xmlns:a16="http://schemas.microsoft.com/office/drawing/2014/main" id="{BC036C19-6738-4A27-8932-C5CB95D8E929}"/>
              </a:ext>
            </a:extLst>
          </p:cNvPr>
          <p:cNvSpPr txBox="1">
            <a:spLocks noChangeArrowheads="1"/>
          </p:cNvSpPr>
          <p:nvPr/>
        </p:nvSpPr>
        <p:spPr bwMode="auto">
          <a:xfrm>
            <a:off x="358775" y="5589588"/>
            <a:ext cx="3924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Münzer, Mosbacher, et. al, </a:t>
            </a:r>
            <a:r>
              <a:rPr lang="en-US" altLang="en-US" sz="1600" i="1"/>
              <a:t>Proc. SPIE</a:t>
            </a:r>
            <a:r>
              <a:rPr lang="en-US" altLang="en-US" sz="1600"/>
              <a:t>, 2002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14CB1AD9-23C2-4A41-9732-5E740B8E302D}"/>
              </a:ext>
            </a:extLst>
          </p:cNvPr>
          <p:cNvSpPr>
            <a:spLocks noGrp="1"/>
          </p:cNvSpPr>
          <p:nvPr>
            <p:ph type="ftr" sz="quarter" idx="11"/>
          </p:nvPr>
        </p:nvSpPr>
        <p:spPr/>
        <p:txBody>
          <a:bodyPr/>
          <a:lstStyle/>
          <a:p>
            <a:r>
              <a:rPr lang="en-US" altLang="en-US"/>
              <a:t>N. Arnold, Applied Physics, Linz</a:t>
            </a:r>
          </a:p>
        </p:txBody>
      </p:sp>
      <p:graphicFrame>
        <p:nvGraphicFramePr>
          <p:cNvPr id="340994" name="Object 2">
            <a:extLst>
              <a:ext uri="{FF2B5EF4-FFF2-40B4-BE49-F238E27FC236}">
                <a16:creationId xmlns:a16="http://schemas.microsoft.com/office/drawing/2014/main" id="{A9D85D31-ECA3-4CF3-B48A-846456BF0A58}"/>
              </a:ext>
            </a:extLst>
          </p:cNvPr>
          <p:cNvGraphicFramePr>
            <a:graphicFrameLocks noChangeAspect="1"/>
          </p:cNvGraphicFramePr>
          <p:nvPr/>
        </p:nvGraphicFramePr>
        <p:xfrm>
          <a:off x="755650" y="909638"/>
          <a:ext cx="8353425" cy="5472112"/>
        </p:xfrm>
        <a:graphic>
          <a:graphicData uri="http://schemas.openxmlformats.org/presentationml/2006/ole">
            <mc:AlternateContent xmlns:mc="http://schemas.openxmlformats.org/markup-compatibility/2006">
              <mc:Choice xmlns:v="urn:schemas-microsoft-com:vml" Requires="v">
                <p:oleObj spid="_x0000_s341003" name="Graph" r:id="rId3" imgW="4883040" imgH="3096000" progId="Origin50.Graph">
                  <p:embed/>
                </p:oleObj>
              </mc:Choice>
              <mc:Fallback>
                <p:oleObj name="Graph" r:id="rId3" imgW="4883040" imgH="3096000" progId="Origin50.Grap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11649" t="5814" r="2802" b="5814"/>
                      <a:stretch>
                        <a:fillRect/>
                      </a:stretch>
                    </p:blipFill>
                    <p:spPr bwMode="auto">
                      <a:xfrm>
                        <a:off x="755650" y="909638"/>
                        <a:ext cx="8353425"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0995" name="Text Box 3">
            <a:extLst>
              <a:ext uri="{FF2B5EF4-FFF2-40B4-BE49-F238E27FC236}">
                <a16:creationId xmlns:a16="http://schemas.microsoft.com/office/drawing/2014/main" id="{EBB4D5FB-B2BF-4256-9930-C2E23C33A0C6}"/>
              </a:ext>
            </a:extLst>
          </p:cNvPr>
          <p:cNvSpPr txBox="1">
            <a:spLocks noChangeArrowheads="1"/>
          </p:cNvSpPr>
          <p:nvPr/>
        </p:nvSpPr>
        <p:spPr bwMode="auto">
          <a:xfrm>
            <a:off x="1006475" y="44450"/>
            <a:ext cx="75612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Focusing of sagittal rays </a:t>
            </a:r>
            <a:r>
              <a:rPr lang="en-US" altLang="en-US">
                <a:sym typeface="Symbol" panose="05050102010706020507" pitchFamily="18" charset="2"/>
              </a:rPr>
              <a:t> </a:t>
            </a:r>
            <a:r>
              <a:rPr lang="en-US" altLang="en-US">
                <a:solidFill>
                  <a:srgbClr val="009900"/>
                </a:solidFill>
                <a:sym typeface="Symbol" panose="05050102010706020507" pitchFamily="18" charset="2"/>
              </a:rPr>
              <a:t>central</a:t>
            </a:r>
            <a:r>
              <a:rPr lang="en-US" altLang="en-US">
                <a:solidFill>
                  <a:srgbClr val="009900"/>
                </a:solidFill>
              </a:rPr>
              <a:t> caustic line</a:t>
            </a:r>
            <a:r>
              <a:rPr lang="en-US" altLang="en-US"/>
              <a:t> (here in Mie calculations*)</a:t>
            </a:r>
          </a:p>
        </p:txBody>
      </p:sp>
      <p:sp>
        <p:nvSpPr>
          <p:cNvPr id="340996" name="Text Box 4">
            <a:extLst>
              <a:ext uri="{FF2B5EF4-FFF2-40B4-BE49-F238E27FC236}">
                <a16:creationId xmlns:a16="http://schemas.microsoft.com/office/drawing/2014/main" id="{1E54A326-F4DC-4939-A97B-2287B56618D1}"/>
              </a:ext>
            </a:extLst>
          </p:cNvPr>
          <p:cNvSpPr txBox="1">
            <a:spLocks noChangeArrowheads="1"/>
          </p:cNvSpPr>
          <p:nvPr/>
        </p:nvSpPr>
        <p:spPr bwMode="auto">
          <a:xfrm>
            <a:off x="1152525" y="6467475"/>
            <a:ext cx="471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*Program by Wang, Luk’yanchuk, DSI Singapore</a:t>
            </a:r>
          </a:p>
        </p:txBody>
      </p:sp>
      <p:sp>
        <p:nvSpPr>
          <p:cNvPr id="340997" name="Arc 5">
            <a:extLst>
              <a:ext uri="{FF2B5EF4-FFF2-40B4-BE49-F238E27FC236}">
                <a16:creationId xmlns:a16="http://schemas.microsoft.com/office/drawing/2014/main" id="{9C602257-FD2E-45FC-ADB7-3C38412869B0}"/>
              </a:ext>
            </a:extLst>
          </p:cNvPr>
          <p:cNvSpPr>
            <a:spLocks noChangeAspect="1"/>
          </p:cNvSpPr>
          <p:nvPr/>
        </p:nvSpPr>
        <p:spPr bwMode="auto">
          <a:xfrm rot="2700000">
            <a:off x="-4173538" y="80963"/>
            <a:ext cx="7197725" cy="719772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998" name="Text Box 6">
            <a:extLst>
              <a:ext uri="{FF2B5EF4-FFF2-40B4-BE49-F238E27FC236}">
                <a16:creationId xmlns:a16="http://schemas.microsoft.com/office/drawing/2014/main" id="{4E3DE239-A60F-4FB7-AA3E-33146505BF91}"/>
              </a:ext>
            </a:extLst>
          </p:cNvPr>
          <p:cNvSpPr txBox="1">
            <a:spLocks noChangeArrowheads="1"/>
          </p:cNvSpPr>
          <p:nvPr/>
        </p:nvSpPr>
        <p:spPr bwMode="auto">
          <a:xfrm rot="16200000">
            <a:off x="-785813" y="3313113"/>
            <a:ext cx="2530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Spherical particle</a:t>
            </a:r>
          </a:p>
        </p:txBody>
      </p:sp>
      <p:sp>
        <p:nvSpPr>
          <p:cNvPr id="340999" name="Rectangle 7">
            <a:extLst>
              <a:ext uri="{FF2B5EF4-FFF2-40B4-BE49-F238E27FC236}">
                <a16:creationId xmlns:a16="http://schemas.microsoft.com/office/drawing/2014/main" id="{69061D9D-15A0-4631-8B10-0D62FD61F550}"/>
              </a:ext>
            </a:extLst>
          </p:cNvPr>
          <p:cNvSpPr>
            <a:spLocks noChangeArrowheads="1"/>
          </p:cNvSpPr>
          <p:nvPr/>
        </p:nvSpPr>
        <p:spPr bwMode="auto">
          <a:xfrm>
            <a:off x="0" y="3173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341000" name="Group 8">
            <a:extLst>
              <a:ext uri="{FF2B5EF4-FFF2-40B4-BE49-F238E27FC236}">
                <a16:creationId xmlns:a16="http://schemas.microsoft.com/office/drawing/2014/main" id="{22C4ED67-CA1A-42AF-9268-07D544B15BA9}"/>
              </a:ext>
            </a:extLst>
          </p:cNvPr>
          <p:cNvGrpSpPr>
            <a:grpSpLocks/>
          </p:cNvGrpSpPr>
          <p:nvPr/>
        </p:nvGrpSpPr>
        <p:grpSpPr bwMode="auto">
          <a:xfrm>
            <a:off x="538163" y="800100"/>
            <a:ext cx="4105275" cy="2881313"/>
            <a:chOff x="317" y="504"/>
            <a:chExt cx="2586" cy="1815"/>
          </a:xfrm>
        </p:grpSpPr>
        <p:graphicFrame>
          <p:nvGraphicFramePr>
            <p:cNvPr id="341001" name="Object 9">
              <a:extLst>
                <a:ext uri="{FF2B5EF4-FFF2-40B4-BE49-F238E27FC236}">
                  <a16:creationId xmlns:a16="http://schemas.microsoft.com/office/drawing/2014/main" id="{9C9B906D-D242-4F98-8A13-EF3E5F42DB33}"/>
                </a:ext>
              </a:extLst>
            </p:cNvPr>
            <p:cNvGraphicFramePr>
              <a:graphicFrameLocks noChangeAspect="1"/>
            </p:cNvGraphicFramePr>
            <p:nvPr/>
          </p:nvGraphicFramePr>
          <p:xfrm>
            <a:off x="317" y="504"/>
            <a:ext cx="2111" cy="383"/>
          </p:xfrm>
          <a:graphic>
            <a:graphicData uri="http://schemas.openxmlformats.org/presentationml/2006/ole">
              <mc:AlternateContent xmlns:mc="http://schemas.openxmlformats.org/markup-compatibility/2006">
                <mc:Choice xmlns:v="urn:schemas-microsoft-com:vml" Requires="v">
                  <p:oleObj spid="_x0000_s341004" name="Equation" r:id="rId5" imgW="2819160" imgH="507960" progId="Equation.3">
                    <p:embed/>
                  </p:oleObj>
                </mc:Choice>
                <mc:Fallback>
                  <p:oleObj name="Equation" r:id="rId5" imgW="2819160" imgH="50796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 y="504"/>
                          <a:ext cx="2111" cy="3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1002" name="Line 10">
              <a:extLst>
                <a:ext uri="{FF2B5EF4-FFF2-40B4-BE49-F238E27FC236}">
                  <a16:creationId xmlns:a16="http://schemas.microsoft.com/office/drawing/2014/main" id="{2E449D67-03DC-45B2-9E5D-0AE3383B8542}"/>
                </a:ext>
              </a:extLst>
            </p:cNvPr>
            <p:cNvSpPr>
              <a:spLocks noChangeShapeType="1"/>
            </p:cNvSpPr>
            <p:nvPr/>
          </p:nvSpPr>
          <p:spPr bwMode="auto">
            <a:xfrm>
              <a:off x="2222" y="800"/>
              <a:ext cx="681" cy="1519"/>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41000"/>
                                        </p:tgtEl>
                                        <p:attrNameLst>
                                          <p:attrName>style.visibility</p:attrName>
                                        </p:attrNameLst>
                                      </p:cBhvr>
                                      <p:to>
                                        <p:strVal val="visible"/>
                                      </p:to>
                                    </p:set>
                                    <p:anim calcmode="lin" valueType="num">
                                      <p:cBhvr additive="base">
                                        <p:cTn id="7" dur="500" fill="hold"/>
                                        <p:tgtEl>
                                          <p:spTgt spid="341000"/>
                                        </p:tgtEl>
                                        <p:attrNameLst>
                                          <p:attrName>ppt_x</p:attrName>
                                        </p:attrNameLst>
                                      </p:cBhvr>
                                      <p:tavLst>
                                        <p:tav tm="0">
                                          <p:val>
                                            <p:strVal val="#ppt_x"/>
                                          </p:val>
                                        </p:tav>
                                        <p:tav tm="100000">
                                          <p:val>
                                            <p:strVal val="#ppt_x"/>
                                          </p:val>
                                        </p:tav>
                                      </p:tavLst>
                                    </p:anim>
                                    <p:anim calcmode="lin" valueType="num">
                                      <p:cBhvr additive="base">
                                        <p:cTn id="8" dur="500" fill="hold"/>
                                        <p:tgtEl>
                                          <p:spTgt spid="3410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DFED04-CDA8-461D-ADAD-5447DC595715}"/>
              </a:ext>
            </a:extLst>
          </p:cNvPr>
          <p:cNvSpPr>
            <a:spLocks noGrp="1"/>
          </p:cNvSpPr>
          <p:nvPr>
            <p:ph type="ftr" sz="quarter" idx="11"/>
          </p:nvPr>
        </p:nvSpPr>
        <p:spPr/>
        <p:txBody>
          <a:bodyPr/>
          <a:lstStyle/>
          <a:p>
            <a:r>
              <a:rPr lang="en-US" altLang="en-US"/>
              <a:t>N. Arnold, Applied Physics, Linz</a:t>
            </a:r>
          </a:p>
        </p:txBody>
      </p:sp>
      <p:sp>
        <p:nvSpPr>
          <p:cNvPr id="376834" name="Text Box 2">
            <a:extLst>
              <a:ext uri="{FF2B5EF4-FFF2-40B4-BE49-F238E27FC236}">
                <a16:creationId xmlns:a16="http://schemas.microsoft.com/office/drawing/2014/main" id="{55DB4626-9C06-4F6C-93DC-555EE4F01237}"/>
              </a:ext>
            </a:extLst>
          </p:cNvPr>
          <p:cNvSpPr txBox="1">
            <a:spLocks noChangeArrowheads="1"/>
          </p:cNvSpPr>
          <p:nvPr/>
        </p:nvSpPr>
        <p:spPr bwMode="auto">
          <a:xfrm>
            <a:off x="762000" y="762000"/>
            <a:ext cx="76200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0000FF"/>
                </a:solidFill>
              </a:rPr>
              <a:t>BACKGROUND:</a:t>
            </a:r>
          </a:p>
          <a:p>
            <a:endParaRPr lang="en-US" altLang="en-US"/>
          </a:p>
          <a:p>
            <a:r>
              <a:rPr lang="en-US" altLang="en-US"/>
              <a:t>Removal of inorganic and organic particulates from solid surfaces (microelectronics, micromechanics, sensor/ actuator technology, optics... )</a:t>
            </a:r>
          </a:p>
          <a:p>
            <a:endParaRPr lang="en-US" altLang="en-US"/>
          </a:p>
          <a:p>
            <a:endParaRPr lang="en-US" altLang="en-US"/>
          </a:p>
          <a:p>
            <a:r>
              <a:rPr lang="en-US" altLang="en-US" b="1">
                <a:solidFill>
                  <a:srgbClr val="0000FF"/>
                </a:solidFill>
              </a:rPr>
              <a:t>MODEL SYSTEMS:</a:t>
            </a:r>
          </a:p>
          <a:p>
            <a:endParaRPr lang="en-US" altLang="en-US"/>
          </a:p>
          <a:p>
            <a:r>
              <a:rPr lang="en-US" altLang="en-US"/>
              <a:t>Mainly</a:t>
            </a:r>
            <a:r>
              <a:rPr lang="en-US" altLang="en-US">
                <a:solidFill>
                  <a:srgbClr val="FF0000"/>
                </a:solidFill>
              </a:rPr>
              <a:t> spherical</a:t>
            </a:r>
            <a:r>
              <a:rPr lang="en-US" altLang="en-US"/>
              <a:t> particulates (metals, semiconductors, insulators, polymers) on solid surfaces</a:t>
            </a:r>
          </a:p>
          <a:p>
            <a:pPr>
              <a:spcBef>
                <a:spcPct val="50000"/>
              </a:spcBef>
            </a:pPr>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2">
            <a:extLst>
              <a:ext uri="{FF2B5EF4-FFF2-40B4-BE49-F238E27FC236}">
                <a16:creationId xmlns:a16="http://schemas.microsoft.com/office/drawing/2014/main" id="{4C3FF657-DA61-4A62-9DB4-C339E2916D7A}"/>
              </a:ext>
            </a:extLst>
          </p:cNvPr>
          <p:cNvSpPr>
            <a:spLocks noGrp="1"/>
          </p:cNvSpPr>
          <p:nvPr>
            <p:ph type="ftr" sz="quarter" idx="11"/>
          </p:nvPr>
        </p:nvSpPr>
        <p:spPr/>
        <p:txBody>
          <a:bodyPr/>
          <a:lstStyle/>
          <a:p>
            <a:r>
              <a:rPr lang="en-US" altLang="en-US"/>
              <a:t>N. Arnold, Applied Physics, Linz</a:t>
            </a:r>
          </a:p>
        </p:txBody>
      </p:sp>
      <p:graphicFrame>
        <p:nvGraphicFramePr>
          <p:cNvPr id="353282" name="Object 2">
            <a:extLst>
              <a:ext uri="{FF2B5EF4-FFF2-40B4-BE49-F238E27FC236}">
                <a16:creationId xmlns:a16="http://schemas.microsoft.com/office/drawing/2014/main" id="{966A9E30-F3BF-4F92-8157-72B099CB9352}"/>
              </a:ext>
            </a:extLst>
          </p:cNvPr>
          <p:cNvGraphicFramePr>
            <a:graphicFrameLocks noChangeAspect="1"/>
          </p:cNvGraphicFramePr>
          <p:nvPr/>
        </p:nvGraphicFramePr>
        <p:xfrm>
          <a:off x="38100" y="1484313"/>
          <a:ext cx="5254625" cy="4321175"/>
        </p:xfrm>
        <a:graphic>
          <a:graphicData uri="http://schemas.openxmlformats.org/presentationml/2006/ole">
            <mc:AlternateContent xmlns:mc="http://schemas.openxmlformats.org/markup-compatibility/2006">
              <mc:Choice xmlns:v="urn:schemas-microsoft-com:vml" Requires="v">
                <p:oleObj spid="_x0000_s353299" name="Graph" r:id="rId3" imgW="3945600" imgH="3132000" progId="Origin50.Graph">
                  <p:embed/>
                </p:oleObj>
              </mc:Choice>
              <mc:Fallback>
                <p:oleObj name="Graph" r:id="rId3" imgW="3945600" imgH="3132000" progId="Origin50.Grap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19168" t="27583" r="14259" b="3470"/>
                      <a:stretch>
                        <a:fillRect/>
                      </a:stretch>
                    </p:blipFill>
                    <p:spPr bwMode="auto">
                      <a:xfrm>
                        <a:off x="38100" y="1484313"/>
                        <a:ext cx="525462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3283" name="Text Box 3">
            <a:extLst>
              <a:ext uri="{FF2B5EF4-FFF2-40B4-BE49-F238E27FC236}">
                <a16:creationId xmlns:a16="http://schemas.microsoft.com/office/drawing/2014/main" id="{EB6A289C-88AA-46B5-BC42-2F078C48D166}"/>
              </a:ext>
            </a:extLst>
          </p:cNvPr>
          <p:cNvSpPr txBox="1">
            <a:spLocks noChangeArrowheads="1"/>
          </p:cNvSpPr>
          <p:nvPr/>
        </p:nvSpPr>
        <p:spPr bwMode="auto">
          <a:xfrm>
            <a:off x="34925" y="-26988"/>
            <a:ext cx="6013450" cy="82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Intensity under a SiO</a:t>
            </a:r>
            <a:r>
              <a:rPr lang="en-US" altLang="en-US" baseline="-25000"/>
              <a:t>2</a:t>
            </a:r>
            <a:r>
              <a:rPr lang="en-US" altLang="en-US"/>
              <a:t> particle </a:t>
            </a:r>
            <a:r>
              <a:rPr lang="en-US" altLang="en-US" b="1" i="1">
                <a:solidFill>
                  <a:srgbClr val="CC0099"/>
                </a:solidFill>
              </a:rPr>
              <a:t>r = z </a:t>
            </a:r>
            <a:r>
              <a:rPr lang="en-US" altLang="en-US" b="1">
                <a:solidFill>
                  <a:srgbClr val="CC0099"/>
                </a:solidFill>
              </a:rPr>
              <a:t>=3.1 µm</a:t>
            </a:r>
            <a:r>
              <a:rPr lang="en-US" altLang="en-US"/>
              <a:t> </a:t>
            </a:r>
            <a:r>
              <a:rPr lang="en-US" altLang="en-US" i="1"/>
              <a:t>n</a:t>
            </a:r>
            <a:r>
              <a:rPr lang="en-US" altLang="en-US"/>
              <a:t>=1.4, </a:t>
            </a:r>
            <a:r>
              <a:rPr lang="en-US" altLang="en-US" i="1">
                <a:sym typeface="Symbol" panose="05050102010706020507" pitchFamily="18" charset="2"/>
              </a:rPr>
              <a:t></a:t>
            </a:r>
            <a:r>
              <a:rPr lang="en-US" altLang="en-US"/>
              <a:t>=248 nm. Mie parameter </a:t>
            </a:r>
            <a:r>
              <a:rPr lang="en-US" altLang="en-US" i="1"/>
              <a:t>kr</a:t>
            </a:r>
            <a:r>
              <a:rPr lang="en-US" altLang="en-US"/>
              <a:t>=78.54. </a:t>
            </a:r>
          </a:p>
        </p:txBody>
      </p:sp>
      <p:grpSp>
        <p:nvGrpSpPr>
          <p:cNvPr id="353284" name="Group 4">
            <a:extLst>
              <a:ext uri="{FF2B5EF4-FFF2-40B4-BE49-F238E27FC236}">
                <a16:creationId xmlns:a16="http://schemas.microsoft.com/office/drawing/2014/main" id="{F82B19E1-A863-4954-BB69-55812DF26D0B}"/>
              </a:ext>
            </a:extLst>
          </p:cNvPr>
          <p:cNvGrpSpPr>
            <a:grpSpLocks/>
          </p:cNvGrpSpPr>
          <p:nvPr/>
        </p:nvGrpSpPr>
        <p:grpSpPr bwMode="auto">
          <a:xfrm>
            <a:off x="3059113" y="620713"/>
            <a:ext cx="6084887" cy="1371600"/>
            <a:chOff x="1927" y="391"/>
            <a:chExt cx="3833" cy="864"/>
          </a:xfrm>
        </p:grpSpPr>
        <p:sp>
          <p:nvSpPr>
            <p:cNvPr id="353285" name="Text Box 5">
              <a:extLst>
                <a:ext uri="{FF2B5EF4-FFF2-40B4-BE49-F238E27FC236}">
                  <a16:creationId xmlns:a16="http://schemas.microsoft.com/office/drawing/2014/main" id="{933A1217-64FC-4905-A20E-89B0E42FB294}"/>
                </a:ext>
              </a:extLst>
            </p:cNvPr>
            <p:cNvSpPr txBox="1">
              <a:spLocks noChangeArrowheads="1"/>
            </p:cNvSpPr>
            <p:nvPr/>
          </p:nvSpPr>
          <p:spPr bwMode="auto">
            <a:xfrm>
              <a:off x="3107" y="391"/>
              <a:ext cx="2653"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Central caustic line*</a:t>
              </a:r>
              <a:endParaRPr lang="en-US" altLang="en-US" i="1"/>
            </a:p>
            <a:p>
              <a:pPr>
                <a:spcBef>
                  <a:spcPct val="50000"/>
                </a:spcBef>
              </a:pPr>
              <a:r>
                <a:rPr lang="en-US" altLang="en-US" i="1">
                  <a:solidFill>
                    <a:srgbClr val="FF0000"/>
                  </a:solidFill>
                </a:rPr>
                <a:t>I</a:t>
              </a:r>
              <a:r>
                <a:rPr lang="en-US" altLang="en-US" i="1" baseline="-25000">
                  <a:solidFill>
                    <a:srgbClr val="FF0000"/>
                  </a:solidFill>
                </a:rPr>
                <a:t>c</a:t>
              </a:r>
              <a:r>
                <a:rPr lang="en-US" altLang="en-US" i="1">
                  <a:solidFill>
                    <a:srgbClr val="FF0000"/>
                  </a:solidFill>
                </a:rPr>
                <a:t>~kr</a:t>
              </a:r>
              <a:r>
                <a:rPr lang="en-US" altLang="en-US" i="1"/>
                <a:t>, w</a:t>
              </a:r>
              <a:r>
                <a:rPr lang="en-US" altLang="en-US" i="1" baseline="-25000"/>
                <a:t>c</a:t>
              </a:r>
              <a:r>
                <a:rPr lang="en-US" altLang="en-US" i="1"/>
                <a:t>~</a:t>
              </a:r>
              <a:r>
                <a:rPr lang="en-US" altLang="en-US" i="1">
                  <a:sym typeface="Symbol" panose="05050102010706020507" pitchFamily="18" charset="2"/>
                </a:rPr>
                <a:t>/5, </a:t>
              </a:r>
              <a:r>
                <a:rPr lang="en-US" altLang="en-US" i="1">
                  <a:solidFill>
                    <a:srgbClr val="0000FF"/>
                  </a:solidFill>
                  <a:sym typeface="Symbol" panose="05050102010706020507" pitchFamily="18" charset="2"/>
                </a:rPr>
                <a:t>P/P</a:t>
              </a:r>
              <a:r>
                <a:rPr lang="en-US" altLang="en-US">
                  <a:solidFill>
                    <a:srgbClr val="0000FF"/>
                  </a:solidFill>
                  <a:sym typeface="Symbol" panose="05050102010706020507" pitchFamily="18" charset="2"/>
                </a:rPr>
                <a:t>~(</a:t>
              </a:r>
              <a:r>
                <a:rPr lang="en-US" altLang="en-US" i="1">
                  <a:solidFill>
                    <a:srgbClr val="0000FF"/>
                  </a:solidFill>
                </a:rPr>
                <a:t>kr</a:t>
              </a:r>
              <a:r>
                <a:rPr lang="en-US" altLang="en-US">
                  <a:solidFill>
                    <a:srgbClr val="0000FF"/>
                  </a:solidFill>
                </a:rPr>
                <a:t>)</a:t>
              </a:r>
              <a:r>
                <a:rPr lang="en-US" altLang="en-US" baseline="30000">
                  <a:solidFill>
                    <a:srgbClr val="0000FF"/>
                  </a:solidFill>
                </a:rPr>
                <a:t>-1</a:t>
              </a:r>
              <a:endParaRPr lang="en-US" altLang="en-US">
                <a:solidFill>
                  <a:srgbClr val="0000FF"/>
                </a:solidFill>
              </a:endParaRPr>
            </a:p>
            <a:p>
              <a:pPr>
                <a:spcBef>
                  <a:spcPct val="50000"/>
                </a:spcBef>
              </a:pPr>
              <a:endParaRPr lang="en-US" altLang="en-US" baseline="30000"/>
            </a:p>
          </p:txBody>
        </p:sp>
        <p:sp>
          <p:nvSpPr>
            <p:cNvPr id="353286" name="Line 6">
              <a:extLst>
                <a:ext uri="{FF2B5EF4-FFF2-40B4-BE49-F238E27FC236}">
                  <a16:creationId xmlns:a16="http://schemas.microsoft.com/office/drawing/2014/main" id="{F9104114-B660-439F-B107-A6EA2840D245}"/>
                </a:ext>
              </a:extLst>
            </p:cNvPr>
            <p:cNvSpPr>
              <a:spLocks noChangeShapeType="1"/>
            </p:cNvSpPr>
            <p:nvPr/>
          </p:nvSpPr>
          <p:spPr bwMode="auto">
            <a:xfrm flipV="1">
              <a:off x="1927" y="663"/>
              <a:ext cx="1157"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3287" name="Group 7">
            <a:extLst>
              <a:ext uri="{FF2B5EF4-FFF2-40B4-BE49-F238E27FC236}">
                <a16:creationId xmlns:a16="http://schemas.microsoft.com/office/drawing/2014/main" id="{C8AC6717-4E48-4FF8-A6D5-6FA0D2B3728A}"/>
              </a:ext>
            </a:extLst>
          </p:cNvPr>
          <p:cNvGrpSpPr>
            <a:grpSpLocks/>
          </p:cNvGrpSpPr>
          <p:nvPr/>
        </p:nvGrpSpPr>
        <p:grpSpPr bwMode="auto">
          <a:xfrm>
            <a:off x="4067175" y="2163763"/>
            <a:ext cx="5076825" cy="1552575"/>
            <a:chOff x="2562" y="1253"/>
            <a:chExt cx="3198" cy="978"/>
          </a:xfrm>
        </p:grpSpPr>
        <p:sp>
          <p:nvSpPr>
            <p:cNvPr id="353288" name="Text Box 8">
              <a:extLst>
                <a:ext uri="{FF2B5EF4-FFF2-40B4-BE49-F238E27FC236}">
                  <a16:creationId xmlns:a16="http://schemas.microsoft.com/office/drawing/2014/main" id="{0993C0B7-870E-48D5-9EFB-FBFE7F065885}"/>
                </a:ext>
              </a:extLst>
            </p:cNvPr>
            <p:cNvSpPr txBox="1">
              <a:spLocks noChangeArrowheads="1"/>
            </p:cNvSpPr>
            <p:nvPr/>
          </p:nvSpPr>
          <p:spPr bwMode="auto">
            <a:xfrm>
              <a:off x="2789" y="1253"/>
              <a:ext cx="2971"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Caustic cone*</a:t>
              </a:r>
              <a:endParaRPr lang="en-US" altLang="en-US" i="1"/>
            </a:p>
            <a:p>
              <a:pPr>
                <a:spcBef>
                  <a:spcPct val="50000"/>
                </a:spcBef>
              </a:pPr>
              <a:r>
                <a:rPr lang="en-US" altLang="en-US" i="1"/>
                <a:t>I</a:t>
              </a:r>
              <a:r>
                <a:rPr lang="en-US" altLang="en-US" i="1" baseline="-25000"/>
                <a:t>co</a:t>
              </a:r>
              <a:r>
                <a:rPr lang="en-US" altLang="en-US" i="1"/>
                <a:t>~</a:t>
              </a:r>
              <a:r>
                <a:rPr lang="en-US" altLang="en-US">
                  <a:sym typeface="Symbol" panose="05050102010706020507" pitchFamily="18" charset="2"/>
                </a:rPr>
                <a:t>(</a:t>
              </a:r>
              <a:r>
                <a:rPr lang="en-US" altLang="en-US" i="1"/>
                <a:t>kr</a:t>
              </a:r>
              <a:r>
                <a:rPr lang="en-US" altLang="en-US"/>
                <a:t>)</a:t>
              </a:r>
              <a:r>
                <a:rPr lang="en-US" altLang="en-US" baseline="30000"/>
                <a:t>1/3</a:t>
              </a:r>
              <a:r>
                <a:rPr lang="en-US" altLang="en-US" i="1"/>
                <a:t>, w</a:t>
              </a:r>
              <a:r>
                <a:rPr lang="en-US" altLang="en-US" i="1" baseline="-25000"/>
                <a:t>co</a:t>
              </a:r>
              <a:r>
                <a:rPr lang="en-US" altLang="en-US" i="1"/>
                <a:t>~</a:t>
              </a:r>
              <a:r>
                <a:rPr lang="en-US" altLang="en-US" i="1">
                  <a:sym typeface="Symbol" panose="05050102010706020507" pitchFamily="18" charset="2"/>
                </a:rPr>
                <a:t></a:t>
              </a:r>
              <a:r>
                <a:rPr lang="en-US" altLang="en-US" i="1" baseline="30000">
                  <a:sym typeface="Symbol" panose="05050102010706020507" pitchFamily="18" charset="2"/>
                </a:rPr>
                <a:t>2/3</a:t>
              </a:r>
              <a:r>
                <a:rPr lang="en-US" altLang="en-US" i="1">
                  <a:sym typeface="Symbol" panose="05050102010706020507" pitchFamily="18" charset="2"/>
                </a:rPr>
                <a:t>r</a:t>
              </a:r>
              <a:r>
                <a:rPr lang="en-US" altLang="en-US" i="1" baseline="30000">
                  <a:sym typeface="Symbol" panose="05050102010706020507" pitchFamily="18" charset="2"/>
                </a:rPr>
                <a:t>1/3</a:t>
              </a:r>
              <a:r>
                <a:rPr lang="en-US" altLang="en-US" i="1">
                  <a:sym typeface="Symbol" panose="05050102010706020507" pitchFamily="18" charset="2"/>
                </a:rPr>
                <a:t>, P/P</a:t>
              </a:r>
              <a:r>
                <a:rPr lang="en-US" altLang="en-US">
                  <a:sym typeface="Symbol" panose="05050102010706020507" pitchFamily="18" charset="2"/>
                </a:rPr>
                <a:t>~(</a:t>
              </a:r>
              <a:r>
                <a:rPr lang="en-US" altLang="en-US" i="1"/>
                <a:t>kr</a:t>
              </a:r>
              <a:r>
                <a:rPr lang="en-US" altLang="en-US"/>
                <a:t>)</a:t>
              </a:r>
              <a:r>
                <a:rPr lang="en-US" altLang="en-US" baseline="30000"/>
                <a:t>-1/3</a:t>
              </a:r>
              <a:endParaRPr lang="en-US" altLang="en-US"/>
            </a:p>
            <a:p>
              <a:pPr>
                <a:spcBef>
                  <a:spcPct val="50000"/>
                </a:spcBef>
              </a:pPr>
              <a:r>
                <a:rPr lang="en-US" altLang="en-US"/>
                <a:t>                   stable</a:t>
              </a:r>
              <a:endParaRPr lang="en-US" altLang="en-US" baseline="30000"/>
            </a:p>
          </p:txBody>
        </p:sp>
        <p:sp>
          <p:nvSpPr>
            <p:cNvPr id="353289" name="Line 9">
              <a:extLst>
                <a:ext uri="{FF2B5EF4-FFF2-40B4-BE49-F238E27FC236}">
                  <a16:creationId xmlns:a16="http://schemas.microsoft.com/office/drawing/2014/main" id="{BAB7AD1E-F7F4-4E27-96A7-09FB8A9D745E}"/>
                </a:ext>
              </a:extLst>
            </p:cNvPr>
            <p:cNvSpPr>
              <a:spLocks noChangeShapeType="1"/>
            </p:cNvSpPr>
            <p:nvPr/>
          </p:nvSpPr>
          <p:spPr bwMode="auto">
            <a:xfrm flipV="1">
              <a:off x="2562" y="1616"/>
              <a:ext cx="227" cy="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3290" name="Group 10">
            <a:extLst>
              <a:ext uri="{FF2B5EF4-FFF2-40B4-BE49-F238E27FC236}">
                <a16:creationId xmlns:a16="http://schemas.microsoft.com/office/drawing/2014/main" id="{8A581D60-6A37-40D6-947E-E7BF03C755DD}"/>
              </a:ext>
            </a:extLst>
          </p:cNvPr>
          <p:cNvGrpSpPr>
            <a:grpSpLocks/>
          </p:cNvGrpSpPr>
          <p:nvPr/>
        </p:nvGrpSpPr>
        <p:grpSpPr bwMode="auto">
          <a:xfrm>
            <a:off x="2843213" y="3141663"/>
            <a:ext cx="6049962" cy="3208337"/>
            <a:chOff x="1791" y="1979"/>
            <a:chExt cx="3811" cy="2021"/>
          </a:xfrm>
        </p:grpSpPr>
        <p:sp>
          <p:nvSpPr>
            <p:cNvPr id="353291" name="Text Box 11">
              <a:extLst>
                <a:ext uri="{FF2B5EF4-FFF2-40B4-BE49-F238E27FC236}">
                  <a16:creationId xmlns:a16="http://schemas.microsoft.com/office/drawing/2014/main" id="{9BF45FAA-E410-42BC-B538-639BF65D8878}"/>
                </a:ext>
              </a:extLst>
            </p:cNvPr>
            <p:cNvSpPr txBox="1">
              <a:spLocks noChangeArrowheads="1"/>
            </p:cNvSpPr>
            <p:nvPr/>
          </p:nvSpPr>
          <p:spPr bwMode="auto">
            <a:xfrm>
              <a:off x="3651" y="3022"/>
              <a:ext cx="1951"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Geometrical region</a:t>
              </a:r>
            </a:p>
            <a:p>
              <a:pPr>
                <a:spcBef>
                  <a:spcPct val="50000"/>
                </a:spcBef>
              </a:pPr>
              <a:r>
                <a:rPr lang="en-US" altLang="en-US" i="1">
                  <a:solidFill>
                    <a:srgbClr val="0000FF"/>
                  </a:solidFill>
                </a:rPr>
                <a:t>I</a:t>
              </a:r>
              <a:r>
                <a:rPr lang="en-US" altLang="en-US" i="1" baseline="-25000">
                  <a:solidFill>
                    <a:srgbClr val="0000FF"/>
                  </a:solidFill>
                </a:rPr>
                <a:t>g</a:t>
              </a:r>
              <a:r>
                <a:rPr lang="en-US" altLang="en-US" i="1">
                  <a:solidFill>
                    <a:srgbClr val="0000FF"/>
                  </a:solidFill>
                </a:rPr>
                <a:t>~C(n)</a:t>
              </a:r>
              <a:r>
                <a:rPr lang="en-US" altLang="en-US" i="1"/>
                <a:t>, w</a:t>
              </a:r>
              <a:r>
                <a:rPr lang="en-US" altLang="en-US" i="1" baseline="-25000"/>
                <a:t>g</a:t>
              </a:r>
              <a:r>
                <a:rPr lang="en-US" altLang="en-US" i="1"/>
                <a:t>~</a:t>
              </a:r>
              <a:r>
                <a:rPr lang="en-US" altLang="en-US" i="1">
                  <a:sym typeface="Symbol" panose="05050102010706020507" pitchFamily="18" charset="2"/>
                </a:rPr>
                <a:t>r, </a:t>
              </a:r>
              <a:r>
                <a:rPr lang="en-US" altLang="en-US" i="1">
                  <a:solidFill>
                    <a:srgbClr val="FF0000"/>
                  </a:solidFill>
                  <a:sym typeface="Symbol" panose="05050102010706020507" pitchFamily="18" charset="2"/>
                </a:rPr>
                <a:t>P/P</a:t>
              </a:r>
              <a:r>
                <a:rPr lang="en-US" altLang="en-US">
                  <a:solidFill>
                    <a:srgbClr val="FF0000"/>
                  </a:solidFill>
                  <a:sym typeface="Symbol" panose="05050102010706020507" pitchFamily="18" charset="2"/>
                </a:rPr>
                <a:t>~1</a:t>
              </a:r>
            </a:p>
            <a:p>
              <a:pPr>
                <a:spcBef>
                  <a:spcPct val="50000"/>
                </a:spcBef>
              </a:pPr>
              <a:endParaRPr lang="en-US" altLang="en-US" i="1"/>
            </a:p>
          </p:txBody>
        </p:sp>
        <p:sp>
          <p:nvSpPr>
            <p:cNvPr id="353292" name="Line 12">
              <a:extLst>
                <a:ext uri="{FF2B5EF4-FFF2-40B4-BE49-F238E27FC236}">
                  <a16:creationId xmlns:a16="http://schemas.microsoft.com/office/drawing/2014/main" id="{59075419-BE48-4EE7-AEC1-CC58C1BB5F6F}"/>
                </a:ext>
              </a:extLst>
            </p:cNvPr>
            <p:cNvSpPr>
              <a:spLocks noChangeShapeType="1"/>
            </p:cNvSpPr>
            <p:nvPr/>
          </p:nvSpPr>
          <p:spPr bwMode="auto">
            <a:xfrm>
              <a:off x="2654" y="1979"/>
              <a:ext cx="998" cy="11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93" name="Line 13">
              <a:extLst>
                <a:ext uri="{FF2B5EF4-FFF2-40B4-BE49-F238E27FC236}">
                  <a16:creationId xmlns:a16="http://schemas.microsoft.com/office/drawing/2014/main" id="{CBF418D1-CC9D-462B-8304-0AFDE43F3313}"/>
                </a:ext>
              </a:extLst>
            </p:cNvPr>
            <p:cNvSpPr>
              <a:spLocks noChangeShapeType="1"/>
            </p:cNvSpPr>
            <p:nvPr/>
          </p:nvSpPr>
          <p:spPr bwMode="auto">
            <a:xfrm>
              <a:off x="1791" y="2886"/>
              <a:ext cx="186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3294" name="Text Box 14">
            <a:extLst>
              <a:ext uri="{FF2B5EF4-FFF2-40B4-BE49-F238E27FC236}">
                <a16:creationId xmlns:a16="http://schemas.microsoft.com/office/drawing/2014/main" id="{0CBD0EE6-EBF8-4B8F-99CF-A07DB5F8BF72}"/>
              </a:ext>
            </a:extLst>
          </p:cNvPr>
          <p:cNvSpPr txBox="1">
            <a:spLocks noChangeArrowheads="1"/>
          </p:cNvSpPr>
          <p:nvPr/>
        </p:nvSpPr>
        <p:spPr bwMode="auto">
          <a:xfrm>
            <a:off x="0" y="5876925"/>
            <a:ext cx="6659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What determines </a:t>
            </a:r>
            <a:r>
              <a:rPr lang="en-US" altLang="en-US" i="1">
                <a:solidFill>
                  <a:srgbClr val="FF0000"/>
                </a:solidFill>
              </a:rPr>
              <a:t>T</a:t>
            </a:r>
            <a:r>
              <a:rPr lang="en-US" altLang="en-US" i="1" baseline="-25000">
                <a:solidFill>
                  <a:srgbClr val="FF0000"/>
                </a:solidFill>
              </a:rPr>
              <a:t>max</a:t>
            </a:r>
            <a:r>
              <a:rPr lang="en-US" altLang="en-US">
                <a:solidFill>
                  <a:srgbClr val="FF0000"/>
                </a:solidFill>
              </a:rPr>
              <a:t> depends on pulse duration </a:t>
            </a:r>
            <a:r>
              <a:rPr lang="en-US" altLang="en-US">
                <a:solidFill>
                  <a:srgbClr val="FF0000"/>
                </a:solidFill>
                <a:sym typeface="Symbol" panose="05050102010706020507" pitchFamily="18" charset="2"/>
              </a:rPr>
              <a:t></a:t>
            </a:r>
            <a:r>
              <a:rPr lang="en-US" altLang="en-US" i="1">
                <a:solidFill>
                  <a:srgbClr val="FF0000"/>
                </a:solidFill>
                <a:sym typeface="Symbol" panose="05050102010706020507" pitchFamily="18" charset="2"/>
              </a:rPr>
              <a:t></a:t>
            </a:r>
          </a:p>
        </p:txBody>
      </p:sp>
      <p:sp>
        <p:nvSpPr>
          <p:cNvPr id="353295" name="Rectangle 15">
            <a:extLst>
              <a:ext uri="{FF2B5EF4-FFF2-40B4-BE49-F238E27FC236}">
                <a16:creationId xmlns:a16="http://schemas.microsoft.com/office/drawing/2014/main" id="{21662232-32AA-49E2-8BDC-7C6865D19090}"/>
              </a:ext>
            </a:extLst>
          </p:cNvPr>
          <p:cNvSpPr>
            <a:spLocks noChangeArrowheads="1"/>
          </p:cNvSpPr>
          <p:nvPr/>
        </p:nvSpPr>
        <p:spPr bwMode="auto">
          <a:xfrm>
            <a:off x="107950" y="6278563"/>
            <a:ext cx="3905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t>*based on: Kravtsov, Orlov</a:t>
            </a:r>
          </a:p>
          <a:p>
            <a:r>
              <a:rPr lang="en-US" altLang="en-US" sz="1600" i="1"/>
              <a:t>Caustics, catastrophes and wave fields</a:t>
            </a:r>
            <a:r>
              <a:rPr lang="en-US" altLang="en-US" sz="1600"/>
              <a:t>, 1998 </a:t>
            </a:r>
          </a:p>
        </p:txBody>
      </p:sp>
      <p:grpSp>
        <p:nvGrpSpPr>
          <p:cNvPr id="353296" name="Group 16">
            <a:extLst>
              <a:ext uri="{FF2B5EF4-FFF2-40B4-BE49-F238E27FC236}">
                <a16:creationId xmlns:a16="http://schemas.microsoft.com/office/drawing/2014/main" id="{03504733-BE57-4B17-9FF6-DDFA1F5D0129}"/>
              </a:ext>
            </a:extLst>
          </p:cNvPr>
          <p:cNvGrpSpPr>
            <a:grpSpLocks/>
          </p:cNvGrpSpPr>
          <p:nvPr/>
        </p:nvGrpSpPr>
        <p:grpSpPr bwMode="auto">
          <a:xfrm>
            <a:off x="142875" y="4292600"/>
            <a:ext cx="1296988" cy="1177925"/>
            <a:chOff x="90" y="2704"/>
            <a:chExt cx="817" cy="742"/>
          </a:xfrm>
        </p:grpSpPr>
        <p:sp>
          <p:nvSpPr>
            <p:cNvPr id="353297" name="Text Box 17">
              <a:extLst>
                <a:ext uri="{FF2B5EF4-FFF2-40B4-BE49-F238E27FC236}">
                  <a16:creationId xmlns:a16="http://schemas.microsoft.com/office/drawing/2014/main" id="{CC5F2F5E-6D34-494D-A6AA-178E1555B90D}"/>
                </a:ext>
              </a:extLst>
            </p:cNvPr>
            <p:cNvSpPr txBox="1">
              <a:spLocks noChangeArrowheads="1"/>
            </p:cNvSpPr>
            <p:nvPr/>
          </p:nvSpPr>
          <p:spPr bwMode="auto">
            <a:xfrm>
              <a:off x="90" y="3158"/>
              <a:ext cx="7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Shadow</a:t>
              </a:r>
            </a:p>
          </p:txBody>
        </p:sp>
        <p:sp>
          <p:nvSpPr>
            <p:cNvPr id="353298" name="Line 18">
              <a:extLst>
                <a:ext uri="{FF2B5EF4-FFF2-40B4-BE49-F238E27FC236}">
                  <a16:creationId xmlns:a16="http://schemas.microsoft.com/office/drawing/2014/main" id="{1AA9939E-BD86-4D18-82E9-34A7658BDCA3}"/>
                </a:ext>
              </a:extLst>
            </p:cNvPr>
            <p:cNvSpPr>
              <a:spLocks noChangeShapeType="1"/>
            </p:cNvSpPr>
            <p:nvPr/>
          </p:nvSpPr>
          <p:spPr bwMode="auto">
            <a:xfrm flipH="1">
              <a:off x="793" y="2704"/>
              <a:ext cx="114" cy="5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53284"/>
                                        </p:tgtEl>
                                        <p:attrNameLst>
                                          <p:attrName>style.visibility</p:attrName>
                                        </p:attrNameLst>
                                      </p:cBhvr>
                                      <p:to>
                                        <p:strVal val="visible"/>
                                      </p:to>
                                    </p:set>
                                    <p:anim calcmode="lin" valueType="num">
                                      <p:cBhvr additive="base">
                                        <p:cTn id="7" dur="500" fill="hold"/>
                                        <p:tgtEl>
                                          <p:spTgt spid="353284"/>
                                        </p:tgtEl>
                                        <p:attrNameLst>
                                          <p:attrName>ppt_x</p:attrName>
                                        </p:attrNameLst>
                                      </p:cBhvr>
                                      <p:tavLst>
                                        <p:tav tm="0">
                                          <p:val>
                                            <p:strVal val="1+#ppt_w/2"/>
                                          </p:val>
                                        </p:tav>
                                        <p:tav tm="100000">
                                          <p:val>
                                            <p:strVal val="#ppt_x"/>
                                          </p:val>
                                        </p:tav>
                                      </p:tavLst>
                                    </p:anim>
                                    <p:anim calcmode="lin" valueType="num">
                                      <p:cBhvr additive="base">
                                        <p:cTn id="8" dur="500" fill="hold"/>
                                        <p:tgtEl>
                                          <p:spTgt spid="3532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53287"/>
                                        </p:tgtEl>
                                        <p:attrNameLst>
                                          <p:attrName>style.visibility</p:attrName>
                                        </p:attrNameLst>
                                      </p:cBhvr>
                                      <p:to>
                                        <p:strVal val="visible"/>
                                      </p:to>
                                    </p:set>
                                    <p:anim calcmode="lin" valueType="num">
                                      <p:cBhvr additive="base">
                                        <p:cTn id="13" dur="500" fill="hold"/>
                                        <p:tgtEl>
                                          <p:spTgt spid="353287"/>
                                        </p:tgtEl>
                                        <p:attrNameLst>
                                          <p:attrName>ppt_x</p:attrName>
                                        </p:attrNameLst>
                                      </p:cBhvr>
                                      <p:tavLst>
                                        <p:tav tm="0">
                                          <p:val>
                                            <p:strVal val="1+#ppt_w/2"/>
                                          </p:val>
                                        </p:tav>
                                        <p:tav tm="100000">
                                          <p:val>
                                            <p:strVal val="#ppt_x"/>
                                          </p:val>
                                        </p:tav>
                                      </p:tavLst>
                                    </p:anim>
                                    <p:anim calcmode="lin" valueType="num">
                                      <p:cBhvr additive="base">
                                        <p:cTn id="14" dur="500" fill="hold"/>
                                        <p:tgtEl>
                                          <p:spTgt spid="35328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53290"/>
                                        </p:tgtEl>
                                        <p:attrNameLst>
                                          <p:attrName>style.visibility</p:attrName>
                                        </p:attrNameLst>
                                      </p:cBhvr>
                                      <p:to>
                                        <p:strVal val="visible"/>
                                      </p:to>
                                    </p:set>
                                    <p:anim calcmode="lin" valueType="num">
                                      <p:cBhvr additive="base">
                                        <p:cTn id="19" dur="500" fill="hold"/>
                                        <p:tgtEl>
                                          <p:spTgt spid="353290"/>
                                        </p:tgtEl>
                                        <p:attrNameLst>
                                          <p:attrName>ppt_x</p:attrName>
                                        </p:attrNameLst>
                                      </p:cBhvr>
                                      <p:tavLst>
                                        <p:tav tm="0">
                                          <p:val>
                                            <p:strVal val="1+#ppt_w/2"/>
                                          </p:val>
                                        </p:tav>
                                        <p:tav tm="100000">
                                          <p:val>
                                            <p:strVal val="#ppt_x"/>
                                          </p:val>
                                        </p:tav>
                                      </p:tavLst>
                                    </p:anim>
                                    <p:anim calcmode="lin" valueType="num">
                                      <p:cBhvr additive="base">
                                        <p:cTn id="20" dur="500" fill="hold"/>
                                        <p:tgtEl>
                                          <p:spTgt spid="35329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53296"/>
                                        </p:tgtEl>
                                        <p:attrNameLst>
                                          <p:attrName>style.visibility</p:attrName>
                                        </p:attrNameLst>
                                      </p:cBhvr>
                                      <p:to>
                                        <p:strVal val="visible"/>
                                      </p:to>
                                    </p:set>
                                    <p:anim calcmode="lin" valueType="num">
                                      <p:cBhvr additive="base">
                                        <p:cTn id="25" dur="500" fill="hold"/>
                                        <p:tgtEl>
                                          <p:spTgt spid="353296"/>
                                        </p:tgtEl>
                                        <p:attrNameLst>
                                          <p:attrName>ppt_x</p:attrName>
                                        </p:attrNameLst>
                                      </p:cBhvr>
                                      <p:tavLst>
                                        <p:tav tm="0">
                                          <p:val>
                                            <p:strVal val="0-#ppt_w/2"/>
                                          </p:val>
                                        </p:tav>
                                        <p:tav tm="100000">
                                          <p:val>
                                            <p:strVal val="#ppt_x"/>
                                          </p:val>
                                        </p:tav>
                                      </p:tavLst>
                                    </p:anim>
                                    <p:anim calcmode="lin" valueType="num">
                                      <p:cBhvr additive="base">
                                        <p:cTn id="26" dur="500" fill="hold"/>
                                        <p:tgtEl>
                                          <p:spTgt spid="35329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3294"/>
                                        </p:tgtEl>
                                        <p:attrNameLst>
                                          <p:attrName>style.visibility</p:attrName>
                                        </p:attrNameLst>
                                      </p:cBhvr>
                                      <p:to>
                                        <p:strVal val="visible"/>
                                      </p:to>
                                    </p:set>
                                    <p:anim calcmode="lin" valueType="num">
                                      <p:cBhvr additive="base">
                                        <p:cTn id="31" dur="500" fill="hold"/>
                                        <p:tgtEl>
                                          <p:spTgt spid="353294"/>
                                        </p:tgtEl>
                                        <p:attrNameLst>
                                          <p:attrName>ppt_x</p:attrName>
                                        </p:attrNameLst>
                                      </p:cBhvr>
                                      <p:tavLst>
                                        <p:tav tm="0">
                                          <p:val>
                                            <p:strVal val="#ppt_x"/>
                                          </p:val>
                                        </p:tav>
                                        <p:tav tm="100000">
                                          <p:val>
                                            <p:strVal val="#ppt_x"/>
                                          </p:val>
                                        </p:tav>
                                      </p:tavLst>
                                    </p:anim>
                                    <p:anim calcmode="lin" valueType="num">
                                      <p:cBhvr additive="base">
                                        <p:cTn id="32" dur="500" fill="hold"/>
                                        <p:tgtEl>
                                          <p:spTgt spid="353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9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a:extLst>
              <a:ext uri="{FF2B5EF4-FFF2-40B4-BE49-F238E27FC236}">
                <a16:creationId xmlns:a16="http://schemas.microsoft.com/office/drawing/2014/main" id="{F2D36C4C-EA3C-4CB3-AC04-71DF807C5C93}"/>
              </a:ext>
            </a:extLst>
          </p:cNvPr>
          <p:cNvSpPr>
            <a:spLocks noGrp="1"/>
          </p:cNvSpPr>
          <p:nvPr>
            <p:ph type="ftr" sz="quarter" idx="11"/>
          </p:nvPr>
        </p:nvSpPr>
        <p:spPr/>
        <p:txBody>
          <a:bodyPr/>
          <a:lstStyle/>
          <a:p>
            <a:r>
              <a:rPr lang="en-US" altLang="en-US"/>
              <a:t>N. Arnold, Applied Physics, Linz</a:t>
            </a:r>
          </a:p>
        </p:txBody>
      </p:sp>
      <p:pic>
        <p:nvPicPr>
          <p:cNvPr id="351234" name="Picture 2">
            <a:extLst>
              <a:ext uri="{FF2B5EF4-FFF2-40B4-BE49-F238E27FC236}">
                <a16:creationId xmlns:a16="http://schemas.microsoft.com/office/drawing/2014/main" id="{D2BF29B6-94E3-4C61-AA91-80B18D019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87" t="2625" r="2054" b="24078"/>
          <a:stretch>
            <a:fillRect/>
          </a:stretch>
        </p:blipFill>
        <p:spPr bwMode="auto">
          <a:xfrm>
            <a:off x="279400" y="1414463"/>
            <a:ext cx="5553075"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1235" name="Text Box 3">
            <a:extLst>
              <a:ext uri="{FF2B5EF4-FFF2-40B4-BE49-F238E27FC236}">
                <a16:creationId xmlns:a16="http://schemas.microsoft.com/office/drawing/2014/main" id="{E00C889D-B359-4347-B29E-E2D0EE6895E0}"/>
              </a:ext>
            </a:extLst>
          </p:cNvPr>
          <p:cNvSpPr txBox="1">
            <a:spLocks noChangeArrowheads="1"/>
          </p:cNvSpPr>
          <p:nvPr/>
        </p:nvSpPr>
        <p:spPr bwMode="auto">
          <a:xfrm>
            <a:off x="317500" y="0"/>
            <a:ext cx="7710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Intensity under the particle: Comparison with Mie results</a:t>
            </a:r>
            <a:endParaRPr lang="en-US" altLang="en-US" b="1">
              <a:solidFill>
                <a:srgbClr val="0000FF"/>
              </a:solidFill>
            </a:endParaRPr>
          </a:p>
        </p:txBody>
      </p:sp>
      <p:sp>
        <p:nvSpPr>
          <p:cNvPr id="351236" name="Text Box 4">
            <a:extLst>
              <a:ext uri="{FF2B5EF4-FFF2-40B4-BE49-F238E27FC236}">
                <a16:creationId xmlns:a16="http://schemas.microsoft.com/office/drawing/2014/main" id="{D2A1785E-9B3C-4FEB-AE5A-7FB8091A0C89}"/>
              </a:ext>
            </a:extLst>
          </p:cNvPr>
          <p:cNvSpPr txBox="1">
            <a:spLocks noChangeArrowheads="1"/>
          </p:cNvSpPr>
          <p:nvPr/>
        </p:nvSpPr>
        <p:spPr bwMode="auto">
          <a:xfrm>
            <a:off x="84138" y="6237288"/>
            <a:ext cx="5711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600"/>
              <a:t>Luk’yanchuk, Arnold, Huang, Wang, Hong., </a:t>
            </a:r>
            <a:r>
              <a:rPr lang="en-US" altLang="en-US" sz="1600" i="1"/>
              <a:t>Appl. Phys. A, </a:t>
            </a:r>
            <a:r>
              <a:rPr lang="en-US" altLang="en-US" sz="1600"/>
              <a:t>2003</a:t>
            </a:r>
          </a:p>
        </p:txBody>
      </p:sp>
      <p:sp>
        <p:nvSpPr>
          <p:cNvPr id="351237" name="Line 5">
            <a:extLst>
              <a:ext uri="{FF2B5EF4-FFF2-40B4-BE49-F238E27FC236}">
                <a16:creationId xmlns:a16="http://schemas.microsoft.com/office/drawing/2014/main" id="{26ABFF95-3214-4101-B5FF-1A0F9ACB9750}"/>
              </a:ext>
            </a:extLst>
          </p:cNvPr>
          <p:cNvSpPr>
            <a:spLocks noChangeShapeType="1"/>
          </p:cNvSpPr>
          <p:nvPr/>
        </p:nvSpPr>
        <p:spPr bwMode="auto">
          <a:xfrm flipV="1">
            <a:off x="1504950" y="1905000"/>
            <a:ext cx="1225550" cy="7699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238" name="Text Box 6">
            <a:extLst>
              <a:ext uri="{FF2B5EF4-FFF2-40B4-BE49-F238E27FC236}">
                <a16:creationId xmlns:a16="http://schemas.microsoft.com/office/drawing/2014/main" id="{72AFE666-98DB-44AD-BC71-0947394A3FB9}"/>
              </a:ext>
            </a:extLst>
          </p:cNvPr>
          <p:cNvSpPr txBox="1">
            <a:spLocks noChangeArrowheads="1"/>
          </p:cNvSpPr>
          <p:nvPr/>
        </p:nvSpPr>
        <p:spPr bwMode="auto">
          <a:xfrm>
            <a:off x="6446838" y="1608138"/>
            <a:ext cx="2373312"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en-US" altLang="en-US">
                <a:sym typeface="Symbol" panose="05050102010706020507" pitchFamily="18" charset="2"/>
              </a:rPr>
              <a:t>Central intensity</a:t>
            </a:r>
          </a:p>
          <a:p>
            <a:pPr>
              <a:lnSpc>
                <a:spcPct val="120000"/>
              </a:lnSpc>
            </a:pPr>
            <a:r>
              <a:rPr lang="en-US" altLang="en-US" i="1">
                <a:sym typeface="Symbol" panose="05050102010706020507" pitchFamily="18" charset="2"/>
              </a:rPr>
              <a:t> </a:t>
            </a:r>
            <a:r>
              <a:rPr lang="en-US" altLang="en-US" i="1">
                <a:solidFill>
                  <a:srgbClr val="0000FF"/>
                </a:solidFill>
                <a:sym typeface="Symbol" panose="05050102010706020507" pitchFamily="18" charset="2"/>
              </a:rPr>
              <a:t>I</a:t>
            </a:r>
            <a:r>
              <a:rPr lang="en-US" altLang="en-US" i="1" baseline="-25000">
                <a:solidFill>
                  <a:srgbClr val="0000FF"/>
                </a:solidFill>
                <a:sym typeface="Symbol" panose="05050102010706020507" pitchFamily="18" charset="2"/>
              </a:rPr>
              <a:t>c </a:t>
            </a:r>
            <a:r>
              <a:rPr lang="en-US" altLang="en-US" i="1">
                <a:solidFill>
                  <a:srgbClr val="0000FF"/>
                </a:solidFill>
                <a:sym typeface="Symbol" panose="05050102010706020507" pitchFamily="18" charset="2"/>
              </a:rPr>
              <a:t>/I</a:t>
            </a:r>
            <a:r>
              <a:rPr lang="en-US" altLang="en-US" i="1" baseline="-25000">
                <a:solidFill>
                  <a:srgbClr val="0000FF"/>
                </a:solidFill>
                <a:sym typeface="Symbol" panose="05050102010706020507" pitchFamily="18" charset="2"/>
              </a:rPr>
              <a:t>0</a:t>
            </a:r>
            <a:r>
              <a:rPr lang="en-US" altLang="en-US">
                <a:solidFill>
                  <a:srgbClr val="0000FF"/>
                </a:solidFill>
                <a:sym typeface="Symbol" panose="05050102010706020507" pitchFamily="18" charset="2"/>
              </a:rPr>
              <a:t> </a:t>
            </a:r>
            <a:r>
              <a:rPr lang="en-US" altLang="en-US" i="1">
                <a:solidFill>
                  <a:srgbClr val="0000FF"/>
                </a:solidFill>
                <a:sym typeface="Symbol" panose="05050102010706020507" pitchFamily="18" charset="2"/>
              </a:rPr>
              <a:t> r/</a:t>
            </a:r>
            <a:endParaRPr lang="en-US" altLang="en-US">
              <a:sym typeface="Symbol" panose="05050102010706020507" pitchFamily="18" charset="2"/>
            </a:endParaRPr>
          </a:p>
          <a:p>
            <a:pPr>
              <a:lnSpc>
                <a:spcPct val="120000"/>
              </a:lnSpc>
              <a:buFontTx/>
              <a:buChar char="•"/>
            </a:pPr>
            <a:r>
              <a:rPr lang="en-US" altLang="en-US">
                <a:solidFill>
                  <a:srgbClr val="0000FF"/>
                </a:solidFill>
              </a:rPr>
              <a:t>spot</a:t>
            </a:r>
            <a:r>
              <a:rPr lang="en-US" altLang="en-US" i="1">
                <a:solidFill>
                  <a:srgbClr val="0000FF"/>
                </a:solidFill>
              </a:rPr>
              <a:t> w</a:t>
            </a:r>
            <a:r>
              <a:rPr lang="en-US" altLang="en-US" i="1" baseline="-25000">
                <a:solidFill>
                  <a:srgbClr val="0000FF"/>
                </a:solidFill>
              </a:rPr>
              <a:t>c</a:t>
            </a:r>
            <a:r>
              <a:rPr lang="en-US" altLang="en-US" i="1">
                <a:solidFill>
                  <a:srgbClr val="0000FF"/>
                </a:solidFill>
                <a:sym typeface="Symbol" panose="05050102010706020507" pitchFamily="18" charset="2"/>
              </a:rPr>
              <a:t>~ /5</a:t>
            </a:r>
            <a:endParaRPr lang="en-US" altLang="en-US">
              <a:sym typeface="Symbol" panose="05050102010706020507" pitchFamily="18" charset="2"/>
            </a:endParaRPr>
          </a:p>
          <a:p>
            <a:pPr>
              <a:lnSpc>
                <a:spcPct val="120000"/>
              </a:lnSpc>
              <a:buFontTx/>
              <a:buChar char="•"/>
            </a:pPr>
            <a:r>
              <a:rPr lang="en-US" altLang="en-US">
                <a:sym typeface="Symbol" panose="05050102010706020507" pitchFamily="18" charset="2"/>
              </a:rPr>
              <a:t>Mie resonances</a:t>
            </a:r>
          </a:p>
          <a:p>
            <a:pPr>
              <a:lnSpc>
                <a:spcPct val="120000"/>
              </a:lnSpc>
            </a:pPr>
            <a:r>
              <a:rPr lang="en-US" altLang="en-US">
                <a:sym typeface="Symbol" panose="05050102010706020507" pitchFamily="18" charset="2"/>
              </a:rPr>
              <a:t>(smeared out by imperfections)</a:t>
            </a:r>
          </a:p>
        </p:txBody>
      </p:sp>
      <p:sp>
        <p:nvSpPr>
          <p:cNvPr id="351239" name="Line 7">
            <a:extLst>
              <a:ext uri="{FF2B5EF4-FFF2-40B4-BE49-F238E27FC236}">
                <a16:creationId xmlns:a16="http://schemas.microsoft.com/office/drawing/2014/main" id="{81AE435A-94DA-4C9E-8E98-CEA7D885BAC1}"/>
              </a:ext>
            </a:extLst>
          </p:cNvPr>
          <p:cNvSpPr>
            <a:spLocks noChangeShapeType="1"/>
          </p:cNvSpPr>
          <p:nvPr/>
        </p:nvSpPr>
        <p:spPr bwMode="auto">
          <a:xfrm flipV="1">
            <a:off x="4024313" y="1990725"/>
            <a:ext cx="14414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1237"/>
                                        </p:tgtEl>
                                        <p:attrNameLst>
                                          <p:attrName>style.visibility</p:attrName>
                                        </p:attrNameLst>
                                      </p:cBhvr>
                                      <p:to>
                                        <p:strVal val="visible"/>
                                      </p:to>
                                    </p:set>
                                    <p:anim calcmode="lin" valueType="num">
                                      <p:cBhvr>
                                        <p:cTn id="7" dur="500" fill="hold"/>
                                        <p:tgtEl>
                                          <p:spTgt spid="351237"/>
                                        </p:tgtEl>
                                        <p:attrNameLst>
                                          <p:attrName>ppt_w</p:attrName>
                                        </p:attrNameLst>
                                      </p:cBhvr>
                                      <p:tavLst>
                                        <p:tav tm="0">
                                          <p:val>
                                            <p:fltVal val="0"/>
                                          </p:val>
                                        </p:tav>
                                        <p:tav tm="100000">
                                          <p:val>
                                            <p:strVal val="#ppt_w"/>
                                          </p:val>
                                        </p:tav>
                                      </p:tavLst>
                                    </p:anim>
                                    <p:anim calcmode="lin" valueType="num">
                                      <p:cBhvr>
                                        <p:cTn id="8" dur="500" fill="hold"/>
                                        <p:tgtEl>
                                          <p:spTgt spid="35123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51239"/>
                                        </p:tgtEl>
                                        <p:attrNameLst>
                                          <p:attrName>style.visibility</p:attrName>
                                        </p:attrNameLst>
                                      </p:cBhvr>
                                      <p:to>
                                        <p:strVal val="visible"/>
                                      </p:to>
                                    </p:set>
                                    <p:anim calcmode="lin" valueType="num">
                                      <p:cBhvr>
                                        <p:cTn id="13" dur="500" fill="hold"/>
                                        <p:tgtEl>
                                          <p:spTgt spid="351239"/>
                                        </p:tgtEl>
                                        <p:attrNameLst>
                                          <p:attrName>ppt_w</p:attrName>
                                        </p:attrNameLst>
                                      </p:cBhvr>
                                      <p:tavLst>
                                        <p:tav tm="0">
                                          <p:val>
                                            <p:fltVal val="0"/>
                                          </p:val>
                                        </p:tav>
                                        <p:tav tm="100000">
                                          <p:val>
                                            <p:strVal val="#ppt_w"/>
                                          </p:val>
                                        </p:tav>
                                      </p:tavLst>
                                    </p:anim>
                                    <p:anim calcmode="lin" valueType="num">
                                      <p:cBhvr>
                                        <p:cTn id="14" dur="500" fill="hold"/>
                                        <p:tgtEl>
                                          <p:spTgt spid="35123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1238"/>
                                        </p:tgtEl>
                                        <p:attrNameLst>
                                          <p:attrName>style.visibility</p:attrName>
                                        </p:attrNameLst>
                                      </p:cBhvr>
                                      <p:to>
                                        <p:strVal val="visible"/>
                                      </p:to>
                                    </p:set>
                                    <p:anim calcmode="lin" valueType="num">
                                      <p:cBhvr additive="base">
                                        <p:cTn id="19" dur="500" fill="hold"/>
                                        <p:tgtEl>
                                          <p:spTgt spid="351238"/>
                                        </p:tgtEl>
                                        <p:attrNameLst>
                                          <p:attrName>ppt_x</p:attrName>
                                        </p:attrNameLst>
                                      </p:cBhvr>
                                      <p:tavLst>
                                        <p:tav tm="0">
                                          <p:val>
                                            <p:strVal val="1+#ppt_w/2"/>
                                          </p:val>
                                        </p:tav>
                                        <p:tav tm="100000">
                                          <p:val>
                                            <p:strVal val="#ppt_x"/>
                                          </p:val>
                                        </p:tav>
                                      </p:tavLst>
                                    </p:anim>
                                    <p:anim calcmode="lin" valueType="num">
                                      <p:cBhvr additive="base">
                                        <p:cTn id="20" dur="500" fill="hold"/>
                                        <p:tgtEl>
                                          <p:spTgt spid="3512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2">
            <a:extLst>
              <a:ext uri="{FF2B5EF4-FFF2-40B4-BE49-F238E27FC236}">
                <a16:creationId xmlns:a16="http://schemas.microsoft.com/office/drawing/2014/main" id="{EA339D22-742E-438C-B5FC-B804B213C410}"/>
              </a:ext>
            </a:extLst>
          </p:cNvPr>
          <p:cNvSpPr>
            <a:spLocks noGrp="1"/>
          </p:cNvSpPr>
          <p:nvPr>
            <p:ph type="ftr" sz="quarter" idx="11"/>
          </p:nvPr>
        </p:nvSpPr>
        <p:spPr/>
        <p:txBody>
          <a:bodyPr/>
          <a:lstStyle/>
          <a:p>
            <a:r>
              <a:rPr lang="en-US" altLang="en-US"/>
              <a:t>N. Arnold, Applied Physics, Linz</a:t>
            </a:r>
          </a:p>
        </p:txBody>
      </p:sp>
      <p:sp>
        <p:nvSpPr>
          <p:cNvPr id="367618" name="Text Box 2">
            <a:extLst>
              <a:ext uri="{FF2B5EF4-FFF2-40B4-BE49-F238E27FC236}">
                <a16:creationId xmlns:a16="http://schemas.microsoft.com/office/drawing/2014/main" id="{610669B2-2405-4CA7-B2FA-DD58234E7E49}"/>
              </a:ext>
            </a:extLst>
          </p:cNvPr>
          <p:cNvSpPr txBox="1">
            <a:spLocks noChangeArrowheads="1"/>
          </p:cNvSpPr>
          <p:nvPr/>
        </p:nvSpPr>
        <p:spPr bwMode="auto">
          <a:xfrm>
            <a:off x="2484438" y="0"/>
            <a:ext cx="3743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CC0099"/>
                </a:solidFill>
              </a:rPr>
              <a:t>Heating of particle</a:t>
            </a:r>
          </a:p>
        </p:txBody>
      </p:sp>
      <p:sp>
        <p:nvSpPr>
          <p:cNvPr id="367619" name="Rectangle 3">
            <a:extLst>
              <a:ext uri="{FF2B5EF4-FFF2-40B4-BE49-F238E27FC236}">
                <a16:creationId xmlns:a16="http://schemas.microsoft.com/office/drawing/2014/main" id="{16042264-4F68-4E0E-8630-474D341E0A4E}"/>
              </a:ext>
            </a:extLst>
          </p:cNvPr>
          <p:cNvSpPr>
            <a:spLocks noChangeArrowheads="1"/>
          </p:cNvSpPr>
          <p:nvPr/>
        </p:nvSpPr>
        <p:spPr bwMode="auto">
          <a:xfrm>
            <a:off x="0" y="330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67620" name="Object 4">
            <a:extLst>
              <a:ext uri="{FF2B5EF4-FFF2-40B4-BE49-F238E27FC236}">
                <a16:creationId xmlns:a16="http://schemas.microsoft.com/office/drawing/2014/main" id="{DACED35D-E414-4368-AAC2-5376B441FB7C}"/>
              </a:ext>
            </a:extLst>
          </p:cNvPr>
          <p:cNvGraphicFramePr>
            <a:graphicFrameLocks noChangeAspect="1"/>
          </p:cNvGraphicFramePr>
          <p:nvPr/>
        </p:nvGraphicFramePr>
        <p:xfrm>
          <a:off x="2700338" y="765175"/>
          <a:ext cx="3271837" cy="506413"/>
        </p:xfrm>
        <a:graphic>
          <a:graphicData uri="http://schemas.openxmlformats.org/presentationml/2006/ole">
            <mc:AlternateContent xmlns:mc="http://schemas.openxmlformats.org/markup-compatibility/2006">
              <mc:Choice xmlns:v="urn:schemas-microsoft-com:vml" Requires="v">
                <p:oleObj spid="_x0000_s367632" name="Equation" r:id="rId3" imgW="1625400" imgH="253800" progId="Equation.3">
                  <p:embed/>
                </p:oleObj>
              </mc:Choice>
              <mc:Fallback>
                <p:oleObj name="Equation" r:id="rId3" imgW="1625400" imgH="253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765175"/>
                        <a:ext cx="3271837"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7621" name="Rectangle 5">
            <a:extLst>
              <a:ext uri="{FF2B5EF4-FFF2-40B4-BE49-F238E27FC236}">
                <a16:creationId xmlns:a16="http://schemas.microsoft.com/office/drawing/2014/main" id="{09A820E7-4A1E-4495-93B2-7A99AB6C73A0}"/>
              </a:ext>
            </a:extLst>
          </p:cNvPr>
          <p:cNvSpPr>
            <a:spLocks noChangeArrowheads="1"/>
          </p:cNvSpPr>
          <p:nvPr/>
        </p:nvSpPr>
        <p:spPr bwMode="auto">
          <a:xfrm>
            <a:off x="0" y="3554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67622" name="Rectangle 6">
            <a:extLst>
              <a:ext uri="{FF2B5EF4-FFF2-40B4-BE49-F238E27FC236}">
                <a16:creationId xmlns:a16="http://schemas.microsoft.com/office/drawing/2014/main" id="{71CF5C6C-1932-4BFC-BACB-D7C5499CC895}"/>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67623" name="Object 7">
            <a:extLst>
              <a:ext uri="{FF2B5EF4-FFF2-40B4-BE49-F238E27FC236}">
                <a16:creationId xmlns:a16="http://schemas.microsoft.com/office/drawing/2014/main" id="{61BC5368-1DA8-40F9-A2A6-26E1E3B0D279}"/>
              </a:ext>
            </a:extLst>
          </p:cNvPr>
          <p:cNvGraphicFramePr>
            <a:graphicFrameLocks noChangeAspect="1"/>
          </p:cNvGraphicFramePr>
          <p:nvPr/>
        </p:nvGraphicFramePr>
        <p:xfrm>
          <a:off x="4830763" y="2532063"/>
          <a:ext cx="3811587" cy="812800"/>
        </p:xfrm>
        <a:graphic>
          <a:graphicData uri="http://schemas.openxmlformats.org/presentationml/2006/ole">
            <mc:AlternateContent xmlns:mc="http://schemas.openxmlformats.org/markup-compatibility/2006">
              <mc:Choice xmlns:v="urn:schemas-microsoft-com:vml" Requires="v">
                <p:oleObj spid="_x0000_s367633" name="Equation" r:id="rId5" imgW="1904760" imgH="406080" progId="Equation.3">
                  <p:embed/>
                </p:oleObj>
              </mc:Choice>
              <mc:Fallback>
                <p:oleObj name="Equation" r:id="rId5" imgW="1904760" imgH="40608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0763" y="2532063"/>
                        <a:ext cx="3811587"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7624" name="Rectangle 8">
            <a:extLst>
              <a:ext uri="{FF2B5EF4-FFF2-40B4-BE49-F238E27FC236}">
                <a16:creationId xmlns:a16="http://schemas.microsoft.com/office/drawing/2014/main" id="{D030625B-958D-42F0-9F0E-7C2A2AC35696}"/>
              </a:ext>
            </a:extLst>
          </p:cNvPr>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67625" name="Object 9">
            <a:extLst>
              <a:ext uri="{FF2B5EF4-FFF2-40B4-BE49-F238E27FC236}">
                <a16:creationId xmlns:a16="http://schemas.microsoft.com/office/drawing/2014/main" id="{912006F7-D740-4340-8AE9-9BC807903C24}"/>
              </a:ext>
            </a:extLst>
          </p:cNvPr>
          <p:cNvGraphicFramePr>
            <a:graphicFrameLocks noChangeAspect="1"/>
          </p:cNvGraphicFramePr>
          <p:nvPr/>
        </p:nvGraphicFramePr>
        <p:xfrm>
          <a:off x="5803900" y="4652963"/>
          <a:ext cx="1473200" cy="482600"/>
        </p:xfrm>
        <a:graphic>
          <a:graphicData uri="http://schemas.openxmlformats.org/presentationml/2006/ole">
            <mc:AlternateContent xmlns:mc="http://schemas.openxmlformats.org/markup-compatibility/2006">
              <mc:Choice xmlns:v="urn:schemas-microsoft-com:vml" Requires="v">
                <p:oleObj spid="_x0000_s367634" name="Equation" r:id="rId7" imgW="736560" imgH="241200" progId="Equation.3">
                  <p:embed/>
                </p:oleObj>
              </mc:Choice>
              <mc:Fallback>
                <p:oleObj name="Equation" r:id="rId7" imgW="736560" imgH="2412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3900" y="4652963"/>
                        <a:ext cx="1473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7626" name="Text Box 10">
            <a:extLst>
              <a:ext uri="{FF2B5EF4-FFF2-40B4-BE49-F238E27FC236}">
                <a16:creationId xmlns:a16="http://schemas.microsoft.com/office/drawing/2014/main" id="{99DD15A3-6F63-4278-9A81-1812BDA53D45}"/>
              </a:ext>
            </a:extLst>
          </p:cNvPr>
          <p:cNvSpPr txBox="1">
            <a:spLocks noChangeArrowheads="1"/>
          </p:cNvSpPr>
          <p:nvPr/>
        </p:nvSpPr>
        <p:spPr bwMode="auto">
          <a:xfrm>
            <a:off x="755650" y="2755900"/>
            <a:ext cx="3132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“Transparent” particles</a:t>
            </a:r>
          </a:p>
        </p:txBody>
      </p:sp>
      <p:sp>
        <p:nvSpPr>
          <p:cNvPr id="367627" name="Text Box 11">
            <a:extLst>
              <a:ext uri="{FF2B5EF4-FFF2-40B4-BE49-F238E27FC236}">
                <a16:creationId xmlns:a16="http://schemas.microsoft.com/office/drawing/2014/main" id="{0006BBFD-B874-4A3D-9CC6-678A3BD932DE}"/>
              </a:ext>
            </a:extLst>
          </p:cNvPr>
          <p:cNvSpPr txBox="1">
            <a:spLocks noChangeArrowheads="1"/>
          </p:cNvSpPr>
          <p:nvPr/>
        </p:nvSpPr>
        <p:spPr bwMode="auto">
          <a:xfrm>
            <a:off x="611188" y="4652963"/>
            <a:ext cx="374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Very large particles </a:t>
            </a:r>
            <a:r>
              <a:rPr lang="en-US" altLang="en-US" i="1">
                <a:sym typeface="Symbol" panose="05050102010706020507" pitchFamily="18" charset="2"/>
              </a:rPr>
              <a:t></a:t>
            </a:r>
            <a:r>
              <a:rPr lang="en-US" altLang="en-US" i="1" baseline="-25000">
                <a:sym typeface="Symbol" panose="05050102010706020507" pitchFamily="18" charset="2"/>
              </a:rPr>
              <a:t>p</a:t>
            </a:r>
            <a:r>
              <a:rPr lang="en-US" altLang="en-US" i="1">
                <a:sym typeface="Symbol" panose="05050102010706020507" pitchFamily="18" charset="2"/>
              </a:rPr>
              <a:t>r</a:t>
            </a:r>
            <a:r>
              <a:rPr lang="en-US" altLang="en-US">
                <a:sym typeface="Symbol" panose="05050102010706020507" pitchFamily="18" charset="2"/>
              </a:rPr>
              <a:t>&gt;&gt;1</a:t>
            </a:r>
          </a:p>
        </p:txBody>
      </p:sp>
      <p:sp>
        <p:nvSpPr>
          <p:cNvPr id="367628" name="Text Box 12">
            <a:extLst>
              <a:ext uri="{FF2B5EF4-FFF2-40B4-BE49-F238E27FC236}">
                <a16:creationId xmlns:a16="http://schemas.microsoft.com/office/drawing/2014/main" id="{28F6F05B-D2D0-4E9B-8EF6-FBD74E63DFD7}"/>
              </a:ext>
            </a:extLst>
          </p:cNvPr>
          <p:cNvSpPr txBox="1">
            <a:spLocks noChangeArrowheads="1"/>
          </p:cNvSpPr>
          <p:nvPr/>
        </p:nvSpPr>
        <p:spPr bwMode="auto">
          <a:xfrm>
            <a:off x="3203575" y="1341438"/>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absorption</a:t>
            </a:r>
          </a:p>
        </p:txBody>
      </p:sp>
      <p:sp>
        <p:nvSpPr>
          <p:cNvPr id="367629" name="Text Box 13">
            <a:extLst>
              <a:ext uri="{FF2B5EF4-FFF2-40B4-BE49-F238E27FC236}">
                <a16:creationId xmlns:a16="http://schemas.microsoft.com/office/drawing/2014/main" id="{9AB15076-7D4A-4C94-BBEA-0094733DE26D}"/>
              </a:ext>
            </a:extLst>
          </p:cNvPr>
          <p:cNvSpPr txBox="1">
            <a:spLocks noChangeArrowheads="1"/>
          </p:cNvSpPr>
          <p:nvPr/>
        </p:nvSpPr>
        <p:spPr bwMode="auto">
          <a:xfrm>
            <a:off x="4859338" y="1341438"/>
            <a:ext cx="241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heat exchange with the substrate </a:t>
            </a:r>
          </a:p>
        </p:txBody>
      </p:sp>
      <p:sp>
        <p:nvSpPr>
          <p:cNvPr id="367630" name="Oval 14">
            <a:extLst>
              <a:ext uri="{FF2B5EF4-FFF2-40B4-BE49-F238E27FC236}">
                <a16:creationId xmlns:a16="http://schemas.microsoft.com/office/drawing/2014/main" id="{D764A668-E3C4-4950-BA45-132646B3ED05}"/>
              </a:ext>
            </a:extLst>
          </p:cNvPr>
          <p:cNvSpPr>
            <a:spLocks noChangeArrowheads="1"/>
          </p:cNvSpPr>
          <p:nvPr/>
        </p:nvSpPr>
        <p:spPr bwMode="auto">
          <a:xfrm>
            <a:off x="5940425" y="2708275"/>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631" name="Oval 15">
            <a:extLst>
              <a:ext uri="{FF2B5EF4-FFF2-40B4-BE49-F238E27FC236}">
                <a16:creationId xmlns:a16="http://schemas.microsoft.com/office/drawing/2014/main" id="{47DD52AA-F24F-45DA-BA32-08F1F609D5E9}"/>
              </a:ext>
            </a:extLst>
          </p:cNvPr>
          <p:cNvSpPr>
            <a:spLocks noChangeArrowheads="1"/>
          </p:cNvSpPr>
          <p:nvPr/>
        </p:nvSpPr>
        <p:spPr bwMode="auto">
          <a:xfrm>
            <a:off x="6877050" y="4652963"/>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2">
            <a:extLst>
              <a:ext uri="{FF2B5EF4-FFF2-40B4-BE49-F238E27FC236}">
                <a16:creationId xmlns:a16="http://schemas.microsoft.com/office/drawing/2014/main" id="{9897B1A1-645A-4142-831E-3CFB765CD4A2}"/>
              </a:ext>
            </a:extLst>
          </p:cNvPr>
          <p:cNvSpPr>
            <a:spLocks noGrp="1"/>
          </p:cNvSpPr>
          <p:nvPr>
            <p:ph type="ftr" sz="quarter" idx="11"/>
          </p:nvPr>
        </p:nvSpPr>
        <p:spPr/>
        <p:txBody>
          <a:bodyPr/>
          <a:lstStyle/>
          <a:p>
            <a:r>
              <a:rPr lang="en-US" altLang="en-US"/>
              <a:t>N. Arnold, Applied Physics, Linz</a:t>
            </a:r>
          </a:p>
        </p:txBody>
      </p:sp>
      <p:sp>
        <p:nvSpPr>
          <p:cNvPr id="343042" name="Text Box 2">
            <a:extLst>
              <a:ext uri="{FF2B5EF4-FFF2-40B4-BE49-F238E27FC236}">
                <a16:creationId xmlns:a16="http://schemas.microsoft.com/office/drawing/2014/main" id="{8648DDE5-A5A7-47C0-90BF-7A3725FA5FC8}"/>
              </a:ext>
            </a:extLst>
          </p:cNvPr>
          <p:cNvSpPr txBox="1">
            <a:spLocks noChangeArrowheads="1"/>
          </p:cNvSpPr>
          <p:nvPr/>
        </p:nvSpPr>
        <p:spPr bwMode="auto">
          <a:xfrm>
            <a:off x="2916238" y="-100013"/>
            <a:ext cx="35369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u="sng">
                <a:solidFill>
                  <a:srgbClr val="FF0000"/>
                </a:solidFill>
              </a:rPr>
              <a:t>Local 3D effects*</a:t>
            </a:r>
            <a:endParaRPr lang="en-US" altLang="en-US" sz="3600" b="1" u="sng">
              <a:solidFill>
                <a:srgbClr val="0000FF"/>
              </a:solidFill>
            </a:endParaRPr>
          </a:p>
        </p:txBody>
      </p:sp>
      <p:sp>
        <p:nvSpPr>
          <p:cNvPr id="343043" name="Text Box 3">
            <a:extLst>
              <a:ext uri="{FF2B5EF4-FFF2-40B4-BE49-F238E27FC236}">
                <a16:creationId xmlns:a16="http://schemas.microsoft.com/office/drawing/2014/main" id="{F07765FF-13AF-4167-A135-5C5697D184A7}"/>
              </a:ext>
            </a:extLst>
          </p:cNvPr>
          <p:cNvSpPr txBox="1">
            <a:spLocks noChangeArrowheads="1"/>
          </p:cNvSpPr>
          <p:nvPr/>
        </p:nvSpPr>
        <p:spPr bwMode="auto">
          <a:xfrm>
            <a:off x="179388" y="5991225"/>
            <a:ext cx="2698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Thermal expansion</a:t>
            </a:r>
          </a:p>
          <a:p>
            <a:r>
              <a:rPr lang="en-US" altLang="en-US" b="1"/>
              <a:t>cleaning threshold</a:t>
            </a:r>
          </a:p>
        </p:txBody>
      </p:sp>
      <p:sp>
        <p:nvSpPr>
          <p:cNvPr id="343044" name="Text Box 4">
            <a:extLst>
              <a:ext uri="{FF2B5EF4-FFF2-40B4-BE49-F238E27FC236}">
                <a16:creationId xmlns:a16="http://schemas.microsoft.com/office/drawing/2014/main" id="{BEF1546E-52FF-4AAB-9B88-B4495A4D09B3}"/>
              </a:ext>
            </a:extLst>
          </p:cNvPr>
          <p:cNvSpPr txBox="1">
            <a:spLocks noChangeArrowheads="1"/>
          </p:cNvSpPr>
          <p:nvPr/>
        </p:nvSpPr>
        <p:spPr bwMode="auto">
          <a:xfrm>
            <a:off x="6156325" y="5805488"/>
            <a:ext cx="28082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        Ablative </a:t>
            </a:r>
          </a:p>
          <a:p>
            <a:r>
              <a:rPr lang="en-US" altLang="en-US" b="1"/>
              <a:t>cleaning threshold</a:t>
            </a:r>
          </a:p>
        </p:txBody>
      </p:sp>
      <p:sp>
        <p:nvSpPr>
          <p:cNvPr id="343045" name="Rectangle 5">
            <a:extLst>
              <a:ext uri="{FF2B5EF4-FFF2-40B4-BE49-F238E27FC236}">
                <a16:creationId xmlns:a16="http://schemas.microsoft.com/office/drawing/2014/main" id="{2DD83BD7-0599-485E-B7CB-0195F49083EB}"/>
              </a:ext>
            </a:extLst>
          </p:cNvPr>
          <p:cNvSpPr>
            <a:spLocks noChangeArrowheads="1"/>
          </p:cNvSpPr>
          <p:nvPr/>
        </p:nvSpPr>
        <p:spPr bwMode="auto">
          <a:xfrm>
            <a:off x="0" y="3173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3046" name="Rectangle 6">
            <a:extLst>
              <a:ext uri="{FF2B5EF4-FFF2-40B4-BE49-F238E27FC236}">
                <a16:creationId xmlns:a16="http://schemas.microsoft.com/office/drawing/2014/main" id="{AD7727A9-D2C4-4E06-91C0-1662B8310F2E}"/>
              </a:ext>
            </a:extLst>
          </p:cNvPr>
          <p:cNvSpPr>
            <a:spLocks noChangeArrowheads="1"/>
          </p:cNvSpPr>
          <p:nvPr/>
        </p:nvSpPr>
        <p:spPr bwMode="auto">
          <a:xfrm>
            <a:off x="0" y="3684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3047" name="Rectangle 7">
            <a:extLst>
              <a:ext uri="{FF2B5EF4-FFF2-40B4-BE49-F238E27FC236}">
                <a16:creationId xmlns:a16="http://schemas.microsoft.com/office/drawing/2014/main" id="{FBA9826E-60F3-40C1-94CC-FEC5FBE9DFC1}"/>
              </a:ext>
            </a:extLst>
          </p:cNvPr>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3048" name="Rectangle 8">
            <a:extLst>
              <a:ext uri="{FF2B5EF4-FFF2-40B4-BE49-F238E27FC236}">
                <a16:creationId xmlns:a16="http://schemas.microsoft.com/office/drawing/2014/main" id="{A9689A32-C65C-4B51-836B-61601DA49DD1}"/>
              </a:ext>
            </a:extLst>
          </p:cNvPr>
          <p:cNvSpPr>
            <a:spLocks noChangeArrowheads="1"/>
          </p:cNvSpPr>
          <p:nvPr/>
        </p:nvSpPr>
        <p:spPr bwMode="auto">
          <a:xfrm>
            <a:off x="0" y="3551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343049" name="Group 9">
            <a:extLst>
              <a:ext uri="{FF2B5EF4-FFF2-40B4-BE49-F238E27FC236}">
                <a16:creationId xmlns:a16="http://schemas.microsoft.com/office/drawing/2014/main" id="{15BA7671-D1AF-4214-A99F-8993C1745970}"/>
              </a:ext>
            </a:extLst>
          </p:cNvPr>
          <p:cNvGrpSpPr>
            <a:grpSpLocks/>
          </p:cNvGrpSpPr>
          <p:nvPr/>
        </p:nvGrpSpPr>
        <p:grpSpPr bwMode="auto">
          <a:xfrm>
            <a:off x="1298575" y="476250"/>
            <a:ext cx="6586538" cy="1008063"/>
            <a:chOff x="818" y="300"/>
            <a:chExt cx="4149" cy="635"/>
          </a:xfrm>
        </p:grpSpPr>
        <p:grpSp>
          <p:nvGrpSpPr>
            <p:cNvPr id="343050" name="Group 10">
              <a:extLst>
                <a:ext uri="{FF2B5EF4-FFF2-40B4-BE49-F238E27FC236}">
                  <a16:creationId xmlns:a16="http://schemas.microsoft.com/office/drawing/2014/main" id="{D0E7155F-2242-4853-B74A-A1FEA2128E85}"/>
                </a:ext>
              </a:extLst>
            </p:cNvPr>
            <p:cNvGrpSpPr>
              <a:grpSpLocks/>
            </p:cNvGrpSpPr>
            <p:nvPr/>
          </p:nvGrpSpPr>
          <p:grpSpPr bwMode="auto">
            <a:xfrm>
              <a:off x="818" y="300"/>
              <a:ext cx="4149" cy="501"/>
              <a:chOff x="818" y="300"/>
              <a:chExt cx="4149" cy="501"/>
            </a:xfrm>
          </p:grpSpPr>
          <p:sp>
            <p:nvSpPr>
              <p:cNvPr id="343051" name="Text Box 11">
                <a:extLst>
                  <a:ext uri="{FF2B5EF4-FFF2-40B4-BE49-F238E27FC236}">
                    <a16:creationId xmlns:a16="http://schemas.microsoft.com/office/drawing/2014/main" id="{65D2B238-55AF-42E3-B1CA-86F5ECAC2D4E}"/>
                  </a:ext>
                </a:extLst>
              </p:cNvPr>
              <p:cNvSpPr txBox="1">
                <a:spLocks noChangeArrowheads="1"/>
              </p:cNvSpPr>
              <p:nvPr/>
            </p:nvSpPr>
            <p:spPr bwMode="auto">
              <a:xfrm>
                <a:off x="1701" y="300"/>
                <a:ext cx="16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                Intensity</a:t>
                </a:r>
              </a:p>
            </p:txBody>
          </p:sp>
          <p:graphicFrame>
            <p:nvGraphicFramePr>
              <p:cNvPr id="343052" name="Object 12">
                <a:extLst>
                  <a:ext uri="{FF2B5EF4-FFF2-40B4-BE49-F238E27FC236}">
                    <a16:creationId xmlns:a16="http://schemas.microsoft.com/office/drawing/2014/main" id="{C2A88198-D270-498E-ADF5-7DBDA5B39AB8}"/>
                  </a:ext>
                </a:extLst>
              </p:cNvPr>
              <p:cNvGraphicFramePr>
                <a:graphicFrameLocks noChangeAspect="1"/>
              </p:cNvGraphicFramePr>
              <p:nvPr/>
            </p:nvGraphicFramePr>
            <p:xfrm>
              <a:off x="818" y="572"/>
              <a:ext cx="4149" cy="229"/>
            </p:xfrm>
            <a:graphic>
              <a:graphicData uri="http://schemas.openxmlformats.org/presentationml/2006/ole">
                <mc:AlternateContent xmlns:mc="http://schemas.openxmlformats.org/markup-compatibility/2006">
                  <mc:Choice xmlns:v="urn:schemas-microsoft-com:vml" Requires="v">
                    <p:oleObj spid="_x0000_s343079" name="Equation" r:id="rId4" imgW="4431960" imgH="241200" progId="Equation.3">
                      <p:embed/>
                    </p:oleObj>
                  </mc:Choice>
                  <mc:Fallback>
                    <p:oleObj name="Equation" r:id="rId4" imgW="4431960" imgH="24120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 y="572"/>
                            <a:ext cx="4149" cy="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3053" name="AutoShape 13">
              <a:extLst>
                <a:ext uri="{FF2B5EF4-FFF2-40B4-BE49-F238E27FC236}">
                  <a16:creationId xmlns:a16="http://schemas.microsoft.com/office/drawing/2014/main" id="{7DAF9C6A-3832-405A-B9ED-4271E3D3CD90}"/>
                </a:ext>
              </a:extLst>
            </p:cNvPr>
            <p:cNvSpPr>
              <a:spLocks noChangeArrowheads="1"/>
            </p:cNvSpPr>
            <p:nvPr/>
          </p:nvSpPr>
          <p:spPr bwMode="auto">
            <a:xfrm>
              <a:off x="2744" y="754"/>
              <a:ext cx="272" cy="181"/>
            </a:xfrm>
            <a:prstGeom prst="down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grpSp>
        <p:nvGrpSpPr>
          <p:cNvPr id="343054" name="Group 14">
            <a:extLst>
              <a:ext uri="{FF2B5EF4-FFF2-40B4-BE49-F238E27FC236}">
                <a16:creationId xmlns:a16="http://schemas.microsoft.com/office/drawing/2014/main" id="{77F80808-28B1-482B-ADC1-02E247D171AA}"/>
              </a:ext>
            </a:extLst>
          </p:cNvPr>
          <p:cNvGrpSpPr>
            <a:grpSpLocks/>
          </p:cNvGrpSpPr>
          <p:nvPr/>
        </p:nvGrpSpPr>
        <p:grpSpPr bwMode="auto">
          <a:xfrm>
            <a:off x="179388" y="4689475"/>
            <a:ext cx="2874962" cy="1406525"/>
            <a:chOff x="113" y="2997"/>
            <a:chExt cx="1811" cy="886"/>
          </a:xfrm>
        </p:grpSpPr>
        <p:grpSp>
          <p:nvGrpSpPr>
            <p:cNvPr id="343055" name="Group 15">
              <a:extLst>
                <a:ext uri="{FF2B5EF4-FFF2-40B4-BE49-F238E27FC236}">
                  <a16:creationId xmlns:a16="http://schemas.microsoft.com/office/drawing/2014/main" id="{BBE69045-F93E-4080-8C20-F1E7997D2DD8}"/>
                </a:ext>
              </a:extLst>
            </p:cNvPr>
            <p:cNvGrpSpPr>
              <a:grpSpLocks/>
            </p:cNvGrpSpPr>
            <p:nvPr/>
          </p:nvGrpSpPr>
          <p:grpSpPr bwMode="auto">
            <a:xfrm>
              <a:off x="113" y="2997"/>
              <a:ext cx="1811" cy="660"/>
              <a:chOff x="113" y="2915"/>
              <a:chExt cx="1811" cy="660"/>
            </a:xfrm>
          </p:grpSpPr>
          <p:sp>
            <p:nvSpPr>
              <p:cNvPr id="343056" name="Text Box 16">
                <a:extLst>
                  <a:ext uri="{FF2B5EF4-FFF2-40B4-BE49-F238E27FC236}">
                    <a16:creationId xmlns:a16="http://schemas.microsoft.com/office/drawing/2014/main" id="{56EC9746-EC25-4046-9172-19A602E792AB}"/>
                  </a:ext>
                </a:extLst>
              </p:cNvPr>
              <p:cNvSpPr txBox="1">
                <a:spLocks noChangeArrowheads="1"/>
              </p:cNvSpPr>
              <p:nvPr/>
            </p:nvSpPr>
            <p:spPr bwMode="auto">
              <a:xfrm>
                <a:off x="113" y="2915"/>
                <a:ext cx="18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800000"/>
                    </a:solidFill>
                  </a:rPr>
                  <a:t>Dynamics of particle</a:t>
                </a:r>
              </a:p>
            </p:txBody>
          </p:sp>
          <p:graphicFrame>
            <p:nvGraphicFramePr>
              <p:cNvPr id="343057" name="Object 17">
                <a:extLst>
                  <a:ext uri="{FF2B5EF4-FFF2-40B4-BE49-F238E27FC236}">
                    <a16:creationId xmlns:a16="http://schemas.microsoft.com/office/drawing/2014/main" id="{74A74683-816F-4421-AE18-CD6961AD507A}"/>
                  </a:ext>
                </a:extLst>
              </p:cNvPr>
              <p:cNvGraphicFramePr>
                <a:graphicFrameLocks noChangeAspect="1"/>
              </p:cNvGraphicFramePr>
              <p:nvPr/>
            </p:nvGraphicFramePr>
            <p:xfrm>
              <a:off x="139" y="3203"/>
              <a:ext cx="1504" cy="372"/>
            </p:xfrm>
            <a:graphic>
              <a:graphicData uri="http://schemas.openxmlformats.org/presentationml/2006/ole">
                <mc:AlternateContent xmlns:mc="http://schemas.openxmlformats.org/markup-compatibility/2006">
                  <mc:Choice xmlns:v="urn:schemas-microsoft-com:vml" Requires="v">
                    <p:oleObj spid="_x0000_s343080" name="Equation" r:id="rId6" imgW="1587240" imgH="393480" progId="Equation.3">
                      <p:embed/>
                    </p:oleObj>
                  </mc:Choice>
                  <mc:Fallback>
                    <p:oleObj name="Equation" r:id="rId6" imgW="1587240" imgH="39348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 y="3203"/>
                            <a:ext cx="1504"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43058" name="AutoShape 18">
              <a:extLst>
                <a:ext uri="{FF2B5EF4-FFF2-40B4-BE49-F238E27FC236}">
                  <a16:creationId xmlns:a16="http://schemas.microsoft.com/office/drawing/2014/main" id="{E6396139-A63D-49C2-A772-C5787924803A}"/>
                </a:ext>
              </a:extLst>
            </p:cNvPr>
            <p:cNvSpPr>
              <a:spLocks noChangeArrowheads="1"/>
            </p:cNvSpPr>
            <p:nvPr/>
          </p:nvSpPr>
          <p:spPr bwMode="auto">
            <a:xfrm>
              <a:off x="793" y="3702"/>
              <a:ext cx="272" cy="181"/>
            </a:xfrm>
            <a:prstGeom prst="downArrow">
              <a:avLst>
                <a:gd name="adj1" fmla="val 50000"/>
                <a:gd name="adj2" fmla="val 25000"/>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grpSp>
        <p:nvGrpSpPr>
          <p:cNvPr id="343059" name="Group 19">
            <a:extLst>
              <a:ext uri="{FF2B5EF4-FFF2-40B4-BE49-F238E27FC236}">
                <a16:creationId xmlns:a16="http://schemas.microsoft.com/office/drawing/2014/main" id="{303FFA21-6C57-438E-BA9B-93C296DDE211}"/>
              </a:ext>
            </a:extLst>
          </p:cNvPr>
          <p:cNvGrpSpPr>
            <a:grpSpLocks/>
          </p:cNvGrpSpPr>
          <p:nvPr/>
        </p:nvGrpSpPr>
        <p:grpSpPr bwMode="auto">
          <a:xfrm>
            <a:off x="107950" y="2636838"/>
            <a:ext cx="4906963" cy="2159000"/>
            <a:chOff x="68" y="1661"/>
            <a:chExt cx="3091" cy="1360"/>
          </a:xfrm>
        </p:grpSpPr>
        <p:grpSp>
          <p:nvGrpSpPr>
            <p:cNvPr id="343060" name="Group 20">
              <a:extLst>
                <a:ext uri="{FF2B5EF4-FFF2-40B4-BE49-F238E27FC236}">
                  <a16:creationId xmlns:a16="http://schemas.microsoft.com/office/drawing/2014/main" id="{D60A81C9-C29E-4187-95E9-467E0844F57C}"/>
                </a:ext>
              </a:extLst>
            </p:cNvPr>
            <p:cNvGrpSpPr>
              <a:grpSpLocks/>
            </p:cNvGrpSpPr>
            <p:nvPr/>
          </p:nvGrpSpPr>
          <p:grpSpPr bwMode="auto">
            <a:xfrm>
              <a:off x="68" y="1661"/>
              <a:ext cx="3091" cy="1179"/>
              <a:chOff x="68" y="1661"/>
              <a:chExt cx="3091" cy="1179"/>
            </a:xfrm>
          </p:grpSpPr>
          <p:sp>
            <p:nvSpPr>
              <p:cNvPr id="343061" name="Text Box 21">
                <a:extLst>
                  <a:ext uri="{FF2B5EF4-FFF2-40B4-BE49-F238E27FC236}">
                    <a16:creationId xmlns:a16="http://schemas.microsoft.com/office/drawing/2014/main" id="{7BC5314B-7139-4D7D-904D-38875B69F7BC}"/>
                  </a:ext>
                </a:extLst>
              </p:cNvPr>
              <p:cNvSpPr txBox="1">
                <a:spLocks noChangeArrowheads="1"/>
              </p:cNvSpPr>
              <p:nvPr/>
            </p:nvSpPr>
            <p:spPr bwMode="auto">
              <a:xfrm>
                <a:off x="158" y="1661"/>
                <a:ext cx="19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8000"/>
                    </a:solidFill>
                  </a:rPr>
                  <a:t>3D thermal expansion</a:t>
                </a:r>
              </a:p>
            </p:txBody>
          </p:sp>
          <p:graphicFrame>
            <p:nvGraphicFramePr>
              <p:cNvPr id="343062" name="Object 22">
                <a:extLst>
                  <a:ext uri="{FF2B5EF4-FFF2-40B4-BE49-F238E27FC236}">
                    <a16:creationId xmlns:a16="http://schemas.microsoft.com/office/drawing/2014/main" id="{BB862662-97D9-48CD-B41D-71508004C31C}"/>
                  </a:ext>
                </a:extLst>
              </p:cNvPr>
              <p:cNvGraphicFramePr>
                <a:graphicFrameLocks noChangeAspect="1"/>
              </p:cNvGraphicFramePr>
              <p:nvPr/>
            </p:nvGraphicFramePr>
            <p:xfrm>
              <a:off x="646" y="1927"/>
              <a:ext cx="2513" cy="913"/>
            </p:xfrm>
            <a:graphic>
              <a:graphicData uri="http://schemas.openxmlformats.org/presentationml/2006/ole">
                <mc:AlternateContent xmlns:mc="http://schemas.openxmlformats.org/markup-compatibility/2006">
                  <mc:Choice xmlns:v="urn:schemas-microsoft-com:vml" Requires="v">
                    <p:oleObj spid="_x0000_s343081" name="Equation" r:id="rId8" imgW="2654280" imgH="965160" progId="Equation.3">
                      <p:embed/>
                    </p:oleObj>
                  </mc:Choice>
                  <mc:Fallback>
                    <p:oleObj name="Equation" r:id="rId8" imgW="2654280" imgH="965160" progId="Equation.3">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 y="1927"/>
                            <a:ext cx="2513" cy="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063" name="Object 23">
                <a:extLst>
                  <a:ext uri="{FF2B5EF4-FFF2-40B4-BE49-F238E27FC236}">
                    <a16:creationId xmlns:a16="http://schemas.microsoft.com/office/drawing/2014/main" id="{00B1B847-D81B-47E2-8736-A98D5720681B}"/>
                  </a:ext>
                </a:extLst>
              </p:cNvPr>
              <p:cNvGraphicFramePr>
                <a:graphicFrameLocks noChangeAspect="1"/>
              </p:cNvGraphicFramePr>
              <p:nvPr/>
            </p:nvGraphicFramePr>
            <p:xfrm>
              <a:off x="68" y="1972"/>
              <a:ext cx="608" cy="324"/>
            </p:xfrm>
            <a:graphic>
              <a:graphicData uri="http://schemas.openxmlformats.org/presentationml/2006/ole">
                <mc:AlternateContent xmlns:mc="http://schemas.openxmlformats.org/markup-compatibility/2006">
                  <mc:Choice xmlns:v="urn:schemas-microsoft-com:vml" Requires="v">
                    <p:oleObj spid="_x0000_s343082" name="Equation" r:id="rId10" imgW="647640" imgH="342720" progId="Equation.3">
                      <p:embed/>
                    </p:oleObj>
                  </mc:Choice>
                  <mc:Fallback>
                    <p:oleObj name="Equation" r:id="rId10" imgW="647640" imgH="342720" progId="Equation.3">
                      <p:embed/>
                      <p:pic>
                        <p:nvPicPr>
                          <p:cNvPr id="0"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 y="1972"/>
                            <a:ext cx="608" cy="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3064" name="Object 24">
                <a:extLst>
                  <a:ext uri="{FF2B5EF4-FFF2-40B4-BE49-F238E27FC236}">
                    <a16:creationId xmlns:a16="http://schemas.microsoft.com/office/drawing/2014/main" id="{506C9AD7-0E29-45E1-B073-5F15EFE813D7}"/>
                  </a:ext>
                </a:extLst>
              </p:cNvPr>
              <p:cNvGraphicFramePr>
                <a:graphicFrameLocks noChangeAspect="1"/>
              </p:cNvGraphicFramePr>
              <p:nvPr/>
            </p:nvGraphicFramePr>
            <p:xfrm>
              <a:off x="2154" y="1717"/>
              <a:ext cx="639" cy="216"/>
            </p:xfrm>
            <a:graphic>
              <a:graphicData uri="http://schemas.openxmlformats.org/presentationml/2006/ole">
                <mc:AlternateContent xmlns:mc="http://schemas.openxmlformats.org/markup-compatibility/2006">
                  <mc:Choice xmlns:v="urn:schemas-microsoft-com:vml" Requires="v">
                    <p:oleObj spid="_x0000_s343083" name="Equation" r:id="rId12" imgW="672840" imgH="228600" progId="Equation.3">
                      <p:embed/>
                    </p:oleObj>
                  </mc:Choice>
                  <mc:Fallback>
                    <p:oleObj name="Equation" r:id="rId12" imgW="672840" imgH="228600" progId="Equation.3">
                      <p:embed/>
                      <p:pic>
                        <p:nvPicPr>
                          <p:cNvPr id="0" name="Object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4" y="1717"/>
                            <a:ext cx="639"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43065" name="AutoShape 25">
              <a:extLst>
                <a:ext uri="{FF2B5EF4-FFF2-40B4-BE49-F238E27FC236}">
                  <a16:creationId xmlns:a16="http://schemas.microsoft.com/office/drawing/2014/main" id="{352DBF1D-0E15-4F9D-A12B-CAB3E367B13D}"/>
                </a:ext>
              </a:extLst>
            </p:cNvPr>
            <p:cNvSpPr>
              <a:spLocks noChangeArrowheads="1"/>
            </p:cNvSpPr>
            <p:nvPr/>
          </p:nvSpPr>
          <p:spPr bwMode="auto">
            <a:xfrm>
              <a:off x="793" y="2840"/>
              <a:ext cx="272" cy="181"/>
            </a:xfrm>
            <a:prstGeom prst="downArrow">
              <a:avLst>
                <a:gd name="adj1" fmla="val 50000"/>
                <a:gd name="adj2" fmla="val 25000"/>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grpSp>
        <p:nvGrpSpPr>
          <p:cNvPr id="343066" name="Group 26">
            <a:extLst>
              <a:ext uri="{FF2B5EF4-FFF2-40B4-BE49-F238E27FC236}">
                <a16:creationId xmlns:a16="http://schemas.microsoft.com/office/drawing/2014/main" id="{FF221274-121A-422D-8155-905887110D37}"/>
              </a:ext>
            </a:extLst>
          </p:cNvPr>
          <p:cNvGrpSpPr>
            <a:grpSpLocks/>
          </p:cNvGrpSpPr>
          <p:nvPr/>
        </p:nvGrpSpPr>
        <p:grpSpPr bwMode="auto">
          <a:xfrm>
            <a:off x="5867400" y="2606675"/>
            <a:ext cx="3033713" cy="3127375"/>
            <a:chOff x="3696" y="1642"/>
            <a:chExt cx="1911" cy="1970"/>
          </a:xfrm>
        </p:grpSpPr>
        <p:grpSp>
          <p:nvGrpSpPr>
            <p:cNvPr id="343067" name="Group 27">
              <a:extLst>
                <a:ext uri="{FF2B5EF4-FFF2-40B4-BE49-F238E27FC236}">
                  <a16:creationId xmlns:a16="http://schemas.microsoft.com/office/drawing/2014/main" id="{D614C671-D3B8-4FF7-959E-BBB82FE5670E}"/>
                </a:ext>
              </a:extLst>
            </p:cNvPr>
            <p:cNvGrpSpPr>
              <a:grpSpLocks/>
            </p:cNvGrpSpPr>
            <p:nvPr/>
          </p:nvGrpSpPr>
          <p:grpSpPr bwMode="auto">
            <a:xfrm>
              <a:off x="3696" y="1642"/>
              <a:ext cx="1911" cy="993"/>
              <a:chOff x="3696" y="1642"/>
              <a:chExt cx="1911" cy="993"/>
            </a:xfrm>
          </p:grpSpPr>
          <p:sp>
            <p:nvSpPr>
              <p:cNvPr id="343068" name="Text Box 28">
                <a:extLst>
                  <a:ext uri="{FF2B5EF4-FFF2-40B4-BE49-F238E27FC236}">
                    <a16:creationId xmlns:a16="http://schemas.microsoft.com/office/drawing/2014/main" id="{727F0A30-DC99-492C-B4C2-DCDAE5F9F099}"/>
                  </a:ext>
                </a:extLst>
              </p:cNvPr>
              <p:cNvSpPr txBox="1">
                <a:spLocks noChangeArrowheads="1"/>
              </p:cNvSpPr>
              <p:nvPr/>
            </p:nvSpPr>
            <p:spPr bwMode="auto">
              <a:xfrm>
                <a:off x="3696" y="1642"/>
                <a:ext cx="191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Local ablation ~1.5</a:t>
                </a:r>
                <a:r>
                  <a:rPr lang="en-US" altLang="en-US" b="1" i="1">
                    <a:solidFill>
                      <a:srgbClr val="FF0000"/>
                    </a:solidFill>
                  </a:rPr>
                  <a:t>T</a:t>
                </a:r>
                <a:r>
                  <a:rPr lang="en-US" altLang="en-US" b="1" i="1" baseline="-25000">
                    <a:solidFill>
                      <a:srgbClr val="FF0000"/>
                    </a:solidFill>
                  </a:rPr>
                  <a:t>b</a:t>
                </a:r>
                <a:r>
                  <a:rPr lang="en-US" altLang="en-US" b="1">
                    <a:solidFill>
                      <a:srgbClr val="FF0000"/>
                    </a:solidFill>
                  </a:rPr>
                  <a:t>,</a:t>
                </a:r>
              </a:p>
              <a:p>
                <a:r>
                  <a:rPr lang="en-US" altLang="en-US" b="1">
                    <a:solidFill>
                      <a:srgbClr val="FF0000"/>
                    </a:solidFill>
                  </a:rPr>
                  <a:t>momentum transfer</a:t>
                </a:r>
              </a:p>
            </p:txBody>
          </p:sp>
          <p:graphicFrame>
            <p:nvGraphicFramePr>
              <p:cNvPr id="343069" name="Object 29">
                <a:extLst>
                  <a:ext uri="{FF2B5EF4-FFF2-40B4-BE49-F238E27FC236}">
                    <a16:creationId xmlns:a16="http://schemas.microsoft.com/office/drawing/2014/main" id="{7365A69D-A4C1-4946-A28B-C1ACE8B9DE13}"/>
                  </a:ext>
                </a:extLst>
              </p:cNvPr>
              <p:cNvGraphicFramePr>
                <a:graphicFrameLocks noChangeAspect="1"/>
              </p:cNvGraphicFramePr>
              <p:nvPr/>
            </p:nvGraphicFramePr>
            <p:xfrm>
              <a:off x="4067" y="2205"/>
              <a:ext cx="1165" cy="430"/>
            </p:xfrm>
            <a:graphic>
              <a:graphicData uri="http://schemas.openxmlformats.org/presentationml/2006/ole">
                <mc:AlternateContent xmlns:mc="http://schemas.openxmlformats.org/markup-compatibility/2006">
                  <mc:Choice xmlns:v="urn:schemas-microsoft-com:vml" Requires="v">
                    <p:oleObj spid="_x0000_s343084" name="Equation" r:id="rId14" imgW="1244520" imgH="457200" progId="Equation.3">
                      <p:embed/>
                    </p:oleObj>
                  </mc:Choice>
                  <mc:Fallback>
                    <p:oleObj name="Equation" r:id="rId14" imgW="1244520" imgH="457200" progId="Equation.3">
                      <p:embed/>
                      <p:pic>
                        <p:nvPicPr>
                          <p:cNvPr id="0" name="Object 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67" y="2205"/>
                            <a:ext cx="1165" cy="4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3070" name="AutoShape 30">
              <a:extLst>
                <a:ext uri="{FF2B5EF4-FFF2-40B4-BE49-F238E27FC236}">
                  <a16:creationId xmlns:a16="http://schemas.microsoft.com/office/drawing/2014/main" id="{40E63181-1CC5-482C-A79F-8C3A21EDAE93}"/>
                </a:ext>
              </a:extLst>
            </p:cNvPr>
            <p:cNvSpPr>
              <a:spLocks noChangeArrowheads="1"/>
            </p:cNvSpPr>
            <p:nvPr/>
          </p:nvSpPr>
          <p:spPr bwMode="auto">
            <a:xfrm>
              <a:off x="4513" y="2750"/>
              <a:ext cx="272" cy="862"/>
            </a:xfrm>
            <a:prstGeom prst="downArrow">
              <a:avLst>
                <a:gd name="adj1" fmla="val 50000"/>
                <a:gd name="adj2" fmla="val 7922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grpSp>
        <p:nvGrpSpPr>
          <p:cNvPr id="343071" name="Group 31">
            <a:extLst>
              <a:ext uri="{FF2B5EF4-FFF2-40B4-BE49-F238E27FC236}">
                <a16:creationId xmlns:a16="http://schemas.microsoft.com/office/drawing/2014/main" id="{95D0B82F-2961-496E-A40D-50C880B4C5BB}"/>
              </a:ext>
            </a:extLst>
          </p:cNvPr>
          <p:cNvGrpSpPr>
            <a:grpSpLocks/>
          </p:cNvGrpSpPr>
          <p:nvPr/>
        </p:nvGrpSpPr>
        <p:grpSpPr bwMode="auto">
          <a:xfrm>
            <a:off x="1835150" y="1387475"/>
            <a:ext cx="4824413" cy="1320800"/>
            <a:chOff x="1156" y="874"/>
            <a:chExt cx="3039" cy="832"/>
          </a:xfrm>
        </p:grpSpPr>
        <p:grpSp>
          <p:nvGrpSpPr>
            <p:cNvPr id="343072" name="Group 32">
              <a:extLst>
                <a:ext uri="{FF2B5EF4-FFF2-40B4-BE49-F238E27FC236}">
                  <a16:creationId xmlns:a16="http://schemas.microsoft.com/office/drawing/2014/main" id="{9D1E6BD5-E5D2-4798-9203-8FCB6B491330}"/>
                </a:ext>
              </a:extLst>
            </p:cNvPr>
            <p:cNvGrpSpPr>
              <a:grpSpLocks/>
            </p:cNvGrpSpPr>
            <p:nvPr/>
          </p:nvGrpSpPr>
          <p:grpSpPr bwMode="auto">
            <a:xfrm>
              <a:off x="1159" y="874"/>
              <a:ext cx="2991" cy="742"/>
              <a:chOff x="1159" y="874"/>
              <a:chExt cx="2991" cy="742"/>
            </a:xfrm>
          </p:grpSpPr>
          <p:sp>
            <p:nvSpPr>
              <p:cNvPr id="343073" name="Text Box 33">
                <a:extLst>
                  <a:ext uri="{FF2B5EF4-FFF2-40B4-BE49-F238E27FC236}">
                    <a16:creationId xmlns:a16="http://schemas.microsoft.com/office/drawing/2014/main" id="{EE901598-6412-473C-8582-BFA993FC94B7}"/>
                  </a:ext>
                </a:extLst>
              </p:cNvPr>
              <p:cNvSpPr txBox="1">
                <a:spLocks noChangeArrowheads="1"/>
              </p:cNvSpPr>
              <p:nvPr/>
            </p:nvSpPr>
            <p:spPr bwMode="auto">
              <a:xfrm>
                <a:off x="1610" y="874"/>
                <a:ext cx="19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CC0099"/>
                    </a:solidFill>
                  </a:rPr>
                  <a:t>               Temperature</a:t>
                </a:r>
              </a:p>
            </p:txBody>
          </p:sp>
          <p:graphicFrame>
            <p:nvGraphicFramePr>
              <p:cNvPr id="343074" name="Object 34">
                <a:extLst>
                  <a:ext uri="{FF2B5EF4-FFF2-40B4-BE49-F238E27FC236}">
                    <a16:creationId xmlns:a16="http://schemas.microsoft.com/office/drawing/2014/main" id="{5F883BCB-2F61-42CF-A959-A4132BACDD4F}"/>
                  </a:ext>
                </a:extLst>
              </p:cNvPr>
              <p:cNvGraphicFramePr>
                <a:graphicFrameLocks noChangeAspect="1"/>
              </p:cNvGraphicFramePr>
              <p:nvPr/>
            </p:nvGraphicFramePr>
            <p:xfrm>
              <a:off x="1747" y="1138"/>
              <a:ext cx="2403" cy="478"/>
            </p:xfrm>
            <a:graphic>
              <a:graphicData uri="http://schemas.openxmlformats.org/presentationml/2006/ole">
                <mc:AlternateContent xmlns:mc="http://schemas.openxmlformats.org/markup-compatibility/2006">
                  <mc:Choice xmlns:v="urn:schemas-microsoft-com:vml" Requires="v">
                    <p:oleObj spid="_x0000_s343085" name="Equation" r:id="rId16" imgW="2565360" imgH="507960" progId="Equation.3">
                      <p:embed/>
                    </p:oleObj>
                  </mc:Choice>
                  <mc:Fallback>
                    <p:oleObj name="Equation" r:id="rId16" imgW="2565360" imgH="507960" progId="Equation.3">
                      <p:embed/>
                      <p:pic>
                        <p:nvPicPr>
                          <p:cNvPr id="0" name="Object 3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47" y="1138"/>
                            <a:ext cx="2403" cy="4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3075" name="Object 35">
                <a:extLst>
                  <a:ext uri="{FF2B5EF4-FFF2-40B4-BE49-F238E27FC236}">
                    <a16:creationId xmlns:a16="http://schemas.microsoft.com/office/drawing/2014/main" id="{D573DB9F-5FEE-4C77-AB81-370BC91DC404}"/>
                  </a:ext>
                </a:extLst>
              </p:cNvPr>
              <p:cNvGraphicFramePr>
                <a:graphicFrameLocks noChangeAspect="1"/>
              </p:cNvGraphicFramePr>
              <p:nvPr/>
            </p:nvGraphicFramePr>
            <p:xfrm>
              <a:off x="1159" y="1253"/>
              <a:ext cx="632" cy="324"/>
            </p:xfrm>
            <a:graphic>
              <a:graphicData uri="http://schemas.openxmlformats.org/presentationml/2006/ole">
                <mc:AlternateContent xmlns:mc="http://schemas.openxmlformats.org/markup-compatibility/2006">
                  <mc:Choice xmlns:v="urn:schemas-microsoft-com:vml" Requires="v">
                    <p:oleObj spid="_x0000_s343086" name="Equation" r:id="rId18" imgW="672840" imgH="342720" progId="Equation.3">
                      <p:embed/>
                    </p:oleObj>
                  </mc:Choice>
                  <mc:Fallback>
                    <p:oleObj name="Equation" r:id="rId18" imgW="672840" imgH="342720" progId="Equation.3">
                      <p:embed/>
                      <p:pic>
                        <p:nvPicPr>
                          <p:cNvPr id="0" name="Object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59" y="1253"/>
                            <a:ext cx="632" cy="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3076" name="AutoShape 36">
              <a:extLst>
                <a:ext uri="{FF2B5EF4-FFF2-40B4-BE49-F238E27FC236}">
                  <a16:creationId xmlns:a16="http://schemas.microsoft.com/office/drawing/2014/main" id="{97F6FE0C-9683-41FC-87DE-CEB357F324C0}"/>
                </a:ext>
              </a:extLst>
            </p:cNvPr>
            <p:cNvSpPr>
              <a:spLocks noChangeArrowheads="1"/>
            </p:cNvSpPr>
            <p:nvPr/>
          </p:nvSpPr>
          <p:spPr bwMode="auto">
            <a:xfrm>
              <a:off x="1156" y="1525"/>
              <a:ext cx="272" cy="181"/>
            </a:xfrm>
            <a:prstGeom prst="downArrow">
              <a:avLst>
                <a:gd name="adj1" fmla="val 50000"/>
                <a:gd name="adj2" fmla="val 25000"/>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43077" name="AutoShape 37">
              <a:extLst>
                <a:ext uri="{FF2B5EF4-FFF2-40B4-BE49-F238E27FC236}">
                  <a16:creationId xmlns:a16="http://schemas.microsoft.com/office/drawing/2014/main" id="{BFA0C97A-B6B7-4D76-B416-5AB69169B216}"/>
                </a:ext>
              </a:extLst>
            </p:cNvPr>
            <p:cNvSpPr>
              <a:spLocks noChangeArrowheads="1"/>
            </p:cNvSpPr>
            <p:nvPr/>
          </p:nvSpPr>
          <p:spPr bwMode="auto">
            <a:xfrm>
              <a:off x="3923" y="1525"/>
              <a:ext cx="272" cy="181"/>
            </a:xfrm>
            <a:prstGeom prst="downArrow">
              <a:avLst>
                <a:gd name="adj1" fmla="val 50000"/>
                <a:gd name="adj2" fmla="val 25000"/>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343078" name="Text Box 38">
            <a:extLst>
              <a:ext uri="{FF2B5EF4-FFF2-40B4-BE49-F238E27FC236}">
                <a16:creationId xmlns:a16="http://schemas.microsoft.com/office/drawing/2014/main" id="{D4388749-5558-4199-B6A1-3B9D144C8F3F}"/>
              </a:ext>
            </a:extLst>
          </p:cNvPr>
          <p:cNvSpPr txBox="1">
            <a:spLocks noChangeArrowheads="1"/>
          </p:cNvSpPr>
          <p:nvPr/>
        </p:nvSpPr>
        <p:spPr bwMode="auto">
          <a:xfrm>
            <a:off x="3455988" y="6115050"/>
            <a:ext cx="24114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600"/>
              <a:t>*Luk’yanchuk, Arnold, et al, </a:t>
            </a:r>
            <a:r>
              <a:rPr lang="en-US" altLang="en-US" sz="1600" i="1"/>
              <a:t>Appl. Phys. A,</a:t>
            </a:r>
            <a:r>
              <a:rPr lang="en-US" altLang="en-US" sz="1600"/>
              <a:t> 2003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43049"/>
                                        </p:tgtEl>
                                        <p:attrNameLst>
                                          <p:attrName>style.visibility</p:attrName>
                                        </p:attrNameLst>
                                      </p:cBhvr>
                                      <p:to>
                                        <p:strVal val="visible"/>
                                      </p:to>
                                    </p:set>
                                    <p:anim calcmode="lin" valueType="num">
                                      <p:cBhvr additive="base">
                                        <p:cTn id="7" dur="500" fill="hold"/>
                                        <p:tgtEl>
                                          <p:spTgt spid="343049"/>
                                        </p:tgtEl>
                                        <p:attrNameLst>
                                          <p:attrName>ppt_x</p:attrName>
                                        </p:attrNameLst>
                                      </p:cBhvr>
                                      <p:tavLst>
                                        <p:tav tm="0">
                                          <p:val>
                                            <p:strVal val="#ppt_x"/>
                                          </p:val>
                                        </p:tav>
                                        <p:tav tm="100000">
                                          <p:val>
                                            <p:strVal val="#ppt_x"/>
                                          </p:val>
                                        </p:tav>
                                      </p:tavLst>
                                    </p:anim>
                                    <p:anim calcmode="lin" valueType="num">
                                      <p:cBhvr additive="base">
                                        <p:cTn id="8" dur="500" fill="hold"/>
                                        <p:tgtEl>
                                          <p:spTgt spid="3430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343071"/>
                                        </p:tgtEl>
                                        <p:attrNameLst>
                                          <p:attrName>style.visibility</p:attrName>
                                        </p:attrNameLst>
                                      </p:cBhvr>
                                      <p:to>
                                        <p:strVal val="visible"/>
                                      </p:to>
                                    </p:set>
                                    <p:anim calcmode="lin" valueType="num">
                                      <p:cBhvr>
                                        <p:cTn id="13" dur="1000" fill="hold"/>
                                        <p:tgtEl>
                                          <p:spTgt spid="343071"/>
                                        </p:tgtEl>
                                        <p:attrNameLst>
                                          <p:attrName>ppt_w</p:attrName>
                                        </p:attrNameLst>
                                      </p:cBhvr>
                                      <p:tavLst>
                                        <p:tav tm="0">
                                          <p:val>
                                            <p:strVal val="#ppt_w*0.70"/>
                                          </p:val>
                                        </p:tav>
                                        <p:tav tm="100000">
                                          <p:val>
                                            <p:strVal val="#ppt_w"/>
                                          </p:val>
                                        </p:tav>
                                      </p:tavLst>
                                    </p:anim>
                                    <p:anim calcmode="lin" valueType="num">
                                      <p:cBhvr>
                                        <p:cTn id="14" dur="1000" fill="hold"/>
                                        <p:tgtEl>
                                          <p:spTgt spid="343071"/>
                                        </p:tgtEl>
                                        <p:attrNameLst>
                                          <p:attrName>ppt_h</p:attrName>
                                        </p:attrNameLst>
                                      </p:cBhvr>
                                      <p:tavLst>
                                        <p:tav tm="0">
                                          <p:val>
                                            <p:strVal val="#ppt_h"/>
                                          </p:val>
                                        </p:tav>
                                        <p:tav tm="100000">
                                          <p:val>
                                            <p:strVal val="#ppt_h"/>
                                          </p:val>
                                        </p:tav>
                                      </p:tavLst>
                                    </p:anim>
                                    <p:animEffect transition="in" filter="fade">
                                      <p:cBhvr>
                                        <p:cTn id="15" dur="1000"/>
                                        <p:tgtEl>
                                          <p:spTgt spid="3430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343059"/>
                                        </p:tgtEl>
                                        <p:attrNameLst>
                                          <p:attrName>style.visibility</p:attrName>
                                        </p:attrNameLst>
                                      </p:cBhvr>
                                      <p:to>
                                        <p:strVal val="visible"/>
                                      </p:to>
                                    </p:set>
                                    <p:anim calcmode="lin" valueType="num">
                                      <p:cBhvr additive="base">
                                        <p:cTn id="20" dur="500" fill="hold"/>
                                        <p:tgtEl>
                                          <p:spTgt spid="343059"/>
                                        </p:tgtEl>
                                        <p:attrNameLst>
                                          <p:attrName>ppt_x</p:attrName>
                                        </p:attrNameLst>
                                      </p:cBhvr>
                                      <p:tavLst>
                                        <p:tav tm="0">
                                          <p:val>
                                            <p:strVal val="0-#ppt_w/2"/>
                                          </p:val>
                                        </p:tav>
                                        <p:tav tm="100000">
                                          <p:val>
                                            <p:strVal val="#ppt_x"/>
                                          </p:val>
                                        </p:tav>
                                      </p:tavLst>
                                    </p:anim>
                                    <p:anim calcmode="lin" valueType="num">
                                      <p:cBhvr additive="base">
                                        <p:cTn id="21" dur="500" fill="hold"/>
                                        <p:tgtEl>
                                          <p:spTgt spid="343059"/>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343054"/>
                                        </p:tgtEl>
                                        <p:attrNameLst>
                                          <p:attrName>style.visibility</p:attrName>
                                        </p:attrNameLst>
                                      </p:cBhvr>
                                      <p:to>
                                        <p:strVal val="visible"/>
                                      </p:to>
                                    </p:set>
                                    <p:anim calcmode="lin" valueType="num">
                                      <p:cBhvr additive="base">
                                        <p:cTn id="26" dur="500" fill="hold"/>
                                        <p:tgtEl>
                                          <p:spTgt spid="343054"/>
                                        </p:tgtEl>
                                        <p:attrNameLst>
                                          <p:attrName>ppt_x</p:attrName>
                                        </p:attrNameLst>
                                      </p:cBhvr>
                                      <p:tavLst>
                                        <p:tav tm="0">
                                          <p:val>
                                            <p:strVal val="0-#ppt_w/2"/>
                                          </p:val>
                                        </p:tav>
                                        <p:tav tm="100000">
                                          <p:val>
                                            <p:strVal val="#ppt_x"/>
                                          </p:val>
                                        </p:tav>
                                      </p:tavLst>
                                    </p:anim>
                                    <p:anim calcmode="lin" valueType="num">
                                      <p:cBhvr additive="base">
                                        <p:cTn id="27" dur="500" fill="hold"/>
                                        <p:tgtEl>
                                          <p:spTgt spid="343054"/>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43043"/>
                                        </p:tgtEl>
                                        <p:attrNameLst>
                                          <p:attrName>style.visibility</p:attrName>
                                        </p:attrNameLst>
                                      </p:cBhvr>
                                      <p:to>
                                        <p:strVal val="visible"/>
                                      </p:to>
                                    </p:set>
                                    <p:anim calcmode="lin" valueType="num">
                                      <p:cBhvr additive="base">
                                        <p:cTn id="32" dur="500" fill="hold"/>
                                        <p:tgtEl>
                                          <p:spTgt spid="343043"/>
                                        </p:tgtEl>
                                        <p:attrNameLst>
                                          <p:attrName>ppt_x</p:attrName>
                                        </p:attrNameLst>
                                      </p:cBhvr>
                                      <p:tavLst>
                                        <p:tav tm="0">
                                          <p:val>
                                            <p:strVal val="#ppt_x"/>
                                          </p:val>
                                        </p:tav>
                                        <p:tav tm="100000">
                                          <p:val>
                                            <p:strVal val="#ppt_x"/>
                                          </p:val>
                                        </p:tav>
                                      </p:tavLst>
                                    </p:anim>
                                    <p:anim calcmode="lin" valueType="num">
                                      <p:cBhvr additive="base">
                                        <p:cTn id="33" dur="500" fill="hold"/>
                                        <p:tgtEl>
                                          <p:spTgt spid="34304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childTnLst>
                                    <p:set>
                                      <p:cBhvr>
                                        <p:cTn id="37" dur="1" fill="hold">
                                          <p:stCondLst>
                                            <p:cond delay="0"/>
                                          </p:stCondLst>
                                        </p:cTn>
                                        <p:tgtEl>
                                          <p:spTgt spid="343066"/>
                                        </p:tgtEl>
                                        <p:attrNameLst>
                                          <p:attrName>style.visibility</p:attrName>
                                        </p:attrNameLst>
                                      </p:cBhvr>
                                      <p:to>
                                        <p:strVal val="visible"/>
                                      </p:to>
                                    </p:set>
                                    <p:anim calcmode="lin" valueType="num">
                                      <p:cBhvr additive="base">
                                        <p:cTn id="38" dur="500" fill="hold"/>
                                        <p:tgtEl>
                                          <p:spTgt spid="343066"/>
                                        </p:tgtEl>
                                        <p:attrNameLst>
                                          <p:attrName>ppt_x</p:attrName>
                                        </p:attrNameLst>
                                      </p:cBhvr>
                                      <p:tavLst>
                                        <p:tav tm="0">
                                          <p:val>
                                            <p:strVal val="1+#ppt_w/2"/>
                                          </p:val>
                                        </p:tav>
                                        <p:tav tm="100000">
                                          <p:val>
                                            <p:strVal val="#ppt_x"/>
                                          </p:val>
                                        </p:tav>
                                      </p:tavLst>
                                    </p:anim>
                                    <p:anim calcmode="lin" valueType="num">
                                      <p:cBhvr additive="base">
                                        <p:cTn id="39" dur="500" fill="hold"/>
                                        <p:tgtEl>
                                          <p:spTgt spid="343066"/>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43044"/>
                                        </p:tgtEl>
                                        <p:attrNameLst>
                                          <p:attrName>style.visibility</p:attrName>
                                        </p:attrNameLst>
                                      </p:cBhvr>
                                      <p:to>
                                        <p:strVal val="visible"/>
                                      </p:to>
                                    </p:set>
                                    <p:anim calcmode="lin" valueType="num">
                                      <p:cBhvr additive="base">
                                        <p:cTn id="44" dur="500" fill="hold"/>
                                        <p:tgtEl>
                                          <p:spTgt spid="343044"/>
                                        </p:tgtEl>
                                        <p:attrNameLst>
                                          <p:attrName>ppt_x</p:attrName>
                                        </p:attrNameLst>
                                      </p:cBhvr>
                                      <p:tavLst>
                                        <p:tav tm="0">
                                          <p:val>
                                            <p:strVal val="#ppt_x"/>
                                          </p:val>
                                        </p:tav>
                                        <p:tav tm="100000">
                                          <p:val>
                                            <p:strVal val="#ppt_x"/>
                                          </p:val>
                                        </p:tav>
                                      </p:tavLst>
                                    </p:anim>
                                    <p:anim calcmode="lin" valueType="num">
                                      <p:cBhvr additive="base">
                                        <p:cTn id="45" dur="500" fill="hold"/>
                                        <p:tgtEl>
                                          <p:spTgt spid="3430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p:bldP spid="34304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a:extLst>
              <a:ext uri="{FF2B5EF4-FFF2-40B4-BE49-F238E27FC236}">
                <a16:creationId xmlns:a16="http://schemas.microsoft.com/office/drawing/2014/main" id="{FA4E31ED-ADD4-4C84-A120-D15FDE8DBFC1}"/>
              </a:ext>
            </a:extLst>
          </p:cNvPr>
          <p:cNvSpPr>
            <a:spLocks noGrp="1"/>
          </p:cNvSpPr>
          <p:nvPr>
            <p:ph type="ftr" sz="quarter" idx="11"/>
          </p:nvPr>
        </p:nvSpPr>
        <p:spPr/>
        <p:txBody>
          <a:bodyPr/>
          <a:lstStyle/>
          <a:p>
            <a:r>
              <a:rPr lang="en-US" altLang="en-US"/>
              <a:t>N. Arnold, Applied Physics, Linz</a:t>
            </a:r>
          </a:p>
        </p:txBody>
      </p:sp>
      <p:sp>
        <p:nvSpPr>
          <p:cNvPr id="354306" name="Text Box 2">
            <a:extLst>
              <a:ext uri="{FF2B5EF4-FFF2-40B4-BE49-F238E27FC236}">
                <a16:creationId xmlns:a16="http://schemas.microsoft.com/office/drawing/2014/main" id="{5F7AE811-3F0D-4C2F-8392-082D369F4B9F}"/>
              </a:ext>
            </a:extLst>
          </p:cNvPr>
          <p:cNvSpPr txBox="1">
            <a:spLocks noChangeArrowheads="1"/>
          </p:cNvSpPr>
          <p:nvPr/>
        </p:nvSpPr>
        <p:spPr bwMode="auto">
          <a:xfrm>
            <a:off x="288925" y="115888"/>
            <a:ext cx="8675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8000"/>
                </a:solidFill>
              </a:rPr>
              <a:t>Feasibility of ablative cleaning of particles</a:t>
            </a:r>
          </a:p>
        </p:txBody>
      </p:sp>
      <p:sp>
        <p:nvSpPr>
          <p:cNvPr id="354307" name="Text Box 3">
            <a:extLst>
              <a:ext uri="{FF2B5EF4-FFF2-40B4-BE49-F238E27FC236}">
                <a16:creationId xmlns:a16="http://schemas.microsoft.com/office/drawing/2014/main" id="{4ECDD1B6-503C-47BB-810B-22893142AE07}"/>
              </a:ext>
            </a:extLst>
          </p:cNvPr>
          <p:cNvSpPr txBox="1">
            <a:spLocks noChangeArrowheads="1"/>
          </p:cNvSpPr>
          <p:nvPr/>
        </p:nvSpPr>
        <p:spPr bwMode="auto">
          <a:xfrm>
            <a:off x="177800" y="4979988"/>
            <a:ext cx="885825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Actual pressures </a:t>
            </a:r>
            <a:r>
              <a:rPr lang="en-US" altLang="en-US" b="1" i="1"/>
              <a:t>higher</a:t>
            </a:r>
            <a:r>
              <a:rPr lang="en-US" altLang="en-US"/>
              <a:t> (lateral expansion, losses)</a:t>
            </a:r>
          </a:p>
          <a:p>
            <a:pPr>
              <a:spcBef>
                <a:spcPct val="50000"/>
              </a:spcBef>
            </a:pPr>
            <a:r>
              <a:rPr lang="en-US" altLang="en-US"/>
              <a:t>Such pressures are attainable within </a:t>
            </a:r>
            <a:r>
              <a:rPr lang="en-US" altLang="en-US" b="1" i="1"/>
              <a:t>narrow interval</a:t>
            </a:r>
            <a:r>
              <a:rPr lang="en-US" altLang="en-US"/>
              <a:t> of </a:t>
            </a:r>
            <a:r>
              <a:rPr lang="en-US" altLang="en-US" i="1"/>
              <a:t>T</a:t>
            </a:r>
            <a:r>
              <a:rPr lang="en-US" altLang="en-US" i="1" baseline="-25000"/>
              <a:t>max</a:t>
            </a:r>
            <a:r>
              <a:rPr lang="en-US" altLang="en-US"/>
              <a:t>~1.5 </a:t>
            </a:r>
            <a:r>
              <a:rPr lang="en-US" altLang="en-US" i="1"/>
              <a:t>T</a:t>
            </a:r>
            <a:r>
              <a:rPr lang="en-US" altLang="en-US" i="1" baseline="-25000"/>
              <a:t>b</a:t>
            </a:r>
            <a:endParaRPr lang="en-US" altLang="en-US"/>
          </a:p>
        </p:txBody>
      </p:sp>
      <p:sp>
        <p:nvSpPr>
          <p:cNvPr id="354308" name="Rectangle 4">
            <a:extLst>
              <a:ext uri="{FF2B5EF4-FFF2-40B4-BE49-F238E27FC236}">
                <a16:creationId xmlns:a16="http://schemas.microsoft.com/office/drawing/2014/main" id="{C3306ACF-5F2A-49FE-8BDE-D59B2057A672}"/>
              </a:ext>
            </a:extLst>
          </p:cNvPr>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354309" name="Group 5">
            <a:extLst>
              <a:ext uri="{FF2B5EF4-FFF2-40B4-BE49-F238E27FC236}">
                <a16:creationId xmlns:a16="http://schemas.microsoft.com/office/drawing/2014/main" id="{22A69005-37C1-4E25-AF72-50846CC6638C}"/>
              </a:ext>
            </a:extLst>
          </p:cNvPr>
          <p:cNvGrpSpPr>
            <a:grpSpLocks/>
          </p:cNvGrpSpPr>
          <p:nvPr/>
        </p:nvGrpSpPr>
        <p:grpSpPr bwMode="auto">
          <a:xfrm>
            <a:off x="1187450" y="1196975"/>
            <a:ext cx="5221288" cy="1287463"/>
            <a:chOff x="748" y="754"/>
            <a:chExt cx="3289" cy="811"/>
          </a:xfrm>
        </p:grpSpPr>
        <p:sp>
          <p:nvSpPr>
            <p:cNvPr id="354310" name="Text Box 6">
              <a:extLst>
                <a:ext uri="{FF2B5EF4-FFF2-40B4-BE49-F238E27FC236}">
                  <a16:creationId xmlns:a16="http://schemas.microsoft.com/office/drawing/2014/main" id="{91360F4A-5831-4770-8D4F-B85AED3B71B8}"/>
                </a:ext>
              </a:extLst>
            </p:cNvPr>
            <p:cNvSpPr txBox="1">
              <a:spLocks noChangeArrowheads="1"/>
            </p:cNvSpPr>
            <p:nvPr/>
          </p:nvSpPr>
          <p:spPr bwMode="auto">
            <a:xfrm>
              <a:off x="748" y="754"/>
              <a:ext cx="32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Force criterion: </a:t>
              </a:r>
              <a:r>
                <a:rPr lang="en-US" altLang="en-US" i="1"/>
                <a:t>pS&gt;F</a:t>
              </a:r>
              <a:r>
                <a:rPr lang="en-US" altLang="en-US" i="1" baseline="-25000"/>
                <a:t>adhesion</a:t>
              </a:r>
            </a:p>
          </p:txBody>
        </p:sp>
        <p:graphicFrame>
          <p:nvGraphicFramePr>
            <p:cNvPr id="354311" name="Object 7">
              <a:extLst>
                <a:ext uri="{FF2B5EF4-FFF2-40B4-BE49-F238E27FC236}">
                  <a16:creationId xmlns:a16="http://schemas.microsoft.com/office/drawing/2014/main" id="{018EC77A-EC02-4753-A69F-214223229782}"/>
                </a:ext>
              </a:extLst>
            </p:cNvPr>
            <p:cNvGraphicFramePr>
              <a:graphicFrameLocks noChangeAspect="1"/>
            </p:cNvGraphicFramePr>
            <p:nvPr/>
          </p:nvGraphicFramePr>
          <p:xfrm>
            <a:off x="764" y="1071"/>
            <a:ext cx="2251" cy="494"/>
          </p:xfrm>
          <a:graphic>
            <a:graphicData uri="http://schemas.openxmlformats.org/presentationml/2006/ole">
              <mc:AlternateContent xmlns:mc="http://schemas.openxmlformats.org/markup-compatibility/2006">
                <mc:Choice xmlns:v="urn:schemas-microsoft-com:vml" Requires="v">
                  <p:oleObj spid="_x0000_s354319" name="Equation" r:id="rId4" imgW="1803240" imgH="393480" progId="Equation.3">
                    <p:embed/>
                  </p:oleObj>
                </mc:Choice>
                <mc:Fallback>
                  <p:oleObj name="Equation" r:id="rId4" imgW="1803240" imgH="39348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 y="1071"/>
                          <a:ext cx="2251" cy="4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4312" name="Rectangle 8">
            <a:extLst>
              <a:ext uri="{FF2B5EF4-FFF2-40B4-BE49-F238E27FC236}">
                <a16:creationId xmlns:a16="http://schemas.microsoft.com/office/drawing/2014/main" id="{BD6BCDBF-A5AD-4926-90AD-ED1B31AD4B5C}"/>
              </a:ext>
            </a:extLst>
          </p:cNvPr>
          <p:cNvSpPr>
            <a:spLocks noChangeArrowheads="1"/>
          </p:cNvSpPr>
          <p:nvPr/>
        </p:nvSpPr>
        <p:spPr bwMode="auto">
          <a:xfrm>
            <a:off x="0" y="3627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54313" name="Rectangle 9">
            <a:extLst>
              <a:ext uri="{FF2B5EF4-FFF2-40B4-BE49-F238E27FC236}">
                <a16:creationId xmlns:a16="http://schemas.microsoft.com/office/drawing/2014/main" id="{361EA63A-FAA4-4F7B-A4DC-15D3D71172CD}"/>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354314" name="Group 10">
            <a:extLst>
              <a:ext uri="{FF2B5EF4-FFF2-40B4-BE49-F238E27FC236}">
                <a16:creationId xmlns:a16="http://schemas.microsoft.com/office/drawing/2014/main" id="{A6A392AA-96A4-484B-9D23-35311A5ECD0E}"/>
              </a:ext>
            </a:extLst>
          </p:cNvPr>
          <p:cNvGrpSpPr>
            <a:grpSpLocks/>
          </p:cNvGrpSpPr>
          <p:nvPr/>
        </p:nvGrpSpPr>
        <p:grpSpPr bwMode="auto">
          <a:xfrm>
            <a:off x="887413" y="2852738"/>
            <a:ext cx="6348412" cy="1439862"/>
            <a:chOff x="559" y="1797"/>
            <a:chExt cx="3999" cy="907"/>
          </a:xfrm>
        </p:grpSpPr>
        <p:sp>
          <p:nvSpPr>
            <p:cNvPr id="354315" name="Text Box 11">
              <a:extLst>
                <a:ext uri="{FF2B5EF4-FFF2-40B4-BE49-F238E27FC236}">
                  <a16:creationId xmlns:a16="http://schemas.microsoft.com/office/drawing/2014/main" id="{FDA9BC7D-3C53-4D0A-8817-D505E1EA5A65}"/>
                </a:ext>
              </a:extLst>
            </p:cNvPr>
            <p:cNvSpPr txBox="1">
              <a:spLocks noChangeArrowheads="1"/>
            </p:cNvSpPr>
            <p:nvPr/>
          </p:nvSpPr>
          <p:spPr bwMode="auto">
            <a:xfrm>
              <a:off x="748" y="1797"/>
              <a:ext cx="38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Energy criterion </a:t>
              </a:r>
              <a:r>
                <a:rPr lang="en-US" altLang="en-US" i="1"/>
                <a:t>pV&gt;E</a:t>
              </a:r>
              <a:r>
                <a:rPr lang="en-US" altLang="en-US" i="1" baseline="-25000"/>
                <a:t>adhesion</a:t>
              </a:r>
              <a:endParaRPr lang="en-US" altLang="en-US" i="1"/>
            </a:p>
          </p:txBody>
        </p:sp>
        <p:graphicFrame>
          <p:nvGraphicFramePr>
            <p:cNvPr id="354316" name="Object 12">
              <a:extLst>
                <a:ext uri="{FF2B5EF4-FFF2-40B4-BE49-F238E27FC236}">
                  <a16:creationId xmlns:a16="http://schemas.microsoft.com/office/drawing/2014/main" id="{A8A9EC0E-D866-40E4-81C9-1906A84ED850}"/>
                </a:ext>
              </a:extLst>
            </p:cNvPr>
            <p:cNvGraphicFramePr>
              <a:graphicFrameLocks noChangeAspect="1"/>
            </p:cNvGraphicFramePr>
            <p:nvPr/>
          </p:nvGraphicFramePr>
          <p:xfrm>
            <a:off x="559" y="2160"/>
            <a:ext cx="3482" cy="544"/>
          </p:xfrm>
          <a:graphic>
            <a:graphicData uri="http://schemas.openxmlformats.org/presentationml/2006/ole">
              <mc:AlternateContent xmlns:mc="http://schemas.openxmlformats.org/markup-compatibility/2006">
                <mc:Choice xmlns:v="urn:schemas-microsoft-com:vml" Requires="v">
                  <p:oleObj spid="_x0000_s354320" name="Equation" r:id="rId6" imgW="2768400" imgH="431640" progId="Equation.3">
                    <p:embed/>
                  </p:oleObj>
                </mc:Choice>
                <mc:Fallback>
                  <p:oleObj name="Equation" r:id="rId6" imgW="2768400" imgH="43164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 y="2160"/>
                          <a:ext cx="3482" cy="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4317" name="Rectangle 13">
            <a:extLst>
              <a:ext uri="{FF2B5EF4-FFF2-40B4-BE49-F238E27FC236}">
                <a16:creationId xmlns:a16="http://schemas.microsoft.com/office/drawing/2014/main" id="{EEFDE4E8-4F5B-4828-877D-6CD72E4BBC39}"/>
              </a:ext>
            </a:extLst>
          </p:cNvPr>
          <p:cNvSpPr>
            <a:spLocks noChangeArrowheads="1"/>
          </p:cNvSpPr>
          <p:nvPr/>
        </p:nvSpPr>
        <p:spPr bwMode="auto">
          <a:xfrm>
            <a:off x="0" y="364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54318" name="Text Box 14">
            <a:extLst>
              <a:ext uri="{FF2B5EF4-FFF2-40B4-BE49-F238E27FC236}">
                <a16:creationId xmlns:a16="http://schemas.microsoft.com/office/drawing/2014/main" id="{D8FE2A6B-7314-4FE6-8EF7-8E065FA9AA0C}"/>
              </a:ext>
            </a:extLst>
          </p:cNvPr>
          <p:cNvSpPr txBox="1">
            <a:spLocks noChangeArrowheads="1"/>
          </p:cNvSpPr>
          <p:nvPr/>
        </p:nvSpPr>
        <p:spPr bwMode="auto">
          <a:xfrm>
            <a:off x="2411413" y="692150"/>
            <a:ext cx="3960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Conditions for the pressure </a:t>
            </a:r>
            <a:r>
              <a:rPr lang="en-US" altLang="en-US" i="1"/>
              <a:t>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54309"/>
                                        </p:tgtEl>
                                        <p:attrNameLst>
                                          <p:attrName>style.visibility</p:attrName>
                                        </p:attrNameLst>
                                      </p:cBhvr>
                                      <p:to>
                                        <p:strVal val="visible"/>
                                      </p:to>
                                    </p:set>
                                    <p:anim calcmode="lin" valueType="num">
                                      <p:cBhvr>
                                        <p:cTn id="7" dur="500" fill="hold"/>
                                        <p:tgtEl>
                                          <p:spTgt spid="354309"/>
                                        </p:tgtEl>
                                        <p:attrNameLst>
                                          <p:attrName>ppt_w</p:attrName>
                                        </p:attrNameLst>
                                      </p:cBhvr>
                                      <p:tavLst>
                                        <p:tav tm="0">
                                          <p:val>
                                            <p:fltVal val="0"/>
                                          </p:val>
                                        </p:tav>
                                        <p:tav tm="100000">
                                          <p:val>
                                            <p:strVal val="#ppt_w"/>
                                          </p:val>
                                        </p:tav>
                                      </p:tavLst>
                                    </p:anim>
                                    <p:anim calcmode="lin" valueType="num">
                                      <p:cBhvr>
                                        <p:cTn id="8" dur="500" fill="hold"/>
                                        <p:tgtEl>
                                          <p:spTgt spid="35430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54314"/>
                                        </p:tgtEl>
                                        <p:attrNameLst>
                                          <p:attrName>style.visibility</p:attrName>
                                        </p:attrNameLst>
                                      </p:cBhvr>
                                      <p:to>
                                        <p:strVal val="visible"/>
                                      </p:to>
                                    </p:set>
                                    <p:anim calcmode="lin" valueType="num">
                                      <p:cBhvr>
                                        <p:cTn id="13" dur="500" fill="hold"/>
                                        <p:tgtEl>
                                          <p:spTgt spid="354314"/>
                                        </p:tgtEl>
                                        <p:attrNameLst>
                                          <p:attrName>ppt_w</p:attrName>
                                        </p:attrNameLst>
                                      </p:cBhvr>
                                      <p:tavLst>
                                        <p:tav tm="0">
                                          <p:val>
                                            <p:fltVal val="0"/>
                                          </p:val>
                                        </p:tav>
                                        <p:tav tm="100000">
                                          <p:val>
                                            <p:strVal val="#ppt_w"/>
                                          </p:val>
                                        </p:tav>
                                      </p:tavLst>
                                    </p:anim>
                                    <p:anim calcmode="lin" valueType="num">
                                      <p:cBhvr>
                                        <p:cTn id="14" dur="500" fill="hold"/>
                                        <p:tgtEl>
                                          <p:spTgt spid="35431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4307"/>
                                        </p:tgtEl>
                                        <p:attrNameLst>
                                          <p:attrName>style.visibility</p:attrName>
                                        </p:attrNameLst>
                                      </p:cBhvr>
                                      <p:to>
                                        <p:strVal val="visible"/>
                                      </p:to>
                                    </p:set>
                                    <p:anim calcmode="lin" valueType="num">
                                      <p:cBhvr additive="base">
                                        <p:cTn id="19" dur="500" fill="hold"/>
                                        <p:tgtEl>
                                          <p:spTgt spid="354307"/>
                                        </p:tgtEl>
                                        <p:attrNameLst>
                                          <p:attrName>ppt_x</p:attrName>
                                        </p:attrNameLst>
                                      </p:cBhvr>
                                      <p:tavLst>
                                        <p:tav tm="0">
                                          <p:val>
                                            <p:strVal val="#ppt_x"/>
                                          </p:val>
                                        </p:tav>
                                        <p:tav tm="100000">
                                          <p:val>
                                            <p:strVal val="#ppt_x"/>
                                          </p:val>
                                        </p:tav>
                                      </p:tavLst>
                                    </p:anim>
                                    <p:anim calcmode="lin" valueType="num">
                                      <p:cBhvr additive="base">
                                        <p:cTn id="20" dur="500" fill="hold"/>
                                        <p:tgtEl>
                                          <p:spTgt spid="3543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F85C382E-CE8F-49E4-958D-4D0EE52F3D34}"/>
              </a:ext>
            </a:extLst>
          </p:cNvPr>
          <p:cNvSpPr>
            <a:spLocks noGrp="1"/>
          </p:cNvSpPr>
          <p:nvPr>
            <p:ph type="ftr" sz="quarter" idx="11"/>
          </p:nvPr>
        </p:nvSpPr>
        <p:spPr/>
        <p:txBody>
          <a:bodyPr/>
          <a:lstStyle/>
          <a:p>
            <a:r>
              <a:rPr lang="en-US" altLang="en-US"/>
              <a:t>N. Arnold, Applied Physics, Linz</a:t>
            </a:r>
          </a:p>
        </p:txBody>
      </p:sp>
      <p:sp>
        <p:nvSpPr>
          <p:cNvPr id="347138" name="Text Box 2">
            <a:extLst>
              <a:ext uri="{FF2B5EF4-FFF2-40B4-BE49-F238E27FC236}">
                <a16:creationId xmlns:a16="http://schemas.microsoft.com/office/drawing/2014/main" id="{14B8E294-C1A7-437F-928D-9C710B7BD4FC}"/>
              </a:ext>
            </a:extLst>
          </p:cNvPr>
          <p:cNvSpPr txBox="1">
            <a:spLocks noChangeArrowheads="1"/>
          </p:cNvSpPr>
          <p:nvPr/>
        </p:nvSpPr>
        <p:spPr bwMode="auto">
          <a:xfrm>
            <a:off x="900113" y="0"/>
            <a:ext cx="7561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FF0000"/>
                </a:solidFill>
              </a:rPr>
              <a:t>Focusing: intensity and temperature</a:t>
            </a:r>
          </a:p>
        </p:txBody>
      </p:sp>
      <p:graphicFrame>
        <p:nvGraphicFramePr>
          <p:cNvPr id="347139" name="Object 3">
            <a:extLst>
              <a:ext uri="{FF2B5EF4-FFF2-40B4-BE49-F238E27FC236}">
                <a16:creationId xmlns:a16="http://schemas.microsoft.com/office/drawing/2014/main" id="{DD19144D-C01C-4D94-AA84-4A28FC475C65}"/>
              </a:ext>
            </a:extLst>
          </p:cNvPr>
          <p:cNvGraphicFramePr>
            <a:graphicFrameLocks noChangeAspect="1"/>
          </p:cNvGraphicFramePr>
          <p:nvPr/>
        </p:nvGraphicFramePr>
        <p:xfrm>
          <a:off x="34925" y="836613"/>
          <a:ext cx="7439025" cy="5256212"/>
        </p:xfrm>
        <a:graphic>
          <a:graphicData uri="http://schemas.openxmlformats.org/presentationml/2006/ole">
            <mc:AlternateContent xmlns:mc="http://schemas.openxmlformats.org/markup-compatibility/2006">
              <mc:Choice xmlns:v="urn:schemas-microsoft-com:vml" Requires="v">
                <p:oleObj spid="_x0000_s347141" name="Graph" r:id="rId3" imgW="7583040" imgH="3192480" progId="Origin50.Graph">
                  <p:embed/>
                </p:oleObj>
              </mc:Choice>
              <mc:Fallback>
                <p:oleObj name="Graph" r:id="rId3" imgW="7583040" imgH="3192480" progId="Origin50.Grap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2847" t="7487" r="48091" b="10149"/>
                      <a:stretch>
                        <a:fillRect/>
                      </a:stretch>
                    </p:blipFill>
                    <p:spPr bwMode="auto">
                      <a:xfrm>
                        <a:off x="34925" y="836613"/>
                        <a:ext cx="7439025"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7140" name="Text Box 4">
            <a:extLst>
              <a:ext uri="{FF2B5EF4-FFF2-40B4-BE49-F238E27FC236}">
                <a16:creationId xmlns:a16="http://schemas.microsoft.com/office/drawing/2014/main" id="{A60EFB9C-DC1F-4836-909A-2B753901D184}"/>
              </a:ext>
            </a:extLst>
          </p:cNvPr>
          <p:cNvSpPr txBox="1">
            <a:spLocks noChangeArrowheads="1"/>
          </p:cNvSpPr>
          <p:nvPr/>
        </p:nvSpPr>
        <p:spPr bwMode="auto">
          <a:xfrm>
            <a:off x="6372225" y="2841625"/>
            <a:ext cx="2592388"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ns pulses, </a:t>
            </a:r>
            <a:r>
              <a:rPr lang="en-US" altLang="en-US" i="1"/>
              <a:t>r&gt;</a:t>
            </a:r>
            <a:r>
              <a:rPr lang="en-US" altLang="en-US"/>
              <a:t>3</a:t>
            </a:r>
            <a:r>
              <a:rPr lang="en-US" altLang="en-US" i="1">
                <a:sym typeface="Symbol" panose="05050102010706020507" pitchFamily="18" charset="2"/>
              </a:rPr>
              <a:t></a:t>
            </a:r>
            <a:r>
              <a:rPr lang="en-US" altLang="en-US"/>
              <a:t>: </a:t>
            </a:r>
          </a:p>
          <a:p>
            <a:pPr>
              <a:spcBef>
                <a:spcPct val="50000"/>
              </a:spcBef>
            </a:pPr>
            <a:r>
              <a:rPr lang="en-US" altLang="en-US" i="1">
                <a:solidFill>
                  <a:srgbClr val="FF0000"/>
                </a:solidFill>
              </a:rPr>
              <a:t>I</a:t>
            </a:r>
            <a:r>
              <a:rPr lang="en-US" altLang="en-US" i="1" baseline="-25000">
                <a:solidFill>
                  <a:srgbClr val="FF0000"/>
                </a:solidFill>
              </a:rPr>
              <a:t>max</a:t>
            </a:r>
            <a:r>
              <a:rPr lang="en-US" altLang="en-US">
                <a:solidFill>
                  <a:srgbClr val="FF0000"/>
                </a:solidFill>
              </a:rPr>
              <a:t> due to caustic</a:t>
            </a:r>
          </a:p>
          <a:p>
            <a:pPr>
              <a:spcBef>
                <a:spcPct val="50000"/>
              </a:spcBef>
            </a:pPr>
            <a:r>
              <a:rPr lang="en-US" altLang="en-US" i="1">
                <a:solidFill>
                  <a:schemeClr val="accent2"/>
                </a:solidFill>
              </a:rPr>
              <a:t>T</a:t>
            </a:r>
            <a:r>
              <a:rPr lang="en-US" altLang="en-US" i="1" baseline="-25000">
                <a:solidFill>
                  <a:schemeClr val="accent2"/>
                </a:solidFill>
              </a:rPr>
              <a:t>max</a:t>
            </a:r>
            <a:r>
              <a:rPr lang="en-US" altLang="en-US">
                <a:solidFill>
                  <a:schemeClr val="accent2"/>
                </a:solidFill>
              </a:rPr>
              <a:t> due to geom.</a:t>
            </a:r>
          </a:p>
          <a:p>
            <a:pPr>
              <a:spcBef>
                <a:spcPct val="50000"/>
              </a:spcBef>
            </a:pPr>
            <a:r>
              <a:rPr lang="en-US" altLang="en-US"/>
              <a:t>(larger power)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EDE5936B-B4CB-4238-B148-C6AE8585E89E}"/>
              </a:ext>
            </a:extLst>
          </p:cNvPr>
          <p:cNvSpPr>
            <a:spLocks noGrp="1"/>
          </p:cNvSpPr>
          <p:nvPr>
            <p:ph type="ftr" sz="quarter" idx="11"/>
          </p:nvPr>
        </p:nvSpPr>
        <p:spPr/>
        <p:txBody>
          <a:bodyPr/>
          <a:lstStyle/>
          <a:p>
            <a:r>
              <a:rPr lang="en-US" altLang="en-US"/>
              <a:t>N. Arnold, Applied Physics, Linz</a:t>
            </a:r>
          </a:p>
        </p:txBody>
      </p:sp>
      <p:sp>
        <p:nvSpPr>
          <p:cNvPr id="348162" name="Text Box 2">
            <a:extLst>
              <a:ext uri="{FF2B5EF4-FFF2-40B4-BE49-F238E27FC236}">
                <a16:creationId xmlns:a16="http://schemas.microsoft.com/office/drawing/2014/main" id="{9F17E2E5-FE7A-475F-9708-7D960A39E623}"/>
              </a:ext>
            </a:extLst>
          </p:cNvPr>
          <p:cNvSpPr txBox="1">
            <a:spLocks noChangeArrowheads="1"/>
          </p:cNvSpPr>
          <p:nvPr/>
        </p:nvSpPr>
        <p:spPr bwMode="auto">
          <a:xfrm>
            <a:off x="223838" y="0"/>
            <a:ext cx="8201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Comparison with the experiment </a:t>
            </a:r>
            <a:r>
              <a:rPr lang="en-US" altLang="en-US"/>
              <a:t>SiO</a:t>
            </a:r>
            <a:r>
              <a:rPr lang="en-US" altLang="en-US" baseline="-25000"/>
              <a:t>2</a:t>
            </a:r>
            <a:r>
              <a:rPr lang="en-US" altLang="en-US"/>
              <a:t>/Si, </a:t>
            </a:r>
            <a:r>
              <a:rPr lang="en-US" altLang="en-US" b="1">
                <a:solidFill>
                  <a:srgbClr val="FF0000"/>
                </a:solidFill>
              </a:rPr>
              <a:t>ablative mechanism</a:t>
            </a:r>
            <a:endParaRPr lang="en-US" altLang="en-US"/>
          </a:p>
        </p:txBody>
      </p:sp>
      <p:sp>
        <p:nvSpPr>
          <p:cNvPr id="348163" name="Text Box 3">
            <a:extLst>
              <a:ext uri="{FF2B5EF4-FFF2-40B4-BE49-F238E27FC236}">
                <a16:creationId xmlns:a16="http://schemas.microsoft.com/office/drawing/2014/main" id="{FD475600-E055-4BC3-8DF5-8245F4C05561}"/>
              </a:ext>
            </a:extLst>
          </p:cNvPr>
          <p:cNvSpPr txBox="1">
            <a:spLocks noChangeArrowheads="1"/>
          </p:cNvSpPr>
          <p:nvPr/>
        </p:nvSpPr>
        <p:spPr bwMode="auto">
          <a:xfrm>
            <a:off x="76200" y="609600"/>
            <a:ext cx="4891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008000"/>
                </a:solidFill>
                <a:sym typeface="Symbol" panose="05050102010706020507" pitchFamily="18" charset="2"/>
              </a:rPr>
              <a:t>          - KrF</a:t>
            </a:r>
            <a:r>
              <a:rPr lang="en-US" altLang="en-US" sz="2000" b="1" i="1">
                <a:solidFill>
                  <a:srgbClr val="008000"/>
                </a:solidFill>
                <a:sym typeface="Symbol" panose="05050102010706020507" pitchFamily="18" charset="2"/>
              </a:rPr>
              <a:t>, </a:t>
            </a:r>
            <a:r>
              <a:rPr lang="en-US" altLang="en-US" sz="2000" b="1">
                <a:solidFill>
                  <a:srgbClr val="008000"/>
                </a:solidFill>
              </a:rPr>
              <a:t>=248 nm, Vacuum*</a:t>
            </a:r>
            <a:endParaRPr lang="en-US" altLang="en-US" sz="2000">
              <a:solidFill>
                <a:srgbClr val="008000"/>
              </a:solidFill>
            </a:endParaRPr>
          </a:p>
          <a:p>
            <a:r>
              <a:rPr lang="en-US" altLang="en-US" sz="2000" i="1">
                <a:sym typeface="Symbol" panose="05050102010706020507" pitchFamily="18" charset="2"/>
              </a:rPr>
              <a:t></a:t>
            </a:r>
            <a:r>
              <a:rPr lang="en-US" altLang="en-US" sz="2000">
                <a:sym typeface="Symbol" panose="05050102010706020507" pitchFamily="18" charset="2"/>
              </a:rPr>
              <a:t>=</a:t>
            </a:r>
            <a:r>
              <a:rPr lang="en-US" altLang="en-US" sz="2000"/>
              <a:t>27 ns, </a:t>
            </a:r>
            <a:r>
              <a:rPr lang="en-US" altLang="en-US" sz="2000" i="1"/>
              <a:t>A</a:t>
            </a:r>
            <a:r>
              <a:rPr lang="en-US" altLang="en-US" sz="2000"/>
              <a:t>=0.39, </a:t>
            </a:r>
            <a:r>
              <a:rPr lang="en-US" altLang="en-US" sz="2000" i="1">
                <a:sym typeface="Symbol" panose="05050102010706020507" pitchFamily="18" charset="2"/>
              </a:rPr>
              <a:t>l</a:t>
            </a:r>
            <a:r>
              <a:rPr lang="en-US" altLang="en-US" sz="2000" i="1" baseline="-25000">
                <a:sym typeface="Symbol" panose="05050102010706020507" pitchFamily="18" charset="2"/>
              </a:rPr>
              <a:t></a:t>
            </a:r>
            <a:r>
              <a:rPr lang="en-US" altLang="en-US" sz="2000">
                <a:sym typeface="Symbol" panose="05050102010706020507" pitchFamily="18" charset="2"/>
              </a:rPr>
              <a:t>=6 nm, </a:t>
            </a:r>
            <a:r>
              <a:rPr lang="en-US" altLang="en-US" sz="2000" i="1">
                <a:sym typeface="Symbol" panose="05050102010706020507" pitchFamily="18" charset="2"/>
              </a:rPr>
              <a:t>l</a:t>
            </a:r>
            <a:r>
              <a:rPr lang="en-US" altLang="en-US" sz="2000" i="1" baseline="-25000">
                <a:sym typeface="Symbol" panose="05050102010706020507" pitchFamily="18" charset="2"/>
              </a:rPr>
              <a:t>T</a:t>
            </a:r>
            <a:r>
              <a:rPr lang="en-US" altLang="en-US" sz="2000">
                <a:sym typeface="Symbol" panose="05050102010706020507" pitchFamily="18" charset="2"/>
              </a:rPr>
              <a:t>=0.8 µm, </a:t>
            </a:r>
            <a:r>
              <a:rPr lang="en-US" altLang="en-US" sz="2000" i="1"/>
              <a:t>n</a:t>
            </a:r>
            <a:r>
              <a:rPr lang="en-US" altLang="en-US" sz="2000" i="1" baseline="-25000"/>
              <a:t>p</a:t>
            </a:r>
            <a:r>
              <a:rPr lang="en-US" altLang="en-US" sz="2000" i="1"/>
              <a:t>=</a:t>
            </a:r>
            <a:r>
              <a:rPr lang="en-US" altLang="en-US" sz="2000"/>
              <a:t>1.5</a:t>
            </a:r>
            <a:endParaRPr lang="en-US" altLang="en-US" sz="2000">
              <a:solidFill>
                <a:srgbClr val="0000FF"/>
              </a:solidFill>
            </a:endParaRPr>
          </a:p>
        </p:txBody>
      </p:sp>
      <p:sp>
        <p:nvSpPr>
          <p:cNvPr id="348164" name="Text Box 4">
            <a:extLst>
              <a:ext uri="{FF2B5EF4-FFF2-40B4-BE49-F238E27FC236}">
                <a16:creationId xmlns:a16="http://schemas.microsoft.com/office/drawing/2014/main" id="{21E09132-D467-4A1D-953B-317ABAB067E0}"/>
              </a:ext>
            </a:extLst>
          </p:cNvPr>
          <p:cNvSpPr txBox="1">
            <a:spLocks noChangeArrowheads="1"/>
          </p:cNvSpPr>
          <p:nvPr/>
        </p:nvSpPr>
        <p:spPr bwMode="auto">
          <a:xfrm>
            <a:off x="5362575" y="1844675"/>
            <a:ext cx="3673475"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t>3D calculations</a:t>
            </a:r>
          </a:p>
          <a:p>
            <a:pPr>
              <a:spcBef>
                <a:spcPct val="50000"/>
              </a:spcBef>
              <a:buFontTx/>
              <a:buChar char="•"/>
            </a:pPr>
            <a:r>
              <a:rPr lang="en-US" altLang="en-US">
                <a:solidFill>
                  <a:srgbClr val="009900"/>
                </a:solidFill>
              </a:rPr>
              <a:t>Thermal expansion - wrong</a:t>
            </a:r>
          </a:p>
          <a:p>
            <a:pPr>
              <a:spcBef>
                <a:spcPct val="50000"/>
              </a:spcBef>
              <a:buFontTx/>
              <a:buChar char="•"/>
            </a:pPr>
            <a:r>
              <a:rPr lang="en-US" altLang="en-US" b="1">
                <a:solidFill>
                  <a:srgbClr val="FF0000"/>
                </a:solidFill>
              </a:rPr>
              <a:t>Ablation-correct </a:t>
            </a:r>
            <a:r>
              <a:rPr lang="en-US" altLang="en-US" b="1" u="sng">
                <a:solidFill>
                  <a:srgbClr val="FF0000"/>
                </a:solidFill>
              </a:rPr>
              <a:t>slope</a:t>
            </a:r>
          </a:p>
          <a:p>
            <a:pPr>
              <a:spcBef>
                <a:spcPct val="50000"/>
              </a:spcBef>
              <a:buFontTx/>
              <a:buChar char="•"/>
            </a:pPr>
            <a:r>
              <a:rPr lang="en-US" altLang="en-US"/>
              <a:t>Discrepancies:</a:t>
            </a:r>
          </a:p>
          <a:p>
            <a:pPr>
              <a:spcBef>
                <a:spcPct val="50000"/>
              </a:spcBef>
              <a:buFontTx/>
              <a:buChar char="•"/>
            </a:pPr>
            <a:r>
              <a:rPr lang="en-US" altLang="en-US"/>
              <a:t>Substrate influence</a:t>
            </a:r>
          </a:p>
          <a:p>
            <a:pPr>
              <a:spcBef>
                <a:spcPct val="50000"/>
              </a:spcBef>
              <a:buFontTx/>
              <a:buChar char="•"/>
            </a:pPr>
            <a:r>
              <a:rPr lang="en-US" altLang="en-US"/>
              <a:t>Parameters (</a:t>
            </a:r>
            <a:r>
              <a:rPr lang="en-US" altLang="en-US" i="1"/>
              <a:t>T</a:t>
            </a:r>
            <a:r>
              <a:rPr lang="en-US" altLang="en-US"/>
              <a:t>-dep., particles stoichiometry)</a:t>
            </a:r>
          </a:p>
        </p:txBody>
      </p:sp>
      <p:sp>
        <p:nvSpPr>
          <p:cNvPr id="348165" name="Text Box 5">
            <a:extLst>
              <a:ext uri="{FF2B5EF4-FFF2-40B4-BE49-F238E27FC236}">
                <a16:creationId xmlns:a16="http://schemas.microsoft.com/office/drawing/2014/main" id="{264A96AA-C15C-410D-B7CE-F29597E7B2B9}"/>
              </a:ext>
            </a:extLst>
          </p:cNvPr>
          <p:cNvSpPr txBox="1">
            <a:spLocks noChangeArrowheads="1"/>
          </p:cNvSpPr>
          <p:nvPr/>
        </p:nvSpPr>
        <p:spPr bwMode="auto">
          <a:xfrm>
            <a:off x="179388" y="6129338"/>
            <a:ext cx="3348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600"/>
              <a:t>*Schrems, Mühlberger, et. al, 2002</a:t>
            </a:r>
            <a:endParaRPr lang="en-US" altLang="en-US" sz="1600"/>
          </a:p>
        </p:txBody>
      </p:sp>
      <p:graphicFrame>
        <p:nvGraphicFramePr>
          <p:cNvPr id="348166" name="Object 6">
            <a:extLst>
              <a:ext uri="{FF2B5EF4-FFF2-40B4-BE49-F238E27FC236}">
                <a16:creationId xmlns:a16="http://schemas.microsoft.com/office/drawing/2014/main" id="{7A7AC426-344C-472E-929C-8C628D0F5E38}"/>
              </a:ext>
            </a:extLst>
          </p:cNvPr>
          <p:cNvGraphicFramePr>
            <a:graphicFrameLocks noChangeAspect="1"/>
          </p:cNvGraphicFramePr>
          <p:nvPr/>
        </p:nvGraphicFramePr>
        <p:xfrm>
          <a:off x="38100" y="1785938"/>
          <a:ext cx="5181600" cy="4006850"/>
        </p:xfrm>
        <a:graphic>
          <a:graphicData uri="http://schemas.openxmlformats.org/presentationml/2006/ole">
            <mc:AlternateContent xmlns:mc="http://schemas.openxmlformats.org/markup-compatibility/2006">
              <mc:Choice xmlns:v="urn:schemas-microsoft-com:vml" Requires="v">
                <p:oleObj spid="_x0000_s348173" name="Graph" r:id="rId3" imgW="5722560" imgH="3097440" progId="Origin50.Graph">
                  <p:embed/>
                </p:oleObj>
              </mc:Choice>
              <mc:Fallback>
                <p:oleObj name="Graph" r:id="rId3" imgW="5722560" imgH="3097440" progId="Origin50.Graph">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l="3334" t="19977" r="51396" b="15358"/>
                      <a:stretch>
                        <a:fillRect/>
                      </a:stretch>
                    </p:blipFill>
                    <p:spPr bwMode="auto">
                      <a:xfrm>
                        <a:off x="38100" y="1785938"/>
                        <a:ext cx="518160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48167" name="Group 7">
            <a:extLst>
              <a:ext uri="{FF2B5EF4-FFF2-40B4-BE49-F238E27FC236}">
                <a16:creationId xmlns:a16="http://schemas.microsoft.com/office/drawing/2014/main" id="{3BEDA40E-4CCD-4755-8BD0-B94E9EB9E811}"/>
              </a:ext>
            </a:extLst>
          </p:cNvPr>
          <p:cNvGrpSpPr>
            <a:grpSpLocks/>
          </p:cNvGrpSpPr>
          <p:nvPr/>
        </p:nvGrpSpPr>
        <p:grpSpPr bwMode="auto">
          <a:xfrm>
            <a:off x="2700338" y="1304925"/>
            <a:ext cx="3886200" cy="1728788"/>
            <a:chOff x="1701" y="822"/>
            <a:chExt cx="2448" cy="1089"/>
          </a:xfrm>
        </p:grpSpPr>
        <p:sp>
          <p:nvSpPr>
            <p:cNvPr id="348168" name="Line 8">
              <a:extLst>
                <a:ext uri="{FF2B5EF4-FFF2-40B4-BE49-F238E27FC236}">
                  <a16:creationId xmlns:a16="http://schemas.microsoft.com/office/drawing/2014/main" id="{C0865040-39C6-4257-9A31-BE67B6ED1D5A}"/>
                </a:ext>
              </a:extLst>
            </p:cNvPr>
            <p:cNvSpPr>
              <a:spLocks noChangeShapeType="1"/>
            </p:cNvSpPr>
            <p:nvPr/>
          </p:nvSpPr>
          <p:spPr bwMode="auto">
            <a:xfrm flipV="1">
              <a:off x="1701" y="958"/>
              <a:ext cx="952"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169" name="Line 9">
              <a:extLst>
                <a:ext uri="{FF2B5EF4-FFF2-40B4-BE49-F238E27FC236}">
                  <a16:creationId xmlns:a16="http://schemas.microsoft.com/office/drawing/2014/main" id="{F2D82285-2D88-447B-B322-C41041761A47}"/>
                </a:ext>
              </a:extLst>
            </p:cNvPr>
            <p:cNvSpPr>
              <a:spLocks noChangeShapeType="1"/>
            </p:cNvSpPr>
            <p:nvPr/>
          </p:nvSpPr>
          <p:spPr bwMode="auto">
            <a:xfrm flipV="1">
              <a:off x="1769" y="958"/>
              <a:ext cx="884" cy="9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170" name="Text Box 10">
              <a:extLst>
                <a:ext uri="{FF2B5EF4-FFF2-40B4-BE49-F238E27FC236}">
                  <a16:creationId xmlns:a16="http://schemas.microsoft.com/office/drawing/2014/main" id="{5637F6DD-EE1C-4951-9365-EABCF8E89574}"/>
                </a:ext>
              </a:extLst>
            </p:cNvPr>
            <p:cNvSpPr txBox="1">
              <a:spLocks noChangeArrowheads="1"/>
            </p:cNvSpPr>
            <p:nvPr/>
          </p:nvSpPr>
          <p:spPr bwMode="auto">
            <a:xfrm>
              <a:off x="2607" y="822"/>
              <a:ext cx="15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Rescaled to Mie</a:t>
              </a:r>
            </a:p>
          </p:txBody>
        </p:sp>
      </p:grpSp>
      <p:sp>
        <p:nvSpPr>
          <p:cNvPr id="348171" name="Rectangle 11">
            <a:extLst>
              <a:ext uri="{FF2B5EF4-FFF2-40B4-BE49-F238E27FC236}">
                <a16:creationId xmlns:a16="http://schemas.microsoft.com/office/drawing/2014/main" id="{0FC42078-E6C0-4931-91BC-F0EA1BC73BCD}"/>
              </a:ext>
            </a:extLst>
          </p:cNvPr>
          <p:cNvSpPr>
            <a:spLocks noChangeArrowheads="1"/>
          </p:cNvSpPr>
          <p:nvPr/>
        </p:nvSpPr>
        <p:spPr bwMode="auto">
          <a:xfrm>
            <a:off x="468313" y="765175"/>
            <a:ext cx="107950" cy="10795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72" name="Oval 12">
            <a:extLst>
              <a:ext uri="{FF2B5EF4-FFF2-40B4-BE49-F238E27FC236}">
                <a16:creationId xmlns:a16="http://schemas.microsoft.com/office/drawing/2014/main" id="{FAA8EBA0-31A3-431D-B616-32FB7B7B956E}"/>
              </a:ext>
            </a:extLst>
          </p:cNvPr>
          <p:cNvSpPr>
            <a:spLocks noChangeArrowheads="1"/>
          </p:cNvSpPr>
          <p:nvPr/>
        </p:nvSpPr>
        <p:spPr bwMode="auto">
          <a:xfrm>
            <a:off x="215900" y="765175"/>
            <a:ext cx="107950" cy="10795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48167"/>
                                        </p:tgtEl>
                                        <p:attrNameLst>
                                          <p:attrName>style.visibility</p:attrName>
                                        </p:attrNameLst>
                                      </p:cBhvr>
                                      <p:to>
                                        <p:strVal val="visible"/>
                                      </p:to>
                                    </p:set>
                                    <p:anim calcmode="lin" valueType="num">
                                      <p:cBhvr additive="base">
                                        <p:cTn id="7" dur="500" fill="hold"/>
                                        <p:tgtEl>
                                          <p:spTgt spid="348167"/>
                                        </p:tgtEl>
                                        <p:attrNameLst>
                                          <p:attrName>ppt_x</p:attrName>
                                        </p:attrNameLst>
                                      </p:cBhvr>
                                      <p:tavLst>
                                        <p:tav tm="0">
                                          <p:val>
                                            <p:strVal val="1+#ppt_w/2"/>
                                          </p:val>
                                        </p:tav>
                                        <p:tav tm="100000">
                                          <p:val>
                                            <p:strVal val="#ppt_x"/>
                                          </p:val>
                                        </p:tav>
                                      </p:tavLst>
                                    </p:anim>
                                    <p:anim calcmode="lin" valueType="num">
                                      <p:cBhvr additive="base">
                                        <p:cTn id="8" dur="500" fill="hold"/>
                                        <p:tgtEl>
                                          <p:spTgt spid="3481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48164"/>
                                        </p:tgtEl>
                                        <p:attrNameLst>
                                          <p:attrName>style.visibility</p:attrName>
                                        </p:attrNameLst>
                                      </p:cBhvr>
                                      <p:to>
                                        <p:strVal val="visible"/>
                                      </p:to>
                                    </p:set>
                                    <p:anim calcmode="lin" valueType="num">
                                      <p:cBhvr additive="base">
                                        <p:cTn id="13" dur="500" fill="hold"/>
                                        <p:tgtEl>
                                          <p:spTgt spid="348164"/>
                                        </p:tgtEl>
                                        <p:attrNameLst>
                                          <p:attrName>ppt_x</p:attrName>
                                        </p:attrNameLst>
                                      </p:cBhvr>
                                      <p:tavLst>
                                        <p:tav tm="0">
                                          <p:val>
                                            <p:strVal val="1+#ppt_w/2"/>
                                          </p:val>
                                        </p:tav>
                                        <p:tav tm="100000">
                                          <p:val>
                                            <p:strVal val="#ppt_x"/>
                                          </p:val>
                                        </p:tav>
                                      </p:tavLst>
                                    </p:anim>
                                    <p:anim calcmode="lin" valueType="num">
                                      <p:cBhvr additive="base">
                                        <p:cTn id="14" dur="500" fill="hold"/>
                                        <p:tgtEl>
                                          <p:spTgt spid="348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63812B34-01AB-4D9E-BA3D-DA219096AF99}"/>
              </a:ext>
            </a:extLst>
          </p:cNvPr>
          <p:cNvSpPr>
            <a:spLocks noGrp="1"/>
          </p:cNvSpPr>
          <p:nvPr>
            <p:ph type="ftr" sz="quarter" idx="11"/>
          </p:nvPr>
        </p:nvSpPr>
        <p:spPr/>
        <p:txBody>
          <a:bodyPr/>
          <a:lstStyle/>
          <a:p>
            <a:r>
              <a:rPr lang="en-US" altLang="en-US"/>
              <a:t>N. Arnold, Applied Physics, Linz</a:t>
            </a:r>
          </a:p>
        </p:txBody>
      </p:sp>
      <p:sp>
        <p:nvSpPr>
          <p:cNvPr id="349186" name="Text Box 2">
            <a:extLst>
              <a:ext uri="{FF2B5EF4-FFF2-40B4-BE49-F238E27FC236}">
                <a16:creationId xmlns:a16="http://schemas.microsoft.com/office/drawing/2014/main" id="{D16E1DFC-0FAA-4539-88B6-84FA38126A8F}"/>
              </a:ext>
            </a:extLst>
          </p:cNvPr>
          <p:cNvSpPr txBox="1">
            <a:spLocks noChangeArrowheads="1"/>
          </p:cNvSpPr>
          <p:nvPr/>
        </p:nvSpPr>
        <p:spPr bwMode="auto">
          <a:xfrm>
            <a:off x="76200" y="76200"/>
            <a:ext cx="4387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008000"/>
                </a:solidFill>
                <a:sym typeface="Symbol" panose="05050102010706020507" pitchFamily="18" charset="2"/>
              </a:rPr>
              <a:t>Nd-YAG</a:t>
            </a:r>
            <a:r>
              <a:rPr lang="en-US" altLang="en-US" sz="2000" b="1" baseline="30000">
                <a:solidFill>
                  <a:srgbClr val="008000"/>
                </a:solidFill>
                <a:sym typeface="Symbol" panose="05050102010706020507" pitchFamily="18" charset="2"/>
              </a:rPr>
              <a:t>2</a:t>
            </a:r>
            <a:r>
              <a:rPr lang="en-US" altLang="en-US" sz="2000" b="1" i="1">
                <a:solidFill>
                  <a:srgbClr val="008000"/>
                </a:solidFill>
                <a:sym typeface="Symbol" panose="05050102010706020507" pitchFamily="18" charset="2"/>
              </a:rPr>
              <a:t>, </a:t>
            </a:r>
            <a:r>
              <a:rPr lang="en-US" altLang="en-US" sz="2000" b="1">
                <a:solidFill>
                  <a:srgbClr val="008000"/>
                </a:solidFill>
              </a:rPr>
              <a:t>=532 nm, Vacuum*</a:t>
            </a:r>
            <a:endParaRPr lang="en-US" altLang="en-US" sz="2000"/>
          </a:p>
          <a:p>
            <a:r>
              <a:rPr lang="en-US" altLang="en-US" sz="2000" i="1">
                <a:sym typeface="Symbol" panose="05050102010706020507" pitchFamily="18" charset="2"/>
              </a:rPr>
              <a:t></a:t>
            </a:r>
            <a:r>
              <a:rPr lang="en-US" altLang="en-US" sz="2000">
                <a:sym typeface="Symbol" panose="05050102010706020507" pitchFamily="18" charset="2"/>
              </a:rPr>
              <a:t>=</a:t>
            </a:r>
            <a:r>
              <a:rPr lang="en-US" altLang="en-US" sz="2000"/>
              <a:t>8 ns, </a:t>
            </a:r>
            <a:r>
              <a:rPr lang="en-US" altLang="en-US" sz="2000" i="1"/>
              <a:t>A</a:t>
            </a:r>
            <a:r>
              <a:rPr lang="en-US" altLang="en-US" sz="2000"/>
              <a:t>=0.63, </a:t>
            </a:r>
            <a:r>
              <a:rPr lang="en-US" altLang="en-US" sz="2000" i="1">
                <a:sym typeface="Symbol" panose="05050102010706020507" pitchFamily="18" charset="2"/>
              </a:rPr>
              <a:t>l</a:t>
            </a:r>
            <a:r>
              <a:rPr lang="en-US" altLang="en-US" sz="2000" i="1" baseline="-25000">
                <a:sym typeface="Symbol" panose="05050102010706020507" pitchFamily="18" charset="2"/>
              </a:rPr>
              <a:t></a:t>
            </a:r>
            <a:r>
              <a:rPr lang="en-US" altLang="en-US" sz="2000">
                <a:sym typeface="Symbol" panose="05050102010706020507" pitchFamily="18" charset="2"/>
              </a:rPr>
              <a:t>=0.1 µm, </a:t>
            </a:r>
            <a:r>
              <a:rPr lang="en-US" altLang="en-US" sz="2000" i="1">
                <a:sym typeface="Symbol" panose="05050102010706020507" pitchFamily="18" charset="2"/>
              </a:rPr>
              <a:t>l</a:t>
            </a:r>
            <a:r>
              <a:rPr lang="en-US" altLang="en-US" sz="2000" i="1" baseline="-25000">
                <a:sym typeface="Symbol" panose="05050102010706020507" pitchFamily="18" charset="2"/>
              </a:rPr>
              <a:t>T</a:t>
            </a:r>
            <a:r>
              <a:rPr lang="en-US" altLang="en-US" sz="2000">
                <a:sym typeface="Symbol" panose="05050102010706020507" pitchFamily="18" charset="2"/>
              </a:rPr>
              <a:t>=0.45 µm</a:t>
            </a:r>
            <a:endParaRPr lang="en-US" altLang="en-US" sz="2000"/>
          </a:p>
        </p:txBody>
      </p:sp>
      <p:sp>
        <p:nvSpPr>
          <p:cNvPr id="349187" name="Text Box 3">
            <a:extLst>
              <a:ext uri="{FF2B5EF4-FFF2-40B4-BE49-F238E27FC236}">
                <a16:creationId xmlns:a16="http://schemas.microsoft.com/office/drawing/2014/main" id="{03FCF0DF-8C9B-4158-9486-7AC806FE1A7C}"/>
              </a:ext>
            </a:extLst>
          </p:cNvPr>
          <p:cNvSpPr txBox="1">
            <a:spLocks noChangeArrowheads="1"/>
          </p:cNvSpPr>
          <p:nvPr/>
        </p:nvSpPr>
        <p:spPr bwMode="auto">
          <a:xfrm>
            <a:off x="5435600" y="1844675"/>
            <a:ext cx="35655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i="1">
                <a:sym typeface="Symbol" panose="05050102010706020507" pitchFamily="18" charset="2"/>
              </a:rPr>
              <a:t>, </a:t>
            </a:r>
            <a:r>
              <a:rPr lang="en-US" altLang="en-US" sz="2000" i="1">
                <a:sym typeface="Symbol" panose="05050102010706020507" pitchFamily="18" charset="2"/>
              </a:rPr>
              <a:t>l</a:t>
            </a:r>
            <a:r>
              <a:rPr lang="en-US" altLang="en-US" sz="2000" i="1" baseline="-25000">
                <a:sym typeface="Symbol" panose="05050102010706020507" pitchFamily="18" charset="2"/>
              </a:rPr>
              <a:t>T </a:t>
            </a:r>
            <a:r>
              <a:rPr lang="en-US" altLang="en-US" i="1">
                <a:sym typeface="Symbol" panose="05050102010706020507" pitchFamily="18" charset="2"/>
              </a:rPr>
              <a:t>, l</a:t>
            </a:r>
            <a:r>
              <a:rPr lang="en-US" altLang="en-US" i="1" baseline="-25000">
                <a:sym typeface="Symbol" panose="05050102010706020507" pitchFamily="18" charset="2"/>
              </a:rPr>
              <a:t></a:t>
            </a:r>
            <a:r>
              <a:rPr lang="en-US" altLang="en-US" i="1">
                <a:sym typeface="Symbol" panose="05050102010706020507" pitchFamily="18" charset="2"/>
              </a:rPr>
              <a:t>, </a:t>
            </a:r>
            <a:r>
              <a:rPr lang="en-US" altLang="en-US" i="1"/>
              <a:t>r/</a:t>
            </a:r>
            <a:r>
              <a:rPr lang="en-US" altLang="en-US" i="1">
                <a:sym typeface="Symbol" panose="05050102010706020507" pitchFamily="18" charset="2"/>
              </a:rPr>
              <a:t> , A</a:t>
            </a:r>
            <a:r>
              <a:rPr lang="en-US" altLang="en-US"/>
              <a:t> change </a:t>
            </a:r>
            <a:r>
              <a:rPr lang="en-US" altLang="en-US">
                <a:sym typeface="Symbol" panose="05050102010706020507" pitchFamily="18" charset="2"/>
              </a:rPr>
              <a:t></a:t>
            </a:r>
            <a:endParaRPr lang="en-US" altLang="en-US"/>
          </a:p>
          <a:p>
            <a:pPr>
              <a:spcBef>
                <a:spcPct val="50000"/>
              </a:spcBef>
              <a:buFontTx/>
              <a:buChar char="•"/>
            </a:pPr>
            <a:r>
              <a:rPr lang="en-US" altLang="en-US"/>
              <a:t>3D part different</a:t>
            </a:r>
          </a:p>
          <a:p>
            <a:pPr>
              <a:spcBef>
                <a:spcPct val="50000"/>
              </a:spcBef>
              <a:buFontTx/>
              <a:buChar char="•"/>
            </a:pPr>
            <a:r>
              <a:rPr lang="en-US" altLang="en-US" b="1">
                <a:solidFill>
                  <a:srgbClr val="FF0000"/>
                </a:solidFill>
              </a:rPr>
              <a:t>Ablation - correct slope</a:t>
            </a:r>
          </a:p>
        </p:txBody>
      </p:sp>
      <p:graphicFrame>
        <p:nvGraphicFramePr>
          <p:cNvPr id="349188" name="Object 4">
            <a:extLst>
              <a:ext uri="{FF2B5EF4-FFF2-40B4-BE49-F238E27FC236}">
                <a16:creationId xmlns:a16="http://schemas.microsoft.com/office/drawing/2014/main" id="{133A2612-D5FE-4B53-8683-88E7BD6DBE74}"/>
              </a:ext>
            </a:extLst>
          </p:cNvPr>
          <p:cNvGraphicFramePr>
            <a:graphicFrameLocks noChangeAspect="1"/>
          </p:cNvGraphicFramePr>
          <p:nvPr/>
        </p:nvGraphicFramePr>
        <p:xfrm>
          <a:off x="107950" y="1489075"/>
          <a:ext cx="5183188" cy="4027488"/>
        </p:xfrm>
        <a:graphic>
          <a:graphicData uri="http://schemas.openxmlformats.org/presentationml/2006/ole">
            <mc:AlternateContent xmlns:mc="http://schemas.openxmlformats.org/markup-compatibility/2006">
              <mc:Choice xmlns:v="urn:schemas-microsoft-com:vml" Requires="v">
                <p:oleObj spid="_x0000_s349190" name="Graph" r:id="rId3" imgW="5283360" imgH="3044160" progId="Origin50.Graph">
                  <p:embed/>
                </p:oleObj>
              </mc:Choice>
              <mc:Fallback>
                <p:oleObj name="Graph" r:id="rId3" imgW="5283360" imgH="3044160" progId="Origin50.Grap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3612" t="18921" r="47319" b="14900"/>
                      <a:stretch>
                        <a:fillRect/>
                      </a:stretch>
                    </p:blipFill>
                    <p:spPr bwMode="auto">
                      <a:xfrm>
                        <a:off x="107950" y="1489075"/>
                        <a:ext cx="5183188" cy="402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9189" name="Text Box 5">
            <a:extLst>
              <a:ext uri="{FF2B5EF4-FFF2-40B4-BE49-F238E27FC236}">
                <a16:creationId xmlns:a16="http://schemas.microsoft.com/office/drawing/2014/main" id="{CFAE3D4D-33F0-47FA-90B2-5BAD6FF9BB87}"/>
              </a:ext>
            </a:extLst>
          </p:cNvPr>
          <p:cNvSpPr txBox="1">
            <a:spLocks noChangeArrowheads="1"/>
          </p:cNvSpPr>
          <p:nvPr/>
        </p:nvSpPr>
        <p:spPr bwMode="auto">
          <a:xfrm>
            <a:off x="73025" y="6237288"/>
            <a:ext cx="3094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600"/>
              <a:t>*Bertsch, Mosbacher, et. al</a:t>
            </a:r>
            <a:r>
              <a:rPr lang="en-US" altLang="en-US" sz="1600"/>
              <a:t>,</a:t>
            </a:r>
            <a:r>
              <a:rPr lang="en-GB" altLang="en-US" sz="1600"/>
              <a:t> 2002</a:t>
            </a: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9187"/>
                                        </p:tgtEl>
                                        <p:attrNameLst>
                                          <p:attrName>style.visibility</p:attrName>
                                        </p:attrNameLst>
                                      </p:cBhvr>
                                      <p:to>
                                        <p:strVal val="visible"/>
                                      </p:to>
                                    </p:set>
                                    <p:anim calcmode="lin" valueType="num">
                                      <p:cBhvr additive="base">
                                        <p:cTn id="7" dur="500" fill="hold"/>
                                        <p:tgtEl>
                                          <p:spTgt spid="349187"/>
                                        </p:tgtEl>
                                        <p:attrNameLst>
                                          <p:attrName>ppt_x</p:attrName>
                                        </p:attrNameLst>
                                      </p:cBhvr>
                                      <p:tavLst>
                                        <p:tav tm="0">
                                          <p:val>
                                            <p:strVal val="1+#ppt_w/2"/>
                                          </p:val>
                                        </p:tav>
                                        <p:tav tm="100000">
                                          <p:val>
                                            <p:strVal val="#ppt_x"/>
                                          </p:val>
                                        </p:tav>
                                      </p:tavLst>
                                    </p:anim>
                                    <p:anim calcmode="lin" valueType="num">
                                      <p:cBhvr additive="base">
                                        <p:cTn id="8" dur="500" fill="hold"/>
                                        <p:tgtEl>
                                          <p:spTgt spid="349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DECD5B6-5706-4FEC-8A94-B1120AB3DBE8}"/>
              </a:ext>
            </a:extLst>
          </p:cNvPr>
          <p:cNvSpPr>
            <a:spLocks noGrp="1"/>
          </p:cNvSpPr>
          <p:nvPr>
            <p:ph type="ftr" sz="quarter" idx="11"/>
          </p:nvPr>
        </p:nvSpPr>
        <p:spPr/>
        <p:txBody>
          <a:bodyPr/>
          <a:lstStyle/>
          <a:p>
            <a:r>
              <a:rPr lang="en-US" altLang="en-US"/>
              <a:t>N. Arnold, Applied Physics, Linz</a:t>
            </a:r>
          </a:p>
        </p:txBody>
      </p:sp>
      <p:sp>
        <p:nvSpPr>
          <p:cNvPr id="350210" name="Text Box 2">
            <a:extLst>
              <a:ext uri="{FF2B5EF4-FFF2-40B4-BE49-F238E27FC236}">
                <a16:creationId xmlns:a16="http://schemas.microsoft.com/office/drawing/2014/main" id="{C5C88376-0BDE-411D-BAB5-7884DAE279EC}"/>
              </a:ext>
            </a:extLst>
          </p:cNvPr>
          <p:cNvSpPr txBox="1">
            <a:spLocks noChangeArrowheads="1"/>
          </p:cNvSpPr>
          <p:nvPr/>
        </p:nvSpPr>
        <p:spPr bwMode="auto">
          <a:xfrm>
            <a:off x="76200" y="76200"/>
            <a:ext cx="41005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009900"/>
                </a:solidFill>
                <a:sym typeface="Symbol" panose="05050102010706020507" pitchFamily="18" charset="2"/>
              </a:rPr>
              <a:t>Nd-YAG</a:t>
            </a:r>
            <a:r>
              <a:rPr lang="en-US" altLang="en-US" sz="2000" b="1" i="1">
                <a:solidFill>
                  <a:srgbClr val="009900"/>
                </a:solidFill>
                <a:sym typeface="Symbol" panose="05050102010706020507" pitchFamily="18" charset="2"/>
              </a:rPr>
              <a:t>, </a:t>
            </a:r>
            <a:r>
              <a:rPr lang="en-US" altLang="en-US" sz="2000" b="1">
                <a:solidFill>
                  <a:srgbClr val="009900"/>
                </a:solidFill>
              </a:rPr>
              <a:t>=1064 nm, Vacuum*</a:t>
            </a:r>
            <a:endParaRPr lang="en-US" altLang="en-US" sz="2000">
              <a:solidFill>
                <a:srgbClr val="009900"/>
              </a:solidFill>
            </a:endParaRPr>
          </a:p>
          <a:p>
            <a:r>
              <a:rPr lang="en-US" altLang="en-US" sz="2000" i="1">
                <a:sym typeface="Symbol" panose="05050102010706020507" pitchFamily="18" charset="2"/>
              </a:rPr>
              <a:t></a:t>
            </a:r>
            <a:r>
              <a:rPr lang="en-US" altLang="en-US" sz="2000">
                <a:sym typeface="Symbol" panose="05050102010706020507" pitchFamily="18" charset="2"/>
              </a:rPr>
              <a:t>=</a:t>
            </a:r>
            <a:r>
              <a:rPr lang="en-US" altLang="en-US" sz="2000"/>
              <a:t>8 ns, </a:t>
            </a:r>
            <a:r>
              <a:rPr lang="en-US" altLang="en-US" sz="2000" i="1"/>
              <a:t>A</a:t>
            </a:r>
            <a:r>
              <a:rPr lang="en-US" altLang="en-US" sz="2000"/>
              <a:t>=0.7, </a:t>
            </a:r>
            <a:r>
              <a:rPr lang="en-US" altLang="en-US" sz="2000" i="1">
                <a:sym typeface="Symbol" panose="05050102010706020507" pitchFamily="18" charset="2"/>
              </a:rPr>
              <a:t>l</a:t>
            </a:r>
            <a:r>
              <a:rPr lang="en-US" altLang="en-US" sz="2000" i="1" baseline="-25000">
                <a:sym typeface="Symbol" panose="05050102010706020507" pitchFamily="18" charset="2"/>
              </a:rPr>
              <a:t></a:t>
            </a:r>
            <a:r>
              <a:rPr lang="en-US" altLang="en-US" sz="2000">
                <a:sym typeface="Symbol" panose="05050102010706020507" pitchFamily="18" charset="2"/>
              </a:rPr>
              <a:t>=17 µm, </a:t>
            </a:r>
            <a:r>
              <a:rPr lang="en-US" altLang="en-US" sz="2000" i="1">
                <a:sym typeface="Symbol" panose="05050102010706020507" pitchFamily="18" charset="2"/>
              </a:rPr>
              <a:t>l</a:t>
            </a:r>
            <a:r>
              <a:rPr lang="en-US" altLang="en-US" sz="2000" i="1" baseline="-25000">
                <a:sym typeface="Symbol" panose="05050102010706020507" pitchFamily="18" charset="2"/>
              </a:rPr>
              <a:t>T</a:t>
            </a:r>
            <a:r>
              <a:rPr lang="en-US" altLang="en-US" sz="2000">
                <a:sym typeface="Symbol" panose="05050102010706020507" pitchFamily="18" charset="2"/>
              </a:rPr>
              <a:t>=0.45 µm</a:t>
            </a:r>
            <a:endParaRPr lang="en-US" altLang="en-US" sz="2000"/>
          </a:p>
        </p:txBody>
      </p:sp>
      <p:sp>
        <p:nvSpPr>
          <p:cNvPr id="350211" name="Text Box 3">
            <a:extLst>
              <a:ext uri="{FF2B5EF4-FFF2-40B4-BE49-F238E27FC236}">
                <a16:creationId xmlns:a16="http://schemas.microsoft.com/office/drawing/2014/main" id="{33C98F1D-5916-4484-920A-35B5ECD475E3}"/>
              </a:ext>
            </a:extLst>
          </p:cNvPr>
          <p:cNvSpPr txBox="1">
            <a:spLocks noChangeArrowheads="1"/>
          </p:cNvSpPr>
          <p:nvPr/>
        </p:nvSpPr>
        <p:spPr bwMode="auto">
          <a:xfrm>
            <a:off x="5562600" y="1828800"/>
            <a:ext cx="3429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sym typeface="Symbol" panose="05050102010706020507" pitchFamily="18" charset="2"/>
              </a:rPr>
              <a:t>Strong </a:t>
            </a:r>
            <a:r>
              <a:rPr lang="en-US" altLang="en-US" i="1">
                <a:sym typeface="Symbol" panose="05050102010706020507" pitchFamily="18" charset="2"/>
              </a:rPr>
              <a:t>(T)</a:t>
            </a:r>
            <a:r>
              <a:rPr lang="en-US" altLang="en-US">
                <a:sym typeface="Symbol" panose="05050102010706020507" pitchFamily="18" charset="2"/>
              </a:rPr>
              <a:t></a:t>
            </a:r>
            <a:endParaRPr lang="en-US" altLang="en-US"/>
          </a:p>
          <a:p>
            <a:pPr>
              <a:spcBef>
                <a:spcPct val="50000"/>
              </a:spcBef>
              <a:buFontTx/>
              <a:buChar char="•"/>
            </a:pPr>
            <a:r>
              <a:rPr lang="en-US" altLang="en-US"/>
              <a:t>Large uncertainties, but</a:t>
            </a:r>
          </a:p>
          <a:p>
            <a:pPr>
              <a:spcBef>
                <a:spcPct val="50000"/>
              </a:spcBef>
              <a:buFontTx/>
              <a:buChar char="•"/>
            </a:pPr>
            <a:r>
              <a:rPr lang="en-US" altLang="en-US" b="1">
                <a:solidFill>
                  <a:srgbClr val="FF0000"/>
                </a:solidFill>
              </a:rPr>
              <a:t>Ablation-correct slope</a:t>
            </a:r>
            <a:endParaRPr lang="en-US" altLang="en-US"/>
          </a:p>
        </p:txBody>
      </p:sp>
      <p:sp>
        <p:nvSpPr>
          <p:cNvPr id="350212" name="Text Box 4">
            <a:extLst>
              <a:ext uri="{FF2B5EF4-FFF2-40B4-BE49-F238E27FC236}">
                <a16:creationId xmlns:a16="http://schemas.microsoft.com/office/drawing/2014/main" id="{C9B75CEA-682F-47A2-BC35-56CE876D488B}"/>
              </a:ext>
            </a:extLst>
          </p:cNvPr>
          <p:cNvSpPr txBox="1">
            <a:spLocks noChangeArrowheads="1"/>
          </p:cNvSpPr>
          <p:nvPr/>
        </p:nvSpPr>
        <p:spPr bwMode="auto">
          <a:xfrm>
            <a:off x="76200" y="6324600"/>
            <a:ext cx="2695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*Schrems, Bäuerle et al. 2003</a:t>
            </a:r>
          </a:p>
        </p:txBody>
      </p:sp>
      <p:graphicFrame>
        <p:nvGraphicFramePr>
          <p:cNvPr id="350213" name="Object 5">
            <a:extLst>
              <a:ext uri="{FF2B5EF4-FFF2-40B4-BE49-F238E27FC236}">
                <a16:creationId xmlns:a16="http://schemas.microsoft.com/office/drawing/2014/main" id="{CA7F614C-459E-4BCE-9D41-B84AAE59AAF7}"/>
              </a:ext>
            </a:extLst>
          </p:cNvPr>
          <p:cNvGraphicFramePr>
            <a:graphicFrameLocks noChangeAspect="1"/>
          </p:cNvGraphicFramePr>
          <p:nvPr/>
        </p:nvGraphicFramePr>
        <p:xfrm>
          <a:off x="107950" y="1412875"/>
          <a:ext cx="5186363" cy="3933825"/>
        </p:xfrm>
        <a:graphic>
          <a:graphicData uri="http://schemas.openxmlformats.org/presentationml/2006/ole">
            <mc:AlternateContent xmlns:mc="http://schemas.openxmlformats.org/markup-compatibility/2006">
              <mc:Choice xmlns:v="urn:schemas-microsoft-com:vml" Requires="v">
                <p:oleObj spid="_x0000_s350214" name="Graph" r:id="rId3" imgW="5061600" imgH="3136320" progId="Origin50.Graph">
                  <p:embed/>
                </p:oleObj>
              </mc:Choice>
              <mc:Fallback>
                <p:oleObj name="Graph" r:id="rId3" imgW="5061600" imgH="3136320" progId="Origin50.Grap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l="3769" t="21465" r="45021" b="15840"/>
                      <a:stretch>
                        <a:fillRect/>
                      </a:stretch>
                    </p:blipFill>
                    <p:spPr bwMode="auto">
                      <a:xfrm>
                        <a:off x="107950" y="1412875"/>
                        <a:ext cx="5186363"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0211"/>
                                        </p:tgtEl>
                                        <p:attrNameLst>
                                          <p:attrName>style.visibility</p:attrName>
                                        </p:attrNameLst>
                                      </p:cBhvr>
                                      <p:to>
                                        <p:strVal val="visible"/>
                                      </p:to>
                                    </p:set>
                                    <p:anim calcmode="lin" valueType="num">
                                      <p:cBhvr additive="base">
                                        <p:cTn id="7" dur="500" fill="hold"/>
                                        <p:tgtEl>
                                          <p:spTgt spid="350211"/>
                                        </p:tgtEl>
                                        <p:attrNameLst>
                                          <p:attrName>ppt_x</p:attrName>
                                        </p:attrNameLst>
                                      </p:cBhvr>
                                      <p:tavLst>
                                        <p:tav tm="0">
                                          <p:val>
                                            <p:strVal val="1+#ppt_w/2"/>
                                          </p:val>
                                        </p:tav>
                                        <p:tav tm="100000">
                                          <p:val>
                                            <p:strVal val="#ppt_x"/>
                                          </p:val>
                                        </p:tav>
                                      </p:tavLst>
                                    </p:anim>
                                    <p:anim calcmode="lin" valueType="num">
                                      <p:cBhvr additive="base">
                                        <p:cTn id="8" dur="500" fill="hold"/>
                                        <p:tgtEl>
                                          <p:spTgt spid="3502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05D403-49E0-4FE7-A03D-BC5F77F8AC0A}"/>
              </a:ext>
            </a:extLst>
          </p:cNvPr>
          <p:cNvSpPr>
            <a:spLocks noGrp="1"/>
          </p:cNvSpPr>
          <p:nvPr>
            <p:ph type="ftr" sz="quarter" idx="11"/>
          </p:nvPr>
        </p:nvSpPr>
        <p:spPr/>
        <p:txBody>
          <a:bodyPr/>
          <a:lstStyle/>
          <a:p>
            <a:r>
              <a:rPr lang="en-US" altLang="en-US"/>
              <a:t>N. Arnold, Applied Physics, Linz</a:t>
            </a:r>
          </a:p>
        </p:txBody>
      </p:sp>
      <p:sp>
        <p:nvSpPr>
          <p:cNvPr id="407554" name="Text Box 2">
            <a:extLst>
              <a:ext uri="{FF2B5EF4-FFF2-40B4-BE49-F238E27FC236}">
                <a16:creationId xmlns:a16="http://schemas.microsoft.com/office/drawing/2014/main" id="{126D7271-6B49-4CBF-9A78-5207280BC1CF}"/>
              </a:ext>
            </a:extLst>
          </p:cNvPr>
          <p:cNvSpPr txBox="1">
            <a:spLocks noChangeArrowheads="1"/>
          </p:cNvSpPr>
          <p:nvPr/>
        </p:nvSpPr>
        <p:spPr bwMode="auto">
          <a:xfrm>
            <a:off x="1600200" y="1676400"/>
            <a:ext cx="632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Steam laser cleaning (SLC)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F6949633-ED4C-469D-8714-D740F382D73C}"/>
              </a:ext>
            </a:extLst>
          </p:cNvPr>
          <p:cNvSpPr>
            <a:spLocks noGrp="1"/>
          </p:cNvSpPr>
          <p:nvPr>
            <p:ph type="ftr" sz="quarter" idx="11"/>
          </p:nvPr>
        </p:nvSpPr>
        <p:spPr/>
        <p:txBody>
          <a:bodyPr/>
          <a:lstStyle/>
          <a:p>
            <a:r>
              <a:rPr lang="en-US" altLang="en-US"/>
              <a:t>N. Arnold, Applied Physics, Linz</a:t>
            </a:r>
          </a:p>
        </p:txBody>
      </p:sp>
      <p:sp>
        <p:nvSpPr>
          <p:cNvPr id="9218" name="Text Box 2">
            <a:extLst>
              <a:ext uri="{FF2B5EF4-FFF2-40B4-BE49-F238E27FC236}">
                <a16:creationId xmlns:a16="http://schemas.microsoft.com/office/drawing/2014/main" id="{1CC98648-3589-4D07-8A21-CD4867A20D95}"/>
              </a:ext>
            </a:extLst>
          </p:cNvPr>
          <p:cNvSpPr txBox="1">
            <a:spLocks noChangeArrowheads="1"/>
          </p:cNvSpPr>
          <p:nvPr/>
        </p:nvSpPr>
        <p:spPr bwMode="auto">
          <a:xfrm>
            <a:off x="914400" y="2141538"/>
            <a:ext cx="7315200"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buFontTx/>
              <a:buChar char="•"/>
            </a:pPr>
            <a:r>
              <a:rPr lang="en-US" altLang="en-US"/>
              <a:t>Killer defects below 100 nm</a:t>
            </a:r>
          </a:p>
          <a:p>
            <a:pPr algn="just">
              <a:lnSpc>
                <a:spcPct val="130000"/>
              </a:lnSpc>
              <a:buFontTx/>
              <a:buChar char="•"/>
            </a:pPr>
            <a:r>
              <a:rPr lang="en-US" altLang="en-US"/>
              <a:t>Traditional cleaning methods are complex</a:t>
            </a:r>
          </a:p>
          <a:p>
            <a:pPr algn="just">
              <a:lnSpc>
                <a:spcPct val="130000"/>
              </a:lnSpc>
              <a:buFontTx/>
              <a:buChar char="•"/>
            </a:pPr>
            <a:r>
              <a:rPr lang="en-US" altLang="en-US"/>
              <a:t>Clean smaller particles with alternative methods</a:t>
            </a:r>
          </a:p>
          <a:p>
            <a:pPr algn="just">
              <a:lnSpc>
                <a:spcPct val="130000"/>
              </a:lnSpc>
              <a:buFontTx/>
              <a:buChar char="•"/>
            </a:pPr>
            <a:r>
              <a:rPr lang="en-US" altLang="en-US"/>
              <a:t>Dynamic effects in the detachment of particles</a:t>
            </a:r>
          </a:p>
          <a:p>
            <a:pPr algn="just">
              <a:lnSpc>
                <a:spcPct val="130000"/>
              </a:lnSpc>
              <a:buFontTx/>
              <a:buChar char="•"/>
            </a:pPr>
            <a:r>
              <a:rPr lang="en-US" altLang="en-US"/>
              <a:t>Unified approach and compact formulas</a:t>
            </a:r>
          </a:p>
        </p:txBody>
      </p:sp>
      <p:sp>
        <p:nvSpPr>
          <p:cNvPr id="9219" name="Text Box 3">
            <a:extLst>
              <a:ext uri="{FF2B5EF4-FFF2-40B4-BE49-F238E27FC236}">
                <a16:creationId xmlns:a16="http://schemas.microsoft.com/office/drawing/2014/main" id="{FB279FBE-0775-4B06-A16C-255DF356A836}"/>
              </a:ext>
            </a:extLst>
          </p:cNvPr>
          <p:cNvSpPr txBox="1">
            <a:spLocks noChangeArrowheads="1"/>
          </p:cNvSpPr>
          <p:nvPr/>
        </p:nvSpPr>
        <p:spPr bwMode="auto">
          <a:xfrm>
            <a:off x="2438400" y="533400"/>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8000"/>
                </a:solidFill>
              </a:rPr>
              <a:t>Motivation and goals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2">
            <a:extLst>
              <a:ext uri="{FF2B5EF4-FFF2-40B4-BE49-F238E27FC236}">
                <a16:creationId xmlns:a16="http://schemas.microsoft.com/office/drawing/2014/main" id="{A5437F25-C2E7-442E-A511-BC2E5B1731E2}"/>
              </a:ext>
            </a:extLst>
          </p:cNvPr>
          <p:cNvSpPr>
            <a:spLocks noGrp="1"/>
          </p:cNvSpPr>
          <p:nvPr>
            <p:ph type="ftr" sz="quarter" idx="11"/>
          </p:nvPr>
        </p:nvSpPr>
        <p:spPr/>
        <p:txBody>
          <a:bodyPr/>
          <a:lstStyle/>
          <a:p>
            <a:r>
              <a:rPr lang="en-US" altLang="en-US"/>
              <a:t>N. Arnold, Applied Physics, Linz</a:t>
            </a:r>
          </a:p>
        </p:txBody>
      </p:sp>
      <p:sp>
        <p:nvSpPr>
          <p:cNvPr id="356354" name="Text Box 2">
            <a:extLst>
              <a:ext uri="{FF2B5EF4-FFF2-40B4-BE49-F238E27FC236}">
                <a16:creationId xmlns:a16="http://schemas.microsoft.com/office/drawing/2014/main" id="{A942E84A-746A-4B9B-9EEF-C4B6692E0398}"/>
              </a:ext>
            </a:extLst>
          </p:cNvPr>
          <p:cNvSpPr txBox="1">
            <a:spLocks noChangeArrowheads="1"/>
          </p:cNvSpPr>
          <p:nvPr/>
        </p:nvSpPr>
        <p:spPr bwMode="auto">
          <a:xfrm>
            <a:off x="1524000" y="-107950"/>
            <a:ext cx="609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Cleaning in vapor atmosphere</a:t>
            </a:r>
          </a:p>
        </p:txBody>
      </p:sp>
      <p:sp>
        <p:nvSpPr>
          <p:cNvPr id="356355" name="Text Box 3">
            <a:extLst>
              <a:ext uri="{FF2B5EF4-FFF2-40B4-BE49-F238E27FC236}">
                <a16:creationId xmlns:a16="http://schemas.microsoft.com/office/drawing/2014/main" id="{7EAE2240-9256-4F6E-8AF0-AEDF8C20AD68}"/>
              </a:ext>
            </a:extLst>
          </p:cNvPr>
          <p:cNvSpPr txBox="1">
            <a:spLocks noChangeArrowheads="1"/>
          </p:cNvSpPr>
          <p:nvPr/>
        </p:nvSpPr>
        <p:spPr bwMode="auto">
          <a:xfrm>
            <a:off x="684213" y="404813"/>
            <a:ext cx="54721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a:solidFill>
                  <a:srgbClr val="FF0000"/>
                </a:solidFill>
              </a:rPr>
              <a:t>Steam laser cleaning:</a:t>
            </a:r>
          </a:p>
          <a:p>
            <a:pPr algn="just">
              <a:buFontTx/>
              <a:buChar char="•"/>
            </a:pPr>
            <a:r>
              <a:rPr lang="en-US" altLang="en-US"/>
              <a:t>Explosive evaporation of thin liquid layer</a:t>
            </a:r>
          </a:p>
          <a:p>
            <a:pPr algn="just">
              <a:buFontTx/>
              <a:buChar char="•"/>
            </a:pPr>
            <a:r>
              <a:rPr lang="en-US" altLang="en-US"/>
              <a:t>Removes small particles, but:</a:t>
            </a:r>
          </a:p>
        </p:txBody>
      </p:sp>
      <p:grpSp>
        <p:nvGrpSpPr>
          <p:cNvPr id="356356" name="Group 4">
            <a:extLst>
              <a:ext uri="{FF2B5EF4-FFF2-40B4-BE49-F238E27FC236}">
                <a16:creationId xmlns:a16="http://schemas.microsoft.com/office/drawing/2014/main" id="{E825903B-A43D-49A7-A731-3A6803E73843}"/>
              </a:ext>
            </a:extLst>
          </p:cNvPr>
          <p:cNvGrpSpPr>
            <a:grpSpLocks/>
          </p:cNvGrpSpPr>
          <p:nvPr/>
        </p:nvGrpSpPr>
        <p:grpSpPr bwMode="auto">
          <a:xfrm>
            <a:off x="639763" y="1916113"/>
            <a:ext cx="6019800" cy="2206625"/>
            <a:chOff x="748" y="1207"/>
            <a:chExt cx="3792" cy="1390"/>
          </a:xfrm>
        </p:grpSpPr>
        <p:sp>
          <p:nvSpPr>
            <p:cNvPr id="356357" name="Text Box 5">
              <a:extLst>
                <a:ext uri="{FF2B5EF4-FFF2-40B4-BE49-F238E27FC236}">
                  <a16:creationId xmlns:a16="http://schemas.microsoft.com/office/drawing/2014/main" id="{53881B8A-1E54-4ADA-B08D-7E61F96CB1AB}"/>
                </a:ext>
              </a:extLst>
            </p:cNvPr>
            <p:cNvSpPr txBox="1">
              <a:spLocks noChangeArrowheads="1"/>
            </p:cNvSpPr>
            <p:nvPr/>
          </p:nvSpPr>
          <p:spPr bwMode="auto">
            <a:xfrm>
              <a:off x="748" y="1389"/>
              <a:ext cx="3792"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Char char="•"/>
              </a:pPr>
              <a:r>
                <a:rPr lang="en-US" altLang="en-US" b="1" i="1">
                  <a:solidFill>
                    <a:srgbClr val="FF0000"/>
                  </a:solidFill>
                </a:rPr>
                <a:t>poor reproducibility</a:t>
              </a:r>
              <a:endParaRPr lang="en-US" altLang="en-US">
                <a:solidFill>
                  <a:srgbClr val="FF0000"/>
                </a:solidFill>
              </a:endParaRPr>
            </a:p>
            <a:p>
              <a:pPr algn="just">
                <a:buFontTx/>
                <a:buChar char="•"/>
              </a:pPr>
              <a:r>
                <a:rPr lang="en-US" altLang="en-US"/>
                <a:t>Spin-on, film inhomogeneities</a:t>
              </a:r>
            </a:p>
            <a:p>
              <a:pPr algn="just">
                <a:buFontTx/>
                <a:buChar char="•"/>
              </a:pPr>
              <a:r>
                <a:rPr lang="en-US" altLang="en-US"/>
                <a:t>film </a:t>
              </a:r>
              <a:r>
                <a:rPr lang="en-US" altLang="en-US" b="1" i="1">
                  <a:solidFill>
                    <a:srgbClr val="FF0000"/>
                  </a:solidFill>
                </a:rPr>
                <a:t>unstable</a:t>
              </a:r>
              <a:r>
                <a:rPr lang="en-US" altLang="en-US"/>
                <a:t> - evaporates, difficult to control,</a:t>
              </a:r>
            </a:p>
            <a:p>
              <a:pPr algn="just">
                <a:buFontTx/>
                <a:buChar char="•"/>
              </a:pPr>
              <a:r>
                <a:rPr lang="en-US" altLang="en-US"/>
                <a:t>synchronization with the laser pulse</a:t>
              </a:r>
            </a:p>
            <a:p>
              <a:pPr algn="just">
                <a:buFontTx/>
                <a:buChar char="•"/>
              </a:pPr>
              <a:r>
                <a:rPr lang="en-US" altLang="en-US"/>
                <a:t>Contaminates </a:t>
              </a:r>
              <a:r>
                <a:rPr lang="en-US" altLang="en-US" b="1" i="1">
                  <a:solidFill>
                    <a:srgbClr val="FF0000"/>
                  </a:solidFill>
                </a:rPr>
                <a:t>all surface</a:t>
              </a:r>
              <a:endParaRPr lang="en-US" altLang="en-US">
                <a:solidFill>
                  <a:srgbClr val="FF0000"/>
                </a:solidFill>
              </a:endParaRPr>
            </a:p>
          </p:txBody>
        </p:sp>
        <p:sp>
          <p:nvSpPr>
            <p:cNvPr id="356358" name="AutoShape 6">
              <a:extLst>
                <a:ext uri="{FF2B5EF4-FFF2-40B4-BE49-F238E27FC236}">
                  <a16:creationId xmlns:a16="http://schemas.microsoft.com/office/drawing/2014/main" id="{B530B96B-5C94-476A-BB72-2332BA741F73}"/>
                </a:ext>
              </a:extLst>
            </p:cNvPr>
            <p:cNvSpPr>
              <a:spLocks noChangeArrowheads="1"/>
            </p:cNvSpPr>
            <p:nvPr/>
          </p:nvSpPr>
          <p:spPr bwMode="auto">
            <a:xfrm rot="5400000">
              <a:off x="1921" y="1077"/>
              <a:ext cx="171" cy="432"/>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6359" name="Group 7">
            <a:extLst>
              <a:ext uri="{FF2B5EF4-FFF2-40B4-BE49-F238E27FC236}">
                <a16:creationId xmlns:a16="http://schemas.microsoft.com/office/drawing/2014/main" id="{00C994D4-8197-4ED6-996A-B02C2D40B0C2}"/>
              </a:ext>
            </a:extLst>
          </p:cNvPr>
          <p:cNvGrpSpPr>
            <a:grpSpLocks/>
          </p:cNvGrpSpPr>
          <p:nvPr/>
        </p:nvGrpSpPr>
        <p:grpSpPr bwMode="auto">
          <a:xfrm>
            <a:off x="684213" y="3573463"/>
            <a:ext cx="8280400" cy="2746375"/>
            <a:chOff x="431" y="2251"/>
            <a:chExt cx="5216" cy="1730"/>
          </a:xfrm>
        </p:grpSpPr>
        <p:grpSp>
          <p:nvGrpSpPr>
            <p:cNvPr id="356360" name="Group 8">
              <a:extLst>
                <a:ext uri="{FF2B5EF4-FFF2-40B4-BE49-F238E27FC236}">
                  <a16:creationId xmlns:a16="http://schemas.microsoft.com/office/drawing/2014/main" id="{3809CE4B-EC4B-4DA5-890C-1C9B31B8B105}"/>
                </a:ext>
              </a:extLst>
            </p:cNvPr>
            <p:cNvGrpSpPr>
              <a:grpSpLocks/>
            </p:cNvGrpSpPr>
            <p:nvPr/>
          </p:nvGrpSpPr>
          <p:grpSpPr bwMode="auto">
            <a:xfrm>
              <a:off x="431" y="2806"/>
              <a:ext cx="3810" cy="1103"/>
              <a:chOff x="748" y="2806"/>
              <a:chExt cx="3810" cy="1103"/>
            </a:xfrm>
          </p:grpSpPr>
          <p:sp>
            <p:nvSpPr>
              <p:cNvPr id="356361" name="Text Box 9">
                <a:extLst>
                  <a:ext uri="{FF2B5EF4-FFF2-40B4-BE49-F238E27FC236}">
                    <a16:creationId xmlns:a16="http://schemas.microsoft.com/office/drawing/2014/main" id="{FC0979FF-183B-4B8F-A128-94E171F1355D}"/>
                  </a:ext>
                </a:extLst>
              </p:cNvPr>
              <p:cNvSpPr txBox="1">
                <a:spLocks noChangeArrowheads="1"/>
              </p:cNvSpPr>
              <p:nvPr/>
            </p:nvSpPr>
            <p:spPr bwMode="auto">
              <a:xfrm>
                <a:off x="748" y="2931"/>
                <a:ext cx="3810"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a:solidFill>
                      <a:srgbClr val="FF0000"/>
                    </a:solidFill>
                  </a:rPr>
                  <a:t>Use capillary condensation</a:t>
                </a:r>
              </a:p>
              <a:p>
                <a:pPr>
                  <a:buFontTx/>
                  <a:buChar char="•"/>
                </a:pPr>
                <a:r>
                  <a:rPr lang="en-GB" altLang="en-US"/>
                  <a:t>occurs </a:t>
                </a:r>
                <a:r>
                  <a:rPr lang="en-GB" altLang="en-US" b="1" i="1">
                    <a:solidFill>
                      <a:srgbClr val="FF0000"/>
                    </a:solidFill>
                  </a:rPr>
                  <a:t>below 100% relative humidity (RH)</a:t>
                </a:r>
              </a:p>
              <a:p>
                <a:pPr>
                  <a:buFontTx/>
                  <a:buChar char="•"/>
                </a:pPr>
                <a:r>
                  <a:rPr lang="en-GB" altLang="en-US" b="1" i="1">
                    <a:solidFill>
                      <a:srgbClr val="FF0000"/>
                    </a:solidFill>
                  </a:rPr>
                  <a:t>stable</a:t>
                </a:r>
                <a:r>
                  <a:rPr lang="en-GB" altLang="en-US"/>
                  <a:t> liquid meniscus</a:t>
                </a:r>
              </a:p>
              <a:p>
                <a:pPr>
                  <a:buFontTx/>
                  <a:buChar char="•"/>
                </a:pPr>
                <a:r>
                  <a:rPr lang="en-GB" altLang="en-US"/>
                  <a:t>liquid is only </a:t>
                </a:r>
                <a:r>
                  <a:rPr lang="en-GB" altLang="en-US" b="1" i="1">
                    <a:solidFill>
                      <a:srgbClr val="FF0000"/>
                    </a:solidFill>
                  </a:rPr>
                  <a:t>where it is needed</a:t>
                </a:r>
                <a:endParaRPr lang="en-US" altLang="en-US" b="1" i="1">
                  <a:solidFill>
                    <a:srgbClr val="FF0000"/>
                  </a:solidFill>
                </a:endParaRPr>
              </a:p>
            </p:txBody>
          </p:sp>
          <p:sp>
            <p:nvSpPr>
              <p:cNvPr id="356362" name="AutoShape 10">
                <a:extLst>
                  <a:ext uri="{FF2B5EF4-FFF2-40B4-BE49-F238E27FC236}">
                    <a16:creationId xmlns:a16="http://schemas.microsoft.com/office/drawing/2014/main" id="{372706FE-420E-479D-8BEB-AF2CDD36B1A2}"/>
                  </a:ext>
                </a:extLst>
              </p:cNvPr>
              <p:cNvSpPr>
                <a:spLocks noChangeArrowheads="1"/>
              </p:cNvSpPr>
              <p:nvPr/>
            </p:nvSpPr>
            <p:spPr bwMode="auto">
              <a:xfrm rot="5400000">
                <a:off x="1927" y="2675"/>
                <a:ext cx="170" cy="432"/>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6363" name="Group 11">
              <a:extLst>
                <a:ext uri="{FF2B5EF4-FFF2-40B4-BE49-F238E27FC236}">
                  <a16:creationId xmlns:a16="http://schemas.microsoft.com/office/drawing/2014/main" id="{83985E8D-D6F7-42EB-8346-7C9948B8EFDC}"/>
                </a:ext>
              </a:extLst>
            </p:cNvPr>
            <p:cNvGrpSpPr>
              <a:grpSpLocks/>
            </p:cNvGrpSpPr>
            <p:nvPr/>
          </p:nvGrpSpPr>
          <p:grpSpPr bwMode="auto">
            <a:xfrm>
              <a:off x="3470" y="2251"/>
              <a:ext cx="2177" cy="1730"/>
              <a:chOff x="3470" y="2251"/>
              <a:chExt cx="2177" cy="1730"/>
            </a:xfrm>
          </p:grpSpPr>
          <p:sp>
            <p:nvSpPr>
              <p:cNvPr id="356364" name="Line 12">
                <a:extLst>
                  <a:ext uri="{FF2B5EF4-FFF2-40B4-BE49-F238E27FC236}">
                    <a16:creationId xmlns:a16="http://schemas.microsoft.com/office/drawing/2014/main" id="{7B092163-A71D-4FA0-94CD-12627D9377B4}"/>
                  </a:ext>
                </a:extLst>
              </p:cNvPr>
              <p:cNvSpPr>
                <a:spLocks noChangeShapeType="1"/>
              </p:cNvSpPr>
              <p:nvPr/>
            </p:nvSpPr>
            <p:spPr bwMode="auto">
              <a:xfrm flipH="1">
                <a:off x="5053" y="3126"/>
                <a:ext cx="384" cy="52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365" name="Text Box 13">
                <a:extLst>
                  <a:ext uri="{FF2B5EF4-FFF2-40B4-BE49-F238E27FC236}">
                    <a16:creationId xmlns:a16="http://schemas.microsoft.com/office/drawing/2014/main" id="{B130039E-388D-4F4E-B2C2-6A1D956DB8E2}"/>
                  </a:ext>
                </a:extLst>
              </p:cNvPr>
              <p:cNvSpPr txBox="1">
                <a:spLocks noChangeArrowheads="1"/>
              </p:cNvSpPr>
              <p:nvPr/>
            </p:nvSpPr>
            <p:spPr bwMode="auto">
              <a:xfrm>
                <a:off x="4626" y="2251"/>
                <a:ext cx="102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a:latin typeface="Arial" panose="020B0604020202020204" pitchFamily="34" charset="0"/>
                  </a:rPr>
                  <a:t>Kelvin </a:t>
                </a:r>
              </a:p>
              <a:p>
                <a:pPr eaLnBrk="1" hangingPunct="1"/>
                <a:r>
                  <a:rPr lang="en-GB" altLang="en-US">
                    <a:latin typeface="Arial" panose="020B0604020202020204" pitchFamily="34" charset="0"/>
                  </a:rPr>
                  <a:t>Radius </a:t>
                </a:r>
                <a:r>
                  <a:rPr lang="en-GB" altLang="en-US" i="1">
                    <a:latin typeface="Arial" panose="020B0604020202020204" pitchFamily="34" charset="0"/>
                  </a:rPr>
                  <a:t>R</a:t>
                </a:r>
                <a:r>
                  <a:rPr lang="en-GB" altLang="en-US" i="1" baseline="-25000">
                    <a:latin typeface="Arial" panose="020B0604020202020204" pitchFamily="34" charset="0"/>
                  </a:rPr>
                  <a:t>K</a:t>
                </a:r>
                <a:endParaRPr lang="en-GB" altLang="en-US" i="1" baseline="30000">
                  <a:latin typeface="Arial" panose="020B0604020202020204" pitchFamily="34" charset="0"/>
                  <a:sym typeface="Symbol" panose="05050102010706020507" pitchFamily="18" charset="2"/>
                </a:endParaRPr>
              </a:p>
            </p:txBody>
          </p:sp>
          <p:sp>
            <p:nvSpPr>
              <p:cNvPr id="356366" name="Rectangle 14">
                <a:extLst>
                  <a:ext uri="{FF2B5EF4-FFF2-40B4-BE49-F238E27FC236}">
                    <a16:creationId xmlns:a16="http://schemas.microsoft.com/office/drawing/2014/main" id="{9C193240-FBEA-4E0E-95E8-35B507F4887B}"/>
                  </a:ext>
                </a:extLst>
              </p:cNvPr>
              <p:cNvSpPr>
                <a:spLocks noChangeArrowheads="1"/>
              </p:cNvSpPr>
              <p:nvPr/>
            </p:nvSpPr>
            <p:spPr bwMode="auto">
              <a:xfrm>
                <a:off x="3470" y="3761"/>
                <a:ext cx="2132" cy="2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6367" name="Rectangle 15">
                <a:extLst>
                  <a:ext uri="{FF2B5EF4-FFF2-40B4-BE49-F238E27FC236}">
                    <a16:creationId xmlns:a16="http://schemas.microsoft.com/office/drawing/2014/main" id="{F53CAC34-5223-4255-A214-E7A2941D29CE}"/>
                  </a:ext>
                </a:extLst>
              </p:cNvPr>
              <p:cNvSpPr>
                <a:spLocks noChangeArrowheads="1"/>
              </p:cNvSpPr>
              <p:nvPr/>
            </p:nvSpPr>
            <p:spPr bwMode="auto">
              <a:xfrm>
                <a:off x="3470" y="3761"/>
                <a:ext cx="2132" cy="220"/>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368" name="Freeform 16">
                <a:extLst>
                  <a:ext uri="{FF2B5EF4-FFF2-40B4-BE49-F238E27FC236}">
                    <a16:creationId xmlns:a16="http://schemas.microsoft.com/office/drawing/2014/main" id="{2E25BA08-151E-45F1-845A-6A160720FDA8}"/>
                  </a:ext>
                </a:extLst>
              </p:cNvPr>
              <p:cNvSpPr>
                <a:spLocks/>
              </p:cNvSpPr>
              <p:nvPr/>
            </p:nvSpPr>
            <p:spPr bwMode="auto">
              <a:xfrm>
                <a:off x="4190" y="2983"/>
                <a:ext cx="750" cy="778"/>
              </a:xfrm>
              <a:custGeom>
                <a:avLst/>
                <a:gdLst>
                  <a:gd name="T0" fmla="*/ 3306 w 6000"/>
                  <a:gd name="T1" fmla="*/ 16 h 6226"/>
                  <a:gd name="T2" fmla="*/ 3749 w 6000"/>
                  <a:gd name="T3" fmla="*/ 98 h 6226"/>
                  <a:gd name="T4" fmla="*/ 4166 w 6000"/>
                  <a:gd name="T5" fmla="*/ 245 h 6226"/>
                  <a:gd name="T6" fmla="*/ 4554 w 6000"/>
                  <a:gd name="T7" fmla="*/ 452 h 6226"/>
                  <a:gd name="T8" fmla="*/ 4906 w 6000"/>
                  <a:gd name="T9" fmla="*/ 713 h 6226"/>
                  <a:gd name="T10" fmla="*/ 5219 w 6000"/>
                  <a:gd name="T11" fmla="*/ 1022 h 6226"/>
                  <a:gd name="T12" fmla="*/ 5487 w 6000"/>
                  <a:gd name="T13" fmla="*/ 1375 h 6226"/>
                  <a:gd name="T14" fmla="*/ 5704 w 6000"/>
                  <a:gd name="T15" fmla="*/ 1766 h 6226"/>
                  <a:gd name="T16" fmla="*/ 5865 w 6000"/>
                  <a:gd name="T17" fmla="*/ 2189 h 6226"/>
                  <a:gd name="T18" fmla="*/ 5966 w 6000"/>
                  <a:gd name="T19" fmla="*/ 2640 h 6226"/>
                  <a:gd name="T20" fmla="*/ 6000 w 6000"/>
                  <a:gd name="T21" fmla="*/ 3113 h 6226"/>
                  <a:gd name="T22" fmla="*/ 5966 w 6000"/>
                  <a:gd name="T23" fmla="*/ 3586 h 6226"/>
                  <a:gd name="T24" fmla="*/ 5865 w 6000"/>
                  <a:gd name="T25" fmla="*/ 4037 h 6226"/>
                  <a:gd name="T26" fmla="*/ 5704 w 6000"/>
                  <a:gd name="T27" fmla="*/ 4461 h 6226"/>
                  <a:gd name="T28" fmla="*/ 5487 w 6000"/>
                  <a:gd name="T29" fmla="*/ 4852 h 6226"/>
                  <a:gd name="T30" fmla="*/ 5219 w 6000"/>
                  <a:gd name="T31" fmla="*/ 5204 h 6226"/>
                  <a:gd name="T32" fmla="*/ 4906 w 6000"/>
                  <a:gd name="T33" fmla="*/ 5513 h 6226"/>
                  <a:gd name="T34" fmla="*/ 4554 w 6000"/>
                  <a:gd name="T35" fmla="*/ 5774 h 6226"/>
                  <a:gd name="T36" fmla="*/ 4166 w 6000"/>
                  <a:gd name="T37" fmla="*/ 5981 h 6226"/>
                  <a:gd name="T38" fmla="*/ 3749 w 6000"/>
                  <a:gd name="T39" fmla="*/ 6128 h 6226"/>
                  <a:gd name="T40" fmla="*/ 3306 w 6000"/>
                  <a:gd name="T41" fmla="*/ 6210 h 6226"/>
                  <a:gd name="T42" fmla="*/ 2846 w 6000"/>
                  <a:gd name="T43" fmla="*/ 6221 h 6226"/>
                  <a:gd name="T44" fmla="*/ 2397 w 6000"/>
                  <a:gd name="T45" fmla="*/ 6163 h 6226"/>
                  <a:gd name="T46" fmla="*/ 1970 w 6000"/>
                  <a:gd name="T47" fmla="*/ 6036 h 6226"/>
                  <a:gd name="T48" fmla="*/ 1572 w 6000"/>
                  <a:gd name="T49" fmla="*/ 5850 h 6226"/>
                  <a:gd name="T50" fmla="*/ 1207 w 6000"/>
                  <a:gd name="T51" fmla="*/ 5606 h 6226"/>
                  <a:gd name="T52" fmla="*/ 881 w 6000"/>
                  <a:gd name="T53" fmla="*/ 5313 h 6226"/>
                  <a:gd name="T54" fmla="*/ 598 w 6000"/>
                  <a:gd name="T55" fmla="*/ 4974 h 6226"/>
                  <a:gd name="T56" fmla="*/ 363 w 6000"/>
                  <a:gd name="T57" fmla="*/ 4595 h 6226"/>
                  <a:gd name="T58" fmla="*/ 183 w 6000"/>
                  <a:gd name="T59" fmla="*/ 4181 h 6226"/>
                  <a:gd name="T60" fmla="*/ 61 w 6000"/>
                  <a:gd name="T61" fmla="*/ 3739 h 6226"/>
                  <a:gd name="T62" fmla="*/ 4 w 6000"/>
                  <a:gd name="T63" fmla="*/ 3273 h 6226"/>
                  <a:gd name="T64" fmla="*/ 15 w 6000"/>
                  <a:gd name="T65" fmla="*/ 2796 h 6226"/>
                  <a:gd name="T66" fmla="*/ 95 w 6000"/>
                  <a:gd name="T67" fmla="*/ 2336 h 6226"/>
                  <a:gd name="T68" fmla="*/ 236 w 6000"/>
                  <a:gd name="T69" fmla="*/ 1903 h 6226"/>
                  <a:gd name="T70" fmla="*/ 436 w 6000"/>
                  <a:gd name="T71" fmla="*/ 1501 h 6226"/>
                  <a:gd name="T72" fmla="*/ 686 w 6000"/>
                  <a:gd name="T73" fmla="*/ 1135 h 6226"/>
                  <a:gd name="T74" fmla="*/ 985 w 6000"/>
                  <a:gd name="T75" fmla="*/ 811 h 6226"/>
                  <a:gd name="T76" fmla="*/ 1325 w 6000"/>
                  <a:gd name="T77" fmla="*/ 533 h 6226"/>
                  <a:gd name="T78" fmla="*/ 1701 w 6000"/>
                  <a:gd name="T79" fmla="*/ 308 h 6226"/>
                  <a:gd name="T80" fmla="*/ 2110 w 6000"/>
                  <a:gd name="T81" fmla="*/ 141 h 6226"/>
                  <a:gd name="T82" fmla="*/ 2544 w 6000"/>
                  <a:gd name="T83" fmla="*/ 37 h 6226"/>
                  <a:gd name="T84" fmla="*/ 3001 w 6000"/>
                  <a:gd name="T85" fmla="*/ 0 h 6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00" h="6226">
                    <a:moveTo>
                      <a:pt x="3001" y="0"/>
                    </a:moveTo>
                    <a:lnTo>
                      <a:pt x="3154" y="5"/>
                    </a:lnTo>
                    <a:lnTo>
                      <a:pt x="3306" y="16"/>
                    </a:lnTo>
                    <a:lnTo>
                      <a:pt x="3456" y="37"/>
                    </a:lnTo>
                    <a:lnTo>
                      <a:pt x="3604" y="63"/>
                    </a:lnTo>
                    <a:lnTo>
                      <a:pt x="3749" y="98"/>
                    </a:lnTo>
                    <a:lnTo>
                      <a:pt x="3891" y="141"/>
                    </a:lnTo>
                    <a:lnTo>
                      <a:pt x="4030" y="190"/>
                    </a:lnTo>
                    <a:lnTo>
                      <a:pt x="4166" y="245"/>
                    </a:lnTo>
                    <a:lnTo>
                      <a:pt x="4299" y="308"/>
                    </a:lnTo>
                    <a:lnTo>
                      <a:pt x="4428" y="376"/>
                    </a:lnTo>
                    <a:lnTo>
                      <a:pt x="4554" y="452"/>
                    </a:lnTo>
                    <a:lnTo>
                      <a:pt x="4676" y="533"/>
                    </a:lnTo>
                    <a:lnTo>
                      <a:pt x="4793" y="620"/>
                    </a:lnTo>
                    <a:lnTo>
                      <a:pt x="4906" y="713"/>
                    </a:lnTo>
                    <a:lnTo>
                      <a:pt x="5015" y="811"/>
                    </a:lnTo>
                    <a:lnTo>
                      <a:pt x="5120" y="913"/>
                    </a:lnTo>
                    <a:lnTo>
                      <a:pt x="5219" y="1022"/>
                    </a:lnTo>
                    <a:lnTo>
                      <a:pt x="5314" y="1135"/>
                    </a:lnTo>
                    <a:lnTo>
                      <a:pt x="5403" y="1253"/>
                    </a:lnTo>
                    <a:lnTo>
                      <a:pt x="5487" y="1375"/>
                    </a:lnTo>
                    <a:lnTo>
                      <a:pt x="5565" y="1501"/>
                    </a:lnTo>
                    <a:lnTo>
                      <a:pt x="5637" y="1631"/>
                    </a:lnTo>
                    <a:lnTo>
                      <a:pt x="5704" y="1766"/>
                    </a:lnTo>
                    <a:lnTo>
                      <a:pt x="5764" y="1903"/>
                    </a:lnTo>
                    <a:lnTo>
                      <a:pt x="5818" y="2045"/>
                    </a:lnTo>
                    <a:lnTo>
                      <a:pt x="5865" y="2189"/>
                    </a:lnTo>
                    <a:lnTo>
                      <a:pt x="5905" y="2336"/>
                    </a:lnTo>
                    <a:lnTo>
                      <a:pt x="5939" y="2487"/>
                    </a:lnTo>
                    <a:lnTo>
                      <a:pt x="5966" y="2640"/>
                    </a:lnTo>
                    <a:lnTo>
                      <a:pt x="5985" y="2796"/>
                    </a:lnTo>
                    <a:lnTo>
                      <a:pt x="5997" y="2953"/>
                    </a:lnTo>
                    <a:lnTo>
                      <a:pt x="6000" y="3113"/>
                    </a:lnTo>
                    <a:lnTo>
                      <a:pt x="5997" y="3273"/>
                    </a:lnTo>
                    <a:lnTo>
                      <a:pt x="5985" y="3430"/>
                    </a:lnTo>
                    <a:lnTo>
                      <a:pt x="5966" y="3586"/>
                    </a:lnTo>
                    <a:lnTo>
                      <a:pt x="5939" y="3739"/>
                    </a:lnTo>
                    <a:lnTo>
                      <a:pt x="5905" y="3890"/>
                    </a:lnTo>
                    <a:lnTo>
                      <a:pt x="5865" y="4037"/>
                    </a:lnTo>
                    <a:lnTo>
                      <a:pt x="5818" y="4181"/>
                    </a:lnTo>
                    <a:lnTo>
                      <a:pt x="5764" y="4323"/>
                    </a:lnTo>
                    <a:lnTo>
                      <a:pt x="5704" y="4461"/>
                    </a:lnTo>
                    <a:lnTo>
                      <a:pt x="5637" y="4595"/>
                    </a:lnTo>
                    <a:lnTo>
                      <a:pt x="5565" y="4725"/>
                    </a:lnTo>
                    <a:lnTo>
                      <a:pt x="5487" y="4852"/>
                    </a:lnTo>
                    <a:lnTo>
                      <a:pt x="5403" y="4974"/>
                    </a:lnTo>
                    <a:lnTo>
                      <a:pt x="5314" y="5091"/>
                    </a:lnTo>
                    <a:lnTo>
                      <a:pt x="5219" y="5204"/>
                    </a:lnTo>
                    <a:lnTo>
                      <a:pt x="5120" y="5313"/>
                    </a:lnTo>
                    <a:lnTo>
                      <a:pt x="5015" y="5415"/>
                    </a:lnTo>
                    <a:lnTo>
                      <a:pt x="4906" y="5513"/>
                    </a:lnTo>
                    <a:lnTo>
                      <a:pt x="4793" y="5606"/>
                    </a:lnTo>
                    <a:lnTo>
                      <a:pt x="4676" y="5693"/>
                    </a:lnTo>
                    <a:lnTo>
                      <a:pt x="4554" y="5774"/>
                    </a:lnTo>
                    <a:lnTo>
                      <a:pt x="4428" y="5850"/>
                    </a:lnTo>
                    <a:lnTo>
                      <a:pt x="4299" y="5918"/>
                    </a:lnTo>
                    <a:lnTo>
                      <a:pt x="4166" y="5981"/>
                    </a:lnTo>
                    <a:lnTo>
                      <a:pt x="4030" y="6036"/>
                    </a:lnTo>
                    <a:lnTo>
                      <a:pt x="3891" y="6085"/>
                    </a:lnTo>
                    <a:lnTo>
                      <a:pt x="3749" y="6128"/>
                    </a:lnTo>
                    <a:lnTo>
                      <a:pt x="3604" y="6163"/>
                    </a:lnTo>
                    <a:lnTo>
                      <a:pt x="3456" y="6189"/>
                    </a:lnTo>
                    <a:lnTo>
                      <a:pt x="3306" y="6210"/>
                    </a:lnTo>
                    <a:lnTo>
                      <a:pt x="3154" y="6221"/>
                    </a:lnTo>
                    <a:lnTo>
                      <a:pt x="3001" y="6226"/>
                    </a:lnTo>
                    <a:lnTo>
                      <a:pt x="2846" y="6221"/>
                    </a:lnTo>
                    <a:lnTo>
                      <a:pt x="2695" y="6210"/>
                    </a:lnTo>
                    <a:lnTo>
                      <a:pt x="2544" y="6189"/>
                    </a:lnTo>
                    <a:lnTo>
                      <a:pt x="2397" y="6163"/>
                    </a:lnTo>
                    <a:lnTo>
                      <a:pt x="2252" y="6128"/>
                    </a:lnTo>
                    <a:lnTo>
                      <a:pt x="2110" y="6085"/>
                    </a:lnTo>
                    <a:lnTo>
                      <a:pt x="1970" y="6036"/>
                    </a:lnTo>
                    <a:lnTo>
                      <a:pt x="1835" y="5981"/>
                    </a:lnTo>
                    <a:lnTo>
                      <a:pt x="1701" y="5918"/>
                    </a:lnTo>
                    <a:lnTo>
                      <a:pt x="1572" y="5850"/>
                    </a:lnTo>
                    <a:lnTo>
                      <a:pt x="1446" y="5774"/>
                    </a:lnTo>
                    <a:lnTo>
                      <a:pt x="1325" y="5693"/>
                    </a:lnTo>
                    <a:lnTo>
                      <a:pt x="1207" y="5606"/>
                    </a:lnTo>
                    <a:lnTo>
                      <a:pt x="1094" y="5513"/>
                    </a:lnTo>
                    <a:lnTo>
                      <a:pt x="985" y="5415"/>
                    </a:lnTo>
                    <a:lnTo>
                      <a:pt x="881" y="5313"/>
                    </a:lnTo>
                    <a:lnTo>
                      <a:pt x="781" y="5204"/>
                    </a:lnTo>
                    <a:lnTo>
                      <a:pt x="686" y="5091"/>
                    </a:lnTo>
                    <a:lnTo>
                      <a:pt x="598" y="4974"/>
                    </a:lnTo>
                    <a:lnTo>
                      <a:pt x="514" y="4852"/>
                    </a:lnTo>
                    <a:lnTo>
                      <a:pt x="436" y="4725"/>
                    </a:lnTo>
                    <a:lnTo>
                      <a:pt x="363" y="4595"/>
                    </a:lnTo>
                    <a:lnTo>
                      <a:pt x="297" y="4461"/>
                    </a:lnTo>
                    <a:lnTo>
                      <a:pt x="236" y="4323"/>
                    </a:lnTo>
                    <a:lnTo>
                      <a:pt x="183" y="4181"/>
                    </a:lnTo>
                    <a:lnTo>
                      <a:pt x="136" y="4037"/>
                    </a:lnTo>
                    <a:lnTo>
                      <a:pt x="95" y="3890"/>
                    </a:lnTo>
                    <a:lnTo>
                      <a:pt x="61" y="3739"/>
                    </a:lnTo>
                    <a:lnTo>
                      <a:pt x="35" y="3586"/>
                    </a:lnTo>
                    <a:lnTo>
                      <a:pt x="15" y="3430"/>
                    </a:lnTo>
                    <a:lnTo>
                      <a:pt x="4" y="3273"/>
                    </a:lnTo>
                    <a:lnTo>
                      <a:pt x="0" y="3113"/>
                    </a:lnTo>
                    <a:lnTo>
                      <a:pt x="4" y="2953"/>
                    </a:lnTo>
                    <a:lnTo>
                      <a:pt x="15" y="2796"/>
                    </a:lnTo>
                    <a:lnTo>
                      <a:pt x="35" y="2640"/>
                    </a:lnTo>
                    <a:lnTo>
                      <a:pt x="61" y="2487"/>
                    </a:lnTo>
                    <a:lnTo>
                      <a:pt x="95" y="2336"/>
                    </a:lnTo>
                    <a:lnTo>
                      <a:pt x="136" y="2189"/>
                    </a:lnTo>
                    <a:lnTo>
                      <a:pt x="183" y="2045"/>
                    </a:lnTo>
                    <a:lnTo>
                      <a:pt x="236" y="1903"/>
                    </a:lnTo>
                    <a:lnTo>
                      <a:pt x="297" y="1766"/>
                    </a:lnTo>
                    <a:lnTo>
                      <a:pt x="363" y="1631"/>
                    </a:lnTo>
                    <a:lnTo>
                      <a:pt x="436" y="1501"/>
                    </a:lnTo>
                    <a:lnTo>
                      <a:pt x="514" y="1375"/>
                    </a:lnTo>
                    <a:lnTo>
                      <a:pt x="598" y="1253"/>
                    </a:lnTo>
                    <a:lnTo>
                      <a:pt x="686" y="1135"/>
                    </a:lnTo>
                    <a:lnTo>
                      <a:pt x="781" y="1022"/>
                    </a:lnTo>
                    <a:lnTo>
                      <a:pt x="881" y="913"/>
                    </a:lnTo>
                    <a:lnTo>
                      <a:pt x="985" y="811"/>
                    </a:lnTo>
                    <a:lnTo>
                      <a:pt x="1094" y="713"/>
                    </a:lnTo>
                    <a:lnTo>
                      <a:pt x="1207" y="620"/>
                    </a:lnTo>
                    <a:lnTo>
                      <a:pt x="1325" y="533"/>
                    </a:lnTo>
                    <a:lnTo>
                      <a:pt x="1446" y="452"/>
                    </a:lnTo>
                    <a:lnTo>
                      <a:pt x="1572" y="376"/>
                    </a:lnTo>
                    <a:lnTo>
                      <a:pt x="1701" y="308"/>
                    </a:lnTo>
                    <a:lnTo>
                      <a:pt x="1835" y="245"/>
                    </a:lnTo>
                    <a:lnTo>
                      <a:pt x="1970" y="190"/>
                    </a:lnTo>
                    <a:lnTo>
                      <a:pt x="2110" y="141"/>
                    </a:lnTo>
                    <a:lnTo>
                      <a:pt x="2252" y="98"/>
                    </a:lnTo>
                    <a:lnTo>
                      <a:pt x="2397" y="63"/>
                    </a:lnTo>
                    <a:lnTo>
                      <a:pt x="2544" y="37"/>
                    </a:lnTo>
                    <a:lnTo>
                      <a:pt x="2695" y="16"/>
                    </a:lnTo>
                    <a:lnTo>
                      <a:pt x="2846" y="5"/>
                    </a:lnTo>
                    <a:lnTo>
                      <a:pt x="3001" y="0"/>
                    </a:lnTo>
                    <a:close/>
                  </a:path>
                </a:pathLst>
              </a:custGeom>
              <a:solidFill>
                <a:srgbClr val="D92E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69" name="Freeform 17">
                <a:extLst>
                  <a:ext uri="{FF2B5EF4-FFF2-40B4-BE49-F238E27FC236}">
                    <a16:creationId xmlns:a16="http://schemas.microsoft.com/office/drawing/2014/main" id="{A03D95B7-7EE3-4D2C-85F0-A97692550452}"/>
                  </a:ext>
                </a:extLst>
              </p:cNvPr>
              <p:cNvSpPr>
                <a:spLocks/>
              </p:cNvSpPr>
              <p:nvPr/>
            </p:nvSpPr>
            <p:spPr bwMode="auto">
              <a:xfrm>
                <a:off x="4190" y="2983"/>
                <a:ext cx="750" cy="778"/>
              </a:xfrm>
              <a:custGeom>
                <a:avLst/>
                <a:gdLst>
                  <a:gd name="T0" fmla="*/ 3306 w 6000"/>
                  <a:gd name="T1" fmla="*/ 16 h 6226"/>
                  <a:gd name="T2" fmla="*/ 3749 w 6000"/>
                  <a:gd name="T3" fmla="*/ 98 h 6226"/>
                  <a:gd name="T4" fmla="*/ 4166 w 6000"/>
                  <a:gd name="T5" fmla="*/ 245 h 6226"/>
                  <a:gd name="T6" fmla="*/ 4554 w 6000"/>
                  <a:gd name="T7" fmla="*/ 452 h 6226"/>
                  <a:gd name="T8" fmla="*/ 4906 w 6000"/>
                  <a:gd name="T9" fmla="*/ 713 h 6226"/>
                  <a:gd name="T10" fmla="*/ 5219 w 6000"/>
                  <a:gd name="T11" fmla="*/ 1022 h 6226"/>
                  <a:gd name="T12" fmla="*/ 5487 w 6000"/>
                  <a:gd name="T13" fmla="*/ 1375 h 6226"/>
                  <a:gd name="T14" fmla="*/ 5704 w 6000"/>
                  <a:gd name="T15" fmla="*/ 1766 h 6226"/>
                  <a:gd name="T16" fmla="*/ 5865 w 6000"/>
                  <a:gd name="T17" fmla="*/ 2189 h 6226"/>
                  <a:gd name="T18" fmla="*/ 5966 w 6000"/>
                  <a:gd name="T19" fmla="*/ 2640 h 6226"/>
                  <a:gd name="T20" fmla="*/ 6000 w 6000"/>
                  <a:gd name="T21" fmla="*/ 3113 h 6226"/>
                  <a:gd name="T22" fmla="*/ 5966 w 6000"/>
                  <a:gd name="T23" fmla="*/ 3586 h 6226"/>
                  <a:gd name="T24" fmla="*/ 5865 w 6000"/>
                  <a:gd name="T25" fmla="*/ 4037 h 6226"/>
                  <a:gd name="T26" fmla="*/ 5704 w 6000"/>
                  <a:gd name="T27" fmla="*/ 4461 h 6226"/>
                  <a:gd name="T28" fmla="*/ 5487 w 6000"/>
                  <a:gd name="T29" fmla="*/ 4852 h 6226"/>
                  <a:gd name="T30" fmla="*/ 5219 w 6000"/>
                  <a:gd name="T31" fmla="*/ 5204 h 6226"/>
                  <a:gd name="T32" fmla="*/ 4906 w 6000"/>
                  <a:gd name="T33" fmla="*/ 5513 h 6226"/>
                  <a:gd name="T34" fmla="*/ 4554 w 6000"/>
                  <a:gd name="T35" fmla="*/ 5774 h 6226"/>
                  <a:gd name="T36" fmla="*/ 4166 w 6000"/>
                  <a:gd name="T37" fmla="*/ 5981 h 6226"/>
                  <a:gd name="T38" fmla="*/ 3749 w 6000"/>
                  <a:gd name="T39" fmla="*/ 6128 h 6226"/>
                  <a:gd name="T40" fmla="*/ 3306 w 6000"/>
                  <a:gd name="T41" fmla="*/ 6210 h 6226"/>
                  <a:gd name="T42" fmla="*/ 2846 w 6000"/>
                  <a:gd name="T43" fmla="*/ 6221 h 6226"/>
                  <a:gd name="T44" fmla="*/ 2397 w 6000"/>
                  <a:gd name="T45" fmla="*/ 6163 h 6226"/>
                  <a:gd name="T46" fmla="*/ 1970 w 6000"/>
                  <a:gd name="T47" fmla="*/ 6036 h 6226"/>
                  <a:gd name="T48" fmla="*/ 1572 w 6000"/>
                  <a:gd name="T49" fmla="*/ 5850 h 6226"/>
                  <a:gd name="T50" fmla="*/ 1207 w 6000"/>
                  <a:gd name="T51" fmla="*/ 5606 h 6226"/>
                  <a:gd name="T52" fmla="*/ 881 w 6000"/>
                  <a:gd name="T53" fmla="*/ 5313 h 6226"/>
                  <a:gd name="T54" fmla="*/ 598 w 6000"/>
                  <a:gd name="T55" fmla="*/ 4974 h 6226"/>
                  <a:gd name="T56" fmla="*/ 363 w 6000"/>
                  <a:gd name="T57" fmla="*/ 4595 h 6226"/>
                  <a:gd name="T58" fmla="*/ 183 w 6000"/>
                  <a:gd name="T59" fmla="*/ 4181 h 6226"/>
                  <a:gd name="T60" fmla="*/ 61 w 6000"/>
                  <a:gd name="T61" fmla="*/ 3739 h 6226"/>
                  <a:gd name="T62" fmla="*/ 4 w 6000"/>
                  <a:gd name="T63" fmla="*/ 3273 h 6226"/>
                  <a:gd name="T64" fmla="*/ 15 w 6000"/>
                  <a:gd name="T65" fmla="*/ 2796 h 6226"/>
                  <a:gd name="T66" fmla="*/ 95 w 6000"/>
                  <a:gd name="T67" fmla="*/ 2336 h 6226"/>
                  <a:gd name="T68" fmla="*/ 236 w 6000"/>
                  <a:gd name="T69" fmla="*/ 1903 h 6226"/>
                  <a:gd name="T70" fmla="*/ 436 w 6000"/>
                  <a:gd name="T71" fmla="*/ 1501 h 6226"/>
                  <a:gd name="T72" fmla="*/ 686 w 6000"/>
                  <a:gd name="T73" fmla="*/ 1135 h 6226"/>
                  <a:gd name="T74" fmla="*/ 985 w 6000"/>
                  <a:gd name="T75" fmla="*/ 811 h 6226"/>
                  <a:gd name="T76" fmla="*/ 1325 w 6000"/>
                  <a:gd name="T77" fmla="*/ 533 h 6226"/>
                  <a:gd name="T78" fmla="*/ 1701 w 6000"/>
                  <a:gd name="T79" fmla="*/ 308 h 6226"/>
                  <a:gd name="T80" fmla="*/ 2110 w 6000"/>
                  <a:gd name="T81" fmla="*/ 141 h 6226"/>
                  <a:gd name="T82" fmla="*/ 2544 w 6000"/>
                  <a:gd name="T83" fmla="*/ 37 h 6226"/>
                  <a:gd name="T84" fmla="*/ 3001 w 6000"/>
                  <a:gd name="T85" fmla="*/ 0 h 6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00" h="6226">
                    <a:moveTo>
                      <a:pt x="3001" y="0"/>
                    </a:moveTo>
                    <a:lnTo>
                      <a:pt x="3154" y="5"/>
                    </a:lnTo>
                    <a:lnTo>
                      <a:pt x="3306" y="16"/>
                    </a:lnTo>
                    <a:lnTo>
                      <a:pt x="3456" y="37"/>
                    </a:lnTo>
                    <a:lnTo>
                      <a:pt x="3604" y="63"/>
                    </a:lnTo>
                    <a:lnTo>
                      <a:pt x="3749" y="98"/>
                    </a:lnTo>
                    <a:lnTo>
                      <a:pt x="3891" y="141"/>
                    </a:lnTo>
                    <a:lnTo>
                      <a:pt x="4030" y="190"/>
                    </a:lnTo>
                    <a:lnTo>
                      <a:pt x="4166" y="245"/>
                    </a:lnTo>
                    <a:lnTo>
                      <a:pt x="4299" y="308"/>
                    </a:lnTo>
                    <a:lnTo>
                      <a:pt x="4428" y="376"/>
                    </a:lnTo>
                    <a:lnTo>
                      <a:pt x="4554" y="452"/>
                    </a:lnTo>
                    <a:lnTo>
                      <a:pt x="4676" y="533"/>
                    </a:lnTo>
                    <a:lnTo>
                      <a:pt x="4793" y="620"/>
                    </a:lnTo>
                    <a:lnTo>
                      <a:pt x="4906" y="713"/>
                    </a:lnTo>
                    <a:lnTo>
                      <a:pt x="5015" y="811"/>
                    </a:lnTo>
                    <a:lnTo>
                      <a:pt x="5120" y="913"/>
                    </a:lnTo>
                    <a:lnTo>
                      <a:pt x="5219" y="1022"/>
                    </a:lnTo>
                    <a:lnTo>
                      <a:pt x="5314" y="1135"/>
                    </a:lnTo>
                    <a:lnTo>
                      <a:pt x="5403" y="1253"/>
                    </a:lnTo>
                    <a:lnTo>
                      <a:pt x="5487" y="1375"/>
                    </a:lnTo>
                    <a:lnTo>
                      <a:pt x="5565" y="1501"/>
                    </a:lnTo>
                    <a:lnTo>
                      <a:pt x="5637" y="1631"/>
                    </a:lnTo>
                    <a:lnTo>
                      <a:pt x="5704" y="1766"/>
                    </a:lnTo>
                    <a:lnTo>
                      <a:pt x="5764" y="1903"/>
                    </a:lnTo>
                    <a:lnTo>
                      <a:pt x="5818" y="2045"/>
                    </a:lnTo>
                    <a:lnTo>
                      <a:pt x="5865" y="2189"/>
                    </a:lnTo>
                    <a:lnTo>
                      <a:pt x="5905" y="2336"/>
                    </a:lnTo>
                    <a:lnTo>
                      <a:pt x="5939" y="2487"/>
                    </a:lnTo>
                    <a:lnTo>
                      <a:pt x="5966" y="2640"/>
                    </a:lnTo>
                    <a:lnTo>
                      <a:pt x="5985" y="2796"/>
                    </a:lnTo>
                    <a:lnTo>
                      <a:pt x="5997" y="2953"/>
                    </a:lnTo>
                    <a:lnTo>
                      <a:pt x="6000" y="3113"/>
                    </a:lnTo>
                    <a:lnTo>
                      <a:pt x="5997" y="3273"/>
                    </a:lnTo>
                    <a:lnTo>
                      <a:pt x="5985" y="3430"/>
                    </a:lnTo>
                    <a:lnTo>
                      <a:pt x="5966" y="3586"/>
                    </a:lnTo>
                    <a:lnTo>
                      <a:pt x="5939" y="3739"/>
                    </a:lnTo>
                    <a:lnTo>
                      <a:pt x="5905" y="3890"/>
                    </a:lnTo>
                    <a:lnTo>
                      <a:pt x="5865" y="4037"/>
                    </a:lnTo>
                    <a:lnTo>
                      <a:pt x="5818" y="4181"/>
                    </a:lnTo>
                    <a:lnTo>
                      <a:pt x="5764" y="4323"/>
                    </a:lnTo>
                    <a:lnTo>
                      <a:pt x="5704" y="4461"/>
                    </a:lnTo>
                    <a:lnTo>
                      <a:pt x="5637" y="4595"/>
                    </a:lnTo>
                    <a:lnTo>
                      <a:pt x="5565" y="4725"/>
                    </a:lnTo>
                    <a:lnTo>
                      <a:pt x="5487" y="4852"/>
                    </a:lnTo>
                    <a:lnTo>
                      <a:pt x="5403" y="4974"/>
                    </a:lnTo>
                    <a:lnTo>
                      <a:pt x="5314" y="5091"/>
                    </a:lnTo>
                    <a:lnTo>
                      <a:pt x="5219" y="5204"/>
                    </a:lnTo>
                    <a:lnTo>
                      <a:pt x="5120" y="5313"/>
                    </a:lnTo>
                    <a:lnTo>
                      <a:pt x="5015" y="5415"/>
                    </a:lnTo>
                    <a:lnTo>
                      <a:pt x="4906" y="5513"/>
                    </a:lnTo>
                    <a:lnTo>
                      <a:pt x="4793" y="5606"/>
                    </a:lnTo>
                    <a:lnTo>
                      <a:pt x="4676" y="5693"/>
                    </a:lnTo>
                    <a:lnTo>
                      <a:pt x="4554" y="5774"/>
                    </a:lnTo>
                    <a:lnTo>
                      <a:pt x="4428" y="5850"/>
                    </a:lnTo>
                    <a:lnTo>
                      <a:pt x="4299" y="5918"/>
                    </a:lnTo>
                    <a:lnTo>
                      <a:pt x="4166" y="5981"/>
                    </a:lnTo>
                    <a:lnTo>
                      <a:pt x="4030" y="6036"/>
                    </a:lnTo>
                    <a:lnTo>
                      <a:pt x="3891" y="6085"/>
                    </a:lnTo>
                    <a:lnTo>
                      <a:pt x="3749" y="6128"/>
                    </a:lnTo>
                    <a:lnTo>
                      <a:pt x="3604" y="6163"/>
                    </a:lnTo>
                    <a:lnTo>
                      <a:pt x="3456" y="6189"/>
                    </a:lnTo>
                    <a:lnTo>
                      <a:pt x="3306" y="6210"/>
                    </a:lnTo>
                    <a:lnTo>
                      <a:pt x="3154" y="6221"/>
                    </a:lnTo>
                    <a:lnTo>
                      <a:pt x="3001" y="6226"/>
                    </a:lnTo>
                    <a:lnTo>
                      <a:pt x="2846" y="6221"/>
                    </a:lnTo>
                    <a:lnTo>
                      <a:pt x="2695" y="6210"/>
                    </a:lnTo>
                    <a:lnTo>
                      <a:pt x="2544" y="6189"/>
                    </a:lnTo>
                    <a:lnTo>
                      <a:pt x="2397" y="6163"/>
                    </a:lnTo>
                    <a:lnTo>
                      <a:pt x="2252" y="6128"/>
                    </a:lnTo>
                    <a:lnTo>
                      <a:pt x="2110" y="6085"/>
                    </a:lnTo>
                    <a:lnTo>
                      <a:pt x="1970" y="6036"/>
                    </a:lnTo>
                    <a:lnTo>
                      <a:pt x="1835" y="5981"/>
                    </a:lnTo>
                    <a:lnTo>
                      <a:pt x="1701" y="5918"/>
                    </a:lnTo>
                    <a:lnTo>
                      <a:pt x="1572" y="5850"/>
                    </a:lnTo>
                    <a:lnTo>
                      <a:pt x="1446" y="5774"/>
                    </a:lnTo>
                    <a:lnTo>
                      <a:pt x="1325" y="5693"/>
                    </a:lnTo>
                    <a:lnTo>
                      <a:pt x="1207" y="5606"/>
                    </a:lnTo>
                    <a:lnTo>
                      <a:pt x="1094" y="5513"/>
                    </a:lnTo>
                    <a:lnTo>
                      <a:pt x="985" y="5415"/>
                    </a:lnTo>
                    <a:lnTo>
                      <a:pt x="881" y="5313"/>
                    </a:lnTo>
                    <a:lnTo>
                      <a:pt x="781" y="5204"/>
                    </a:lnTo>
                    <a:lnTo>
                      <a:pt x="686" y="5091"/>
                    </a:lnTo>
                    <a:lnTo>
                      <a:pt x="598" y="4974"/>
                    </a:lnTo>
                    <a:lnTo>
                      <a:pt x="514" y="4852"/>
                    </a:lnTo>
                    <a:lnTo>
                      <a:pt x="436" y="4725"/>
                    </a:lnTo>
                    <a:lnTo>
                      <a:pt x="363" y="4595"/>
                    </a:lnTo>
                    <a:lnTo>
                      <a:pt x="297" y="4461"/>
                    </a:lnTo>
                    <a:lnTo>
                      <a:pt x="236" y="4323"/>
                    </a:lnTo>
                    <a:lnTo>
                      <a:pt x="183" y="4181"/>
                    </a:lnTo>
                    <a:lnTo>
                      <a:pt x="136" y="4037"/>
                    </a:lnTo>
                    <a:lnTo>
                      <a:pt x="95" y="3890"/>
                    </a:lnTo>
                    <a:lnTo>
                      <a:pt x="61" y="3739"/>
                    </a:lnTo>
                    <a:lnTo>
                      <a:pt x="35" y="3586"/>
                    </a:lnTo>
                    <a:lnTo>
                      <a:pt x="15" y="3430"/>
                    </a:lnTo>
                    <a:lnTo>
                      <a:pt x="4" y="3273"/>
                    </a:lnTo>
                    <a:lnTo>
                      <a:pt x="0" y="3113"/>
                    </a:lnTo>
                    <a:lnTo>
                      <a:pt x="4" y="2953"/>
                    </a:lnTo>
                    <a:lnTo>
                      <a:pt x="15" y="2796"/>
                    </a:lnTo>
                    <a:lnTo>
                      <a:pt x="35" y="2640"/>
                    </a:lnTo>
                    <a:lnTo>
                      <a:pt x="61" y="2487"/>
                    </a:lnTo>
                    <a:lnTo>
                      <a:pt x="95" y="2336"/>
                    </a:lnTo>
                    <a:lnTo>
                      <a:pt x="136" y="2189"/>
                    </a:lnTo>
                    <a:lnTo>
                      <a:pt x="183" y="2045"/>
                    </a:lnTo>
                    <a:lnTo>
                      <a:pt x="236" y="1903"/>
                    </a:lnTo>
                    <a:lnTo>
                      <a:pt x="297" y="1766"/>
                    </a:lnTo>
                    <a:lnTo>
                      <a:pt x="363" y="1631"/>
                    </a:lnTo>
                    <a:lnTo>
                      <a:pt x="436" y="1501"/>
                    </a:lnTo>
                    <a:lnTo>
                      <a:pt x="514" y="1375"/>
                    </a:lnTo>
                    <a:lnTo>
                      <a:pt x="598" y="1253"/>
                    </a:lnTo>
                    <a:lnTo>
                      <a:pt x="686" y="1135"/>
                    </a:lnTo>
                    <a:lnTo>
                      <a:pt x="781" y="1022"/>
                    </a:lnTo>
                    <a:lnTo>
                      <a:pt x="881" y="913"/>
                    </a:lnTo>
                    <a:lnTo>
                      <a:pt x="985" y="811"/>
                    </a:lnTo>
                    <a:lnTo>
                      <a:pt x="1094" y="713"/>
                    </a:lnTo>
                    <a:lnTo>
                      <a:pt x="1207" y="620"/>
                    </a:lnTo>
                    <a:lnTo>
                      <a:pt x="1325" y="533"/>
                    </a:lnTo>
                    <a:lnTo>
                      <a:pt x="1446" y="452"/>
                    </a:lnTo>
                    <a:lnTo>
                      <a:pt x="1572" y="376"/>
                    </a:lnTo>
                    <a:lnTo>
                      <a:pt x="1701" y="308"/>
                    </a:lnTo>
                    <a:lnTo>
                      <a:pt x="1835" y="245"/>
                    </a:lnTo>
                    <a:lnTo>
                      <a:pt x="1970" y="190"/>
                    </a:lnTo>
                    <a:lnTo>
                      <a:pt x="2110" y="141"/>
                    </a:lnTo>
                    <a:lnTo>
                      <a:pt x="2252" y="98"/>
                    </a:lnTo>
                    <a:lnTo>
                      <a:pt x="2397" y="63"/>
                    </a:lnTo>
                    <a:lnTo>
                      <a:pt x="2544" y="37"/>
                    </a:lnTo>
                    <a:lnTo>
                      <a:pt x="2695" y="16"/>
                    </a:lnTo>
                    <a:lnTo>
                      <a:pt x="2846" y="5"/>
                    </a:lnTo>
                    <a:lnTo>
                      <a:pt x="300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370" name="Freeform 18">
                <a:extLst>
                  <a:ext uri="{FF2B5EF4-FFF2-40B4-BE49-F238E27FC236}">
                    <a16:creationId xmlns:a16="http://schemas.microsoft.com/office/drawing/2014/main" id="{1DC6ED49-D6FF-472D-A9B3-48C639A1954B}"/>
                  </a:ext>
                </a:extLst>
              </p:cNvPr>
              <p:cNvSpPr>
                <a:spLocks/>
              </p:cNvSpPr>
              <p:nvPr/>
            </p:nvSpPr>
            <p:spPr bwMode="auto">
              <a:xfrm>
                <a:off x="3895" y="3441"/>
                <a:ext cx="337" cy="336"/>
              </a:xfrm>
              <a:custGeom>
                <a:avLst/>
                <a:gdLst>
                  <a:gd name="T0" fmla="*/ 138 w 2693"/>
                  <a:gd name="T1" fmla="*/ 2684 h 2688"/>
                  <a:gd name="T2" fmla="*/ 343 w 2693"/>
                  <a:gd name="T3" fmla="*/ 2665 h 2688"/>
                  <a:gd name="T4" fmla="*/ 541 w 2693"/>
                  <a:gd name="T5" fmla="*/ 2632 h 2688"/>
                  <a:gd name="T6" fmla="*/ 736 w 2693"/>
                  <a:gd name="T7" fmla="*/ 2585 h 2688"/>
                  <a:gd name="T8" fmla="*/ 924 w 2693"/>
                  <a:gd name="T9" fmla="*/ 2524 h 2688"/>
                  <a:gd name="T10" fmla="*/ 1107 w 2693"/>
                  <a:gd name="T11" fmla="*/ 2450 h 2688"/>
                  <a:gd name="T12" fmla="*/ 1282 w 2693"/>
                  <a:gd name="T13" fmla="*/ 2362 h 2688"/>
                  <a:gd name="T14" fmla="*/ 1450 w 2693"/>
                  <a:gd name="T15" fmla="*/ 2263 h 2688"/>
                  <a:gd name="T16" fmla="*/ 1609 w 2693"/>
                  <a:gd name="T17" fmla="*/ 2152 h 2688"/>
                  <a:gd name="T18" fmla="*/ 1761 w 2693"/>
                  <a:gd name="T19" fmla="*/ 2030 h 2688"/>
                  <a:gd name="T20" fmla="*/ 1903 w 2693"/>
                  <a:gd name="T21" fmla="*/ 1899 h 2688"/>
                  <a:gd name="T22" fmla="*/ 2035 w 2693"/>
                  <a:gd name="T23" fmla="*/ 1757 h 2688"/>
                  <a:gd name="T24" fmla="*/ 2156 w 2693"/>
                  <a:gd name="T25" fmla="*/ 1606 h 2688"/>
                  <a:gd name="T26" fmla="*/ 2267 w 2693"/>
                  <a:gd name="T27" fmla="*/ 1447 h 2688"/>
                  <a:gd name="T28" fmla="*/ 2367 w 2693"/>
                  <a:gd name="T29" fmla="*/ 1279 h 2688"/>
                  <a:gd name="T30" fmla="*/ 2454 w 2693"/>
                  <a:gd name="T31" fmla="*/ 1104 h 2688"/>
                  <a:gd name="T32" fmla="*/ 2529 w 2693"/>
                  <a:gd name="T33" fmla="*/ 923 h 2688"/>
                  <a:gd name="T34" fmla="*/ 2591 w 2693"/>
                  <a:gd name="T35" fmla="*/ 734 h 2688"/>
                  <a:gd name="T36" fmla="*/ 2638 w 2693"/>
                  <a:gd name="T37" fmla="*/ 540 h 2688"/>
                  <a:gd name="T38" fmla="*/ 2671 w 2693"/>
                  <a:gd name="T39" fmla="*/ 341 h 2688"/>
                  <a:gd name="T40" fmla="*/ 2689 w 2693"/>
                  <a:gd name="T41" fmla="*/ 137 h 2688"/>
                  <a:gd name="T42" fmla="*/ 2367 w 2693"/>
                  <a:gd name="T43" fmla="*/ 0 h 2688"/>
                  <a:gd name="T44" fmla="*/ 2360 w 2693"/>
                  <a:gd name="T45" fmla="*/ 181 h 2688"/>
                  <a:gd name="T46" fmla="*/ 2339 w 2693"/>
                  <a:gd name="T47" fmla="*/ 359 h 2688"/>
                  <a:gd name="T48" fmla="*/ 2306 w 2693"/>
                  <a:gd name="T49" fmla="*/ 533 h 2688"/>
                  <a:gd name="T50" fmla="*/ 2260 w 2693"/>
                  <a:gd name="T51" fmla="*/ 701 h 2688"/>
                  <a:gd name="T52" fmla="*/ 2202 w 2693"/>
                  <a:gd name="T53" fmla="*/ 864 h 2688"/>
                  <a:gd name="T54" fmla="*/ 2133 w 2693"/>
                  <a:gd name="T55" fmla="*/ 1023 h 2688"/>
                  <a:gd name="T56" fmla="*/ 2053 w 2693"/>
                  <a:gd name="T57" fmla="*/ 1174 h 2688"/>
                  <a:gd name="T58" fmla="*/ 1961 w 2693"/>
                  <a:gd name="T59" fmla="*/ 1319 h 2688"/>
                  <a:gd name="T60" fmla="*/ 1861 w 2693"/>
                  <a:gd name="T61" fmla="*/ 1456 h 2688"/>
                  <a:gd name="T62" fmla="*/ 1751 w 2693"/>
                  <a:gd name="T63" fmla="*/ 1587 h 2688"/>
                  <a:gd name="T64" fmla="*/ 1632 w 2693"/>
                  <a:gd name="T65" fmla="*/ 1709 h 2688"/>
                  <a:gd name="T66" fmla="*/ 1503 w 2693"/>
                  <a:gd name="T67" fmla="*/ 1822 h 2688"/>
                  <a:gd name="T68" fmla="*/ 1369 w 2693"/>
                  <a:gd name="T69" fmla="*/ 1926 h 2688"/>
                  <a:gd name="T70" fmla="*/ 1225 w 2693"/>
                  <a:gd name="T71" fmla="*/ 2020 h 2688"/>
                  <a:gd name="T72" fmla="*/ 1077 w 2693"/>
                  <a:gd name="T73" fmla="*/ 2104 h 2688"/>
                  <a:gd name="T74" fmla="*/ 920 w 2693"/>
                  <a:gd name="T75" fmla="*/ 2176 h 2688"/>
                  <a:gd name="T76" fmla="*/ 758 w 2693"/>
                  <a:gd name="T77" fmla="*/ 2238 h 2688"/>
                  <a:gd name="T78" fmla="*/ 591 w 2693"/>
                  <a:gd name="T79" fmla="*/ 2288 h 2688"/>
                  <a:gd name="T80" fmla="*/ 418 w 2693"/>
                  <a:gd name="T81" fmla="*/ 2325 h 2688"/>
                  <a:gd name="T82" fmla="*/ 242 w 2693"/>
                  <a:gd name="T83" fmla="*/ 2350 h 2688"/>
                  <a:gd name="T84" fmla="*/ 62 w 2693"/>
                  <a:gd name="T85" fmla="*/ 2362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93" h="2688">
                    <a:moveTo>
                      <a:pt x="0" y="2688"/>
                    </a:moveTo>
                    <a:lnTo>
                      <a:pt x="69" y="2687"/>
                    </a:lnTo>
                    <a:lnTo>
                      <a:pt x="138" y="2684"/>
                    </a:lnTo>
                    <a:lnTo>
                      <a:pt x="206" y="2680"/>
                    </a:lnTo>
                    <a:lnTo>
                      <a:pt x="274" y="2674"/>
                    </a:lnTo>
                    <a:lnTo>
                      <a:pt x="343" y="2665"/>
                    </a:lnTo>
                    <a:lnTo>
                      <a:pt x="409" y="2657"/>
                    </a:lnTo>
                    <a:lnTo>
                      <a:pt x="476" y="2646"/>
                    </a:lnTo>
                    <a:lnTo>
                      <a:pt x="541" y="2632"/>
                    </a:lnTo>
                    <a:lnTo>
                      <a:pt x="607" y="2618"/>
                    </a:lnTo>
                    <a:lnTo>
                      <a:pt x="671" y="2602"/>
                    </a:lnTo>
                    <a:lnTo>
                      <a:pt x="736" y="2585"/>
                    </a:lnTo>
                    <a:lnTo>
                      <a:pt x="799" y="2566"/>
                    </a:lnTo>
                    <a:lnTo>
                      <a:pt x="862" y="2546"/>
                    </a:lnTo>
                    <a:lnTo>
                      <a:pt x="924" y="2524"/>
                    </a:lnTo>
                    <a:lnTo>
                      <a:pt x="986" y="2501"/>
                    </a:lnTo>
                    <a:lnTo>
                      <a:pt x="1047" y="2476"/>
                    </a:lnTo>
                    <a:lnTo>
                      <a:pt x="1107" y="2450"/>
                    </a:lnTo>
                    <a:lnTo>
                      <a:pt x="1166" y="2421"/>
                    </a:lnTo>
                    <a:lnTo>
                      <a:pt x="1224" y="2393"/>
                    </a:lnTo>
                    <a:lnTo>
                      <a:pt x="1282" y="2362"/>
                    </a:lnTo>
                    <a:lnTo>
                      <a:pt x="1338" y="2330"/>
                    </a:lnTo>
                    <a:lnTo>
                      <a:pt x="1395" y="2298"/>
                    </a:lnTo>
                    <a:lnTo>
                      <a:pt x="1450" y="2263"/>
                    </a:lnTo>
                    <a:lnTo>
                      <a:pt x="1503" y="2227"/>
                    </a:lnTo>
                    <a:lnTo>
                      <a:pt x="1557" y="2190"/>
                    </a:lnTo>
                    <a:lnTo>
                      <a:pt x="1609" y="2152"/>
                    </a:lnTo>
                    <a:lnTo>
                      <a:pt x="1661" y="2113"/>
                    </a:lnTo>
                    <a:lnTo>
                      <a:pt x="1712" y="2072"/>
                    </a:lnTo>
                    <a:lnTo>
                      <a:pt x="1761" y="2030"/>
                    </a:lnTo>
                    <a:lnTo>
                      <a:pt x="1809" y="1988"/>
                    </a:lnTo>
                    <a:lnTo>
                      <a:pt x="1857" y="1944"/>
                    </a:lnTo>
                    <a:lnTo>
                      <a:pt x="1903" y="1899"/>
                    </a:lnTo>
                    <a:lnTo>
                      <a:pt x="1947" y="1852"/>
                    </a:lnTo>
                    <a:lnTo>
                      <a:pt x="1992" y="1806"/>
                    </a:lnTo>
                    <a:lnTo>
                      <a:pt x="2035" y="1757"/>
                    </a:lnTo>
                    <a:lnTo>
                      <a:pt x="2076" y="1708"/>
                    </a:lnTo>
                    <a:lnTo>
                      <a:pt x="2117" y="1658"/>
                    </a:lnTo>
                    <a:lnTo>
                      <a:pt x="2156" y="1606"/>
                    </a:lnTo>
                    <a:lnTo>
                      <a:pt x="2195" y="1554"/>
                    </a:lnTo>
                    <a:lnTo>
                      <a:pt x="2232" y="1501"/>
                    </a:lnTo>
                    <a:lnTo>
                      <a:pt x="2267" y="1447"/>
                    </a:lnTo>
                    <a:lnTo>
                      <a:pt x="2302" y="1392"/>
                    </a:lnTo>
                    <a:lnTo>
                      <a:pt x="2335" y="1336"/>
                    </a:lnTo>
                    <a:lnTo>
                      <a:pt x="2367" y="1279"/>
                    </a:lnTo>
                    <a:lnTo>
                      <a:pt x="2397" y="1222"/>
                    </a:lnTo>
                    <a:lnTo>
                      <a:pt x="2426" y="1163"/>
                    </a:lnTo>
                    <a:lnTo>
                      <a:pt x="2454" y="1104"/>
                    </a:lnTo>
                    <a:lnTo>
                      <a:pt x="2480" y="1044"/>
                    </a:lnTo>
                    <a:lnTo>
                      <a:pt x="2505" y="984"/>
                    </a:lnTo>
                    <a:lnTo>
                      <a:pt x="2529" y="923"/>
                    </a:lnTo>
                    <a:lnTo>
                      <a:pt x="2550" y="861"/>
                    </a:lnTo>
                    <a:lnTo>
                      <a:pt x="2572" y="798"/>
                    </a:lnTo>
                    <a:lnTo>
                      <a:pt x="2591" y="734"/>
                    </a:lnTo>
                    <a:lnTo>
                      <a:pt x="2607" y="670"/>
                    </a:lnTo>
                    <a:lnTo>
                      <a:pt x="2624" y="605"/>
                    </a:lnTo>
                    <a:lnTo>
                      <a:pt x="2638" y="540"/>
                    </a:lnTo>
                    <a:lnTo>
                      <a:pt x="2650" y="474"/>
                    </a:lnTo>
                    <a:lnTo>
                      <a:pt x="2662" y="408"/>
                    </a:lnTo>
                    <a:lnTo>
                      <a:pt x="2671" y="341"/>
                    </a:lnTo>
                    <a:lnTo>
                      <a:pt x="2678" y="273"/>
                    </a:lnTo>
                    <a:lnTo>
                      <a:pt x="2685" y="206"/>
                    </a:lnTo>
                    <a:lnTo>
                      <a:pt x="2689" y="137"/>
                    </a:lnTo>
                    <a:lnTo>
                      <a:pt x="2691" y="68"/>
                    </a:lnTo>
                    <a:lnTo>
                      <a:pt x="2693" y="0"/>
                    </a:lnTo>
                    <a:lnTo>
                      <a:pt x="2367" y="0"/>
                    </a:lnTo>
                    <a:lnTo>
                      <a:pt x="2367" y="61"/>
                    </a:lnTo>
                    <a:lnTo>
                      <a:pt x="2365" y="121"/>
                    </a:lnTo>
                    <a:lnTo>
                      <a:pt x="2360" y="181"/>
                    </a:lnTo>
                    <a:lnTo>
                      <a:pt x="2355" y="241"/>
                    </a:lnTo>
                    <a:lnTo>
                      <a:pt x="2349" y="300"/>
                    </a:lnTo>
                    <a:lnTo>
                      <a:pt x="2339" y="359"/>
                    </a:lnTo>
                    <a:lnTo>
                      <a:pt x="2329" y="417"/>
                    </a:lnTo>
                    <a:lnTo>
                      <a:pt x="2319" y="475"/>
                    </a:lnTo>
                    <a:lnTo>
                      <a:pt x="2306" y="533"/>
                    </a:lnTo>
                    <a:lnTo>
                      <a:pt x="2293" y="589"/>
                    </a:lnTo>
                    <a:lnTo>
                      <a:pt x="2277" y="646"/>
                    </a:lnTo>
                    <a:lnTo>
                      <a:pt x="2260" y="701"/>
                    </a:lnTo>
                    <a:lnTo>
                      <a:pt x="2242" y="756"/>
                    </a:lnTo>
                    <a:lnTo>
                      <a:pt x="2223" y="811"/>
                    </a:lnTo>
                    <a:lnTo>
                      <a:pt x="2202" y="864"/>
                    </a:lnTo>
                    <a:lnTo>
                      <a:pt x="2181" y="918"/>
                    </a:lnTo>
                    <a:lnTo>
                      <a:pt x="2158" y="970"/>
                    </a:lnTo>
                    <a:lnTo>
                      <a:pt x="2133" y="1023"/>
                    </a:lnTo>
                    <a:lnTo>
                      <a:pt x="2107" y="1074"/>
                    </a:lnTo>
                    <a:lnTo>
                      <a:pt x="2081" y="1124"/>
                    </a:lnTo>
                    <a:lnTo>
                      <a:pt x="2053" y="1174"/>
                    </a:lnTo>
                    <a:lnTo>
                      <a:pt x="2024" y="1223"/>
                    </a:lnTo>
                    <a:lnTo>
                      <a:pt x="1993" y="1271"/>
                    </a:lnTo>
                    <a:lnTo>
                      <a:pt x="1961" y="1319"/>
                    </a:lnTo>
                    <a:lnTo>
                      <a:pt x="1929" y="1366"/>
                    </a:lnTo>
                    <a:lnTo>
                      <a:pt x="1896" y="1411"/>
                    </a:lnTo>
                    <a:lnTo>
                      <a:pt x="1861" y="1456"/>
                    </a:lnTo>
                    <a:lnTo>
                      <a:pt x="1826" y="1501"/>
                    </a:lnTo>
                    <a:lnTo>
                      <a:pt x="1788" y="1545"/>
                    </a:lnTo>
                    <a:lnTo>
                      <a:pt x="1751" y="1587"/>
                    </a:lnTo>
                    <a:lnTo>
                      <a:pt x="1713" y="1629"/>
                    </a:lnTo>
                    <a:lnTo>
                      <a:pt x="1672" y="1669"/>
                    </a:lnTo>
                    <a:lnTo>
                      <a:pt x="1632" y="1709"/>
                    </a:lnTo>
                    <a:lnTo>
                      <a:pt x="1590" y="1747"/>
                    </a:lnTo>
                    <a:lnTo>
                      <a:pt x="1547" y="1785"/>
                    </a:lnTo>
                    <a:lnTo>
                      <a:pt x="1503" y="1822"/>
                    </a:lnTo>
                    <a:lnTo>
                      <a:pt x="1460" y="1858"/>
                    </a:lnTo>
                    <a:lnTo>
                      <a:pt x="1415" y="1893"/>
                    </a:lnTo>
                    <a:lnTo>
                      <a:pt x="1369" y="1926"/>
                    </a:lnTo>
                    <a:lnTo>
                      <a:pt x="1322" y="1958"/>
                    </a:lnTo>
                    <a:lnTo>
                      <a:pt x="1274" y="1990"/>
                    </a:lnTo>
                    <a:lnTo>
                      <a:pt x="1225" y="2020"/>
                    </a:lnTo>
                    <a:lnTo>
                      <a:pt x="1177" y="2050"/>
                    </a:lnTo>
                    <a:lnTo>
                      <a:pt x="1127" y="2077"/>
                    </a:lnTo>
                    <a:lnTo>
                      <a:pt x="1077" y="2104"/>
                    </a:lnTo>
                    <a:lnTo>
                      <a:pt x="1024" y="2129"/>
                    </a:lnTo>
                    <a:lnTo>
                      <a:pt x="973" y="2153"/>
                    </a:lnTo>
                    <a:lnTo>
                      <a:pt x="920" y="2176"/>
                    </a:lnTo>
                    <a:lnTo>
                      <a:pt x="866" y="2198"/>
                    </a:lnTo>
                    <a:lnTo>
                      <a:pt x="812" y="2219"/>
                    </a:lnTo>
                    <a:lnTo>
                      <a:pt x="758" y="2238"/>
                    </a:lnTo>
                    <a:lnTo>
                      <a:pt x="702" y="2256"/>
                    </a:lnTo>
                    <a:lnTo>
                      <a:pt x="647" y="2272"/>
                    </a:lnTo>
                    <a:lnTo>
                      <a:pt x="591" y="2288"/>
                    </a:lnTo>
                    <a:lnTo>
                      <a:pt x="534" y="2302"/>
                    </a:lnTo>
                    <a:lnTo>
                      <a:pt x="477" y="2315"/>
                    </a:lnTo>
                    <a:lnTo>
                      <a:pt x="418" y="2325"/>
                    </a:lnTo>
                    <a:lnTo>
                      <a:pt x="361" y="2335"/>
                    </a:lnTo>
                    <a:lnTo>
                      <a:pt x="301" y="2344"/>
                    </a:lnTo>
                    <a:lnTo>
                      <a:pt x="242" y="2350"/>
                    </a:lnTo>
                    <a:lnTo>
                      <a:pt x="183" y="2355"/>
                    </a:lnTo>
                    <a:lnTo>
                      <a:pt x="123" y="2360"/>
                    </a:lnTo>
                    <a:lnTo>
                      <a:pt x="62" y="2362"/>
                    </a:lnTo>
                    <a:lnTo>
                      <a:pt x="0" y="2363"/>
                    </a:lnTo>
                    <a:lnTo>
                      <a:pt x="0" y="2688"/>
                    </a:lnTo>
                    <a:close/>
                  </a:path>
                </a:pathLst>
              </a:custGeom>
              <a:solidFill>
                <a:srgbClr val="007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71" name="Freeform 19">
                <a:extLst>
                  <a:ext uri="{FF2B5EF4-FFF2-40B4-BE49-F238E27FC236}">
                    <a16:creationId xmlns:a16="http://schemas.microsoft.com/office/drawing/2014/main" id="{478D1F8B-1478-4A80-ACFF-08EF5BC8C6CB}"/>
                  </a:ext>
                </a:extLst>
              </p:cNvPr>
              <p:cNvSpPr>
                <a:spLocks/>
              </p:cNvSpPr>
              <p:nvPr/>
            </p:nvSpPr>
            <p:spPr bwMode="auto">
              <a:xfrm>
                <a:off x="4913" y="3441"/>
                <a:ext cx="337" cy="336"/>
              </a:xfrm>
              <a:custGeom>
                <a:avLst/>
                <a:gdLst>
                  <a:gd name="T0" fmla="*/ 5 w 2693"/>
                  <a:gd name="T1" fmla="*/ 136 h 2688"/>
                  <a:gd name="T2" fmla="*/ 23 w 2693"/>
                  <a:gd name="T3" fmla="*/ 341 h 2688"/>
                  <a:gd name="T4" fmla="*/ 56 w 2693"/>
                  <a:gd name="T5" fmla="*/ 540 h 2688"/>
                  <a:gd name="T6" fmla="*/ 103 w 2693"/>
                  <a:gd name="T7" fmla="*/ 734 h 2688"/>
                  <a:gd name="T8" fmla="*/ 165 w 2693"/>
                  <a:gd name="T9" fmla="*/ 923 h 2688"/>
                  <a:gd name="T10" fmla="*/ 239 w 2693"/>
                  <a:gd name="T11" fmla="*/ 1104 h 2688"/>
                  <a:gd name="T12" fmla="*/ 327 w 2693"/>
                  <a:gd name="T13" fmla="*/ 1279 h 2688"/>
                  <a:gd name="T14" fmla="*/ 426 w 2693"/>
                  <a:gd name="T15" fmla="*/ 1447 h 2688"/>
                  <a:gd name="T16" fmla="*/ 537 w 2693"/>
                  <a:gd name="T17" fmla="*/ 1606 h 2688"/>
                  <a:gd name="T18" fmla="*/ 659 w 2693"/>
                  <a:gd name="T19" fmla="*/ 1757 h 2688"/>
                  <a:gd name="T20" fmla="*/ 791 w 2693"/>
                  <a:gd name="T21" fmla="*/ 1899 h 2688"/>
                  <a:gd name="T22" fmla="*/ 933 w 2693"/>
                  <a:gd name="T23" fmla="*/ 2030 h 2688"/>
                  <a:gd name="T24" fmla="*/ 1083 w 2693"/>
                  <a:gd name="T25" fmla="*/ 2152 h 2688"/>
                  <a:gd name="T26" fmla="*/ 1243 w 2693"/>
                  <a:gd name="T27" fmla="*/ 2263 h 2688"/>
                  <a:gd name="T28" fmla="*/ 1411 w 2693"/>
                  <a:gd name="T29" fmla="*/ 2362 h 2688"/>
                  <a:gd name="T30" fmla="*/ 1587 w 2693"/>
                  <a:gd name="T31" fmla="*/ 2450 h 2688"/>
                  <a:gd name="T32" fmla="*/ 1768 w 2693"/>
                  <a:gd name="T33" fmla="*/ 2524 h 2688"/>
                  <a:gd name="T34" fmla="*/ 1957 w 2693"/>
                  <a:gd name="T35" fmla="*/ 2585 h 2688"/>
                  <a:gd name="T36" fmla="*/ 2151 w 2693"/>
                  <a:gd name="T37" fmla="*/ 2632 h 2688"/>
                  <a:gd name="T38" fmla="*/ 2351 w 2693"/>
                  <a:gd name="T39" fmla="*/ 2665 h 2688"/>
                  <a:gd name="T40" fmla="*/ 2556 w 2693"/>
                  <a:gd name="T41" fmla="*/ 2684 h 2688"/>
                  <a:gd name="T42" fmla="*/ 2693 w 2693"/>
                  <a:gd name="T43" fmla="*/ 2363 h 2688"/>
                  <a:gd name="T44" fmla="*/ 2511 w 2693"/>
                  <a:gd name="T45" fmla="*/ 2355 h 2688"/>
                  <a:gd name="T46" fmla="*/ 2333 w 2693"/>
                  <a:gd name="T47" fmla="*/ 2335 h 2688"/>
                  <a:gd name="T48" fmla="*/ 2159 w 2693"/>
                  <a:gd name="T49" fmla="*/ 2302 h 2688"/>
                  <a:gd name="T50" fmla="*/ 1990 w 2693"/>
                  <a:gd name="T51" fmla="*/ 2256 h 2688"/>
                  <a:gd name="T52" fmla="*/ 1827 w 2693"/>
                  <a:gd name="T53" fmla="*/ 2198 h 2688"/>
                  <a:gd name="T54" fmla="*/ 1669 w 2693"/>
                  <a:gd name="T55" fmla="*/ 2129 h 2688"/>
                  <a:gd name="T56" fmla="*/ 1517 w 2693"/>
                  <a:gd name="T57" fmla="*/ 2050 h 2688"/>
                  <a:gd name="T58" fmla="*/ 1371 w 2693"/>
                  <a:gd name="T59" fmla="*/ 1958 h 2688"/>
                  <a:gd name="T60" fmla="*/ 1234 w 2693"/>
                  <a:gd name="T61" fmla="*/ 1858 h 2688"/>
                  <a:gd name="T62" fmla="*/ 1104 w 2693"/>
                  <a:gd name="T63" fmla="*/ 1747 h 2688"/>
                  <a:gd name="T64" fmla="*/ 981 w 2693"/>
                  <a:gd name="T65" fmla="*/ 1629 h 2688"/>
                  <a:gd name="T66" fmla="*/ 868 w 2693"/>
                  <a:gd name="T67" fmla="*/ 1501 h 2688"/>
                  <a:gd name="T68" fmla="*/ 764 w 2693"/>
                  <a:gd name="T69" fmla="*/ 1366 h 2688"/>
                  <a:gd name="T70" fmla="*/ 669 w 2693"/>
                  <a:gd name="T71" fmla="*/ 1223 h 2688"/>
                  <a:gd name="T72" fmla="*/ 585 w 2693"/>
                  <a:gd name="T73" fmla="*/ 1074 h 2688"/>
                  <a:gd name="T74" fmla="*/ 513 w 2693"/>
                  <a:gd name="T75" fmla="*/ 918 h 2688"/>
                  <a:gd name="T76" fmla="*/ 451 w 2693"/>
                  <a:gd name="T77" fmla="*/ 756 h 2688"/>
                  <a:gd name="T78" fmla="*/ 400 w 2693"/>
                  <a:gd name="T79" fmla="*/ 589 h 2688"/>
                  <a:gd name="T80" fmla="*/ 364 w 2693"/>
                  <a:gd name="T81" fmla="*/ 417 h 2688"/>
                  <a:gd name="T82" fmla="*/ 339 w 2693"/>
                  <a:gd name="T83" fmla="*/ 241 h 2688"/>
                  <a:gd name="T84" fmla="*/ 327 w 2693"/>
                  <a:gd name="T85" fmla="*/ 61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93" h="2688">
                    <a:moveTo>
                      <a:pt x="0" y="0"/>
                    </a:moveTo>
                    <a:lnTo>
                      <a:pt x="2" y="68"/>
                    </a:lnTo>
                    <a:lnTo>
                      <a:pt x="5" y="136"/>
                    </a:lnTo>
                    <a:lnTo>
                      <a:pt x="9" y="206"/>
                    </a:lnTo>
                    <a:lnTo>
                      <a:pt x="15" y="273"/>
                    </a:lnTo>
                    <a:lnTo>
                      <a:pt x="23" y="341"/>
                    </a:lnTo>
                    <a:lnTo>
                      <a:pt x="31" y="408"/>
                    </a:lnTo>
                    <a:lnTo>
                      <a:pt x="43" y="474"/>
                    </a:lnTo>
                    <a:lnTo>
                      <a:pt x="56" y="540"/>
                    </a:lnTo>
                    <a:lnTo>
                      <a:pt x="70" y="605"/>
                    </a:lnTo>
                    <a:lnTo>
                      <a:pt x="86" y="670"/>
                    </a:lnTo>
                    <a:lnTo>
                      <a:pt x="103" y="734"/>
                    </a:lnTo>
                    <a:lnTo>
                      <a:pt x="122" y="798"/>
                    </a:lnTo>
                    <a:lnTo>
                      <a:pt x="142" y="861"/>
                    </a:lnTo>
                    <a:lnTo>
                      <a:pt x="165" y="923"/>
                    </a:lnTo>
                    <a:lnTo>
                      <a:pt x="188" y="984"/>
                    </a:lnTo>
                    <a:lnTo>
                      <a:pt x="213" y="1044"/>
                    </a:lnTo>
                    <a:lnTo>
                      <a:pt x="239" y="1104"/>
                    </a:lnTo>
                    <a:lnTo>
                      <a:pt x="267" y="1163"/>
                    </a:lnTo>
                    <a:lnTo>
                      <a:pt x="296" y="1222"/>
                    </a:lnTo>
                    <a:lnTo>
                      <a:pt x="327" y="1279"/>
                    </a:lnTo>
                    <a:lnTo>
                      <a:pt x="359" y="1336"/>
                    </a:lnTo>
                    <a:lnTo>
                      <a:pt x="392" y="1392"/>
                    </a:lnTo>
                    <a:lnTo>
                      <a:pt x="426" y="1447"/>
                    </a:lnTo>
                    <a:lnTo>
                      <a:pt x="461" y="1501"/>
                    </a:lnTo>
                    <a:lnTo>
                      <a:pt x="499" y="1554"/>
                    </a:lnTo>
                    <a:lnTo>
                      <a:pt x="537" y="1606"/>
                    </a:lnTo>
                    <a:lnTo>
                      <a:pt x="577" y="1658"/>
                    </a:lnTo>
                    <a:lnTo>
                      <a:pt x="617" y="1708"/>
                    </a:lnTo>
                    <a:lnTo>
                      <a:pt x="659" y="1757"/>
                    </a:lnTo>
                    <a:lnTo>
                      <a:pt x="701" y="1806"/>
                    </a:lnTo>
                    <a:lnTo>
                      <a:pt x="745" y="1852"/>
                    </a:lnTo>
                    <a:lnTo>
                      <a:pt x="791" y="1899"/>
                    </a:lnTo>
                    <a:lnTo>
                      <a:pt x="837" y="1944"/>
                    </a:lnTo>
                    <a:lnTo>
                      <a:pt x="884" y="1988"/>
                    </a:lnTo>
                    <a:lnTo>
                      <a:pt x="933" y="2030"/>
                    </a:lnTo>
                    <a:lnTo>
                      <a:pt x="982" y="2072"/>
                    </a:lnTo>
                    <a:lnTo>
                      <a:pt x="1032" y="2113"/>
                    </a:lnTo>
                    <a:lnTo>
                      <a:pt x="1083" y="2152"/>
                    </a:lnTo>
                    <a:lnTo>
                      <a:pt x="1136" y="2190"/>
                    </a:lnTo>
                    <a:lnTo>
                      <a:pt x="1189" y="2227"/>
                    </a:lnTo>
                    <a:lnTo>
                      <a:pt x="1243" y="2263"/>
                    </a:lnTo>
                    <a:lnTo>
                      <a:pt x="1299" y="2298"/>
                    </a:lnTo>
                    <a:lnTo>
                      <a:pt x="1354" y="2330"/>
                    </a:lnTo>
                    <a:lnTo>
                      <a:pt x="1411" y="2362"/>
                    </a:lnTo>
                    <a:lnTo>
                      <a:pt x="1470" y="2393"/>
                    </a:lnTo>
                    <a:lnTo>
                      <a:pt x="1527" y="2421"/>
                    </a:lnTo>
                    <a:lnTo>
                      <a:pt x="1587" y="2450"/>
                    </a:lnTo>
                    <a:lnTo>
                      <a:pt x="1647" y="2476"/>
                    </a:lnTo>
                    <a:lnTo>
                      <a:pt x="1708" y="2501"/>
                    </a:lnTo>
                    <a:lnTo>
                      <a:pt x="1768" y="2524"/>
                    </a:lnTo>
                    <a:lnTo>
                      <a:pt x="1831" y="2546"/>
                    </a:lnTo>
                    <a:lnTo>
                      <a:pt x="1894" y="2566"/>
                    </a:lnTo>
                    <a:lnTo>
                      <a:pt x="1957" y="2585"/>
                    </a:lnTo>
                    <a:lnTo>
                      <a:pt x="2022" y="2602"/>
                    </a:lnTo>
                    <a:lnTo>
                      <a:pt x="2086" y="2618"/>
                    </a:lnTo>
                    <a:lnTo>
                      <a:pt x="2151" y="2632"/>
                    </a:lnTo>
                    <a:lnTo>
                      <a:pt x="2218" y="2646"/>
                    </a:lnTo>
                    <a:lnTo>
                      <a:pt x="2285" y="2657"/>
                    </a:lnTo>
                    <a:lnTo>
                      <a:pt x="2351" y="2665"/>
                    </a:lnTo>
                    <a:lnTo>
                      <a:pt x="2419" y="2674"/>
                    </a:lnTo>
                    <a:lnTo>
                      <a:pt x="2486" y="2680"/>
                    </a:lnTo>
                    <a:lnTo>
                      <a:pt x="2556" y="2684"/>
                    </a:lnTo>
                    <a:lnTo>
                      <a:pt x="2624" y="2687"/>
                    </a:lnTo>
                    <a:lnTo>
                      <a:pt x="2693" y="2688"/>
                    </a:lnTo>
                    <a:lnTo>
                      <a:pt x="2693" y="2363"/>
                    </a:lnTo>
                    <a:lnTo>
                      <a:pt x="2632" y="2362"/>
                    </a:lnTo>
                    <a:lnTo>
                      <a:pt x="2571" y="2360"/>
                    </a:lnTo>
                    <a:lnTo>
                      <a:pt x="2511" y="2355"/>
                    </a:lnTo>
                    <a:lnTo>
                      <a:pt x="2451" y="2350"/>
                    </a:lnTo>
                    <a:lnTo>
                      <a:pt x="2393" y="2344"/>
                    </a:lnTo>
                    <a:lnTo>
                      <a:pt x="2333" y="2335"/>
                    </a:lnTo>
                    <a:lnTo>
                      <a:pt x="2275" y="2325"/>
                    </a:lnTo>
                    <a:lnTo>
                      <a:pt x="2217" y="2315"/>
                    </a:lnTo>
                    <a:lnTo>
                      <a:pt x="2159" y="2302"/>
                    </a:lnTo>
                    <a:lnTo>
                      <a:pt x="2102" y="2288"/>
                    </a:lnTo>
                    <a:lnTo>
                      <a:pt x="2047" y="2272"/>
                    </a:lnTo>
                    <a:lnTo>
                      <a:pt x="1990" y="2256"/>
                    </a:lnTo>
                    <a:lnTo>
                      <a:pt x="1936" y="2238"/>
                    </a:lnTo>
                    <a:lnTo>
                      <a:pt x="1880" y="2219"/>
                    </a:lnTo>
                    <a:lnTo>
                      <a:pt x="1827" y="2198"/>
                    </a:lnTo>
                    <a:lnTo>
                      <a:pt x="1773" y="2176"/>
                    </a:lnTo>
                    <a:lnTo>
                      <a:pt x="1720" y="2153"/>
                    </a:lnTo>
                    <a:lnTo>
                      <a:pt x="1669" y="2129"/>
                    </a:lnTo>
                    <a:lnTo>
                      <a:pt x="1617" y="2104"/>
                    </a:lnTo>
                    <a:lnTo>
                      <a:pt x="1567" y="2077"/>
                    </a:lnTo>
                    <a:lnTo>
                      <a:pt x="1517" y="2050"/>
                    </a:lnTo>
                    <a:lnTo>
                      <a:pt x="1467" y="2020"/>
                    </a:lnTo>
                    <a:lnTo>
                      <a:pt x="1419" y="1990"/>
                    </a:lnTo>
                    <a:lnTo>
                      <a:pt x="1371" y="1958"/>
                    </a:lnTo>
                    <a:lnTo>
                      <a:pt x="1324" y="1926"/>
                    </a:lnTo>
                    <a:lnTo>
                      <a:pt x="1279" y="1893"/>
                    </a:lnTo>
                    <a:lnTo>
                      <a:pt x="1234" y="1858"/>
                    </a:lnTo>
                    <a:lnTo>
                      <a:pt x="1189" y="1822"/>
                    </a:lnTo>
                    <a:lnTo>
                      <a:pt x="1145" y="1785"/>
                    </a:lnTo>
                    <a:lnTo>
                      <a:pt x="1104" y="1747"/>
                    </a:lnTo>
                    <a:lnTo>
                      <a:pt x="1061" y="1709"/>
                    </a:lnTo>
                    <a:lnTo>
                      <a:pt x="1021" y="1669"/>
                    </a:lnTo>
                    <a:lnTo>
                      <a:pt x="981" y="1629"/>
                    </a:lnTo>
                    <a:lnTo>
                      <a:pt x="943" y="1587"/>
                    </a:lnTo>
                    <a:lnTo>
                      <a:pt x="904" y="1545"/>
                    </a:lnTo>
                    <a:lnTo>
                      <a:pt x="868" y="1501"/>
                    </a:lnTo>
                    <a:lnTo>
                      <a:pt x="833" y="1456"/>
                    </a:lnTo>
                    <a:lnTo>
                      <a:pt x="797" y="1411"/>
                    </a:lnTo>
                    <a:lnTo>
                      <a:pt x="764" y="1366"/>
                    </a:lnTo>
                    <a:lnTo>
                      <a:pt x="731" y="1319"/>
                    </a:lnTo>
                    <a:lnTo>
                      <a:pt x="700" y="1271"/>
                    </a:lnTo>
                    <a:lnTo>
                      <a:pt x="669" y="1223"/>
                    </a:lnTo>
                    <a:lnTo>
                      <a:pt x="641" y="1174"/>
                    </a:lnTo>
                    <a:lnTo>
                      <a:pt x="613" y="1124"/>
                    </a:lnTo>
                    <a:lnTo>
                      <a:pt x="585" y="1074"/>
                    </a:lnTo>
                    <a:lnTo>
                      <a:pt x="561" y="1023"/>
                    </a:lnTo>
                    <a:lnTo>
                      <a:pt x="536" y="970"/>
                    </a:lnTo>
                    <a:lnTo>
                      <a:pt x="513" y="918"/>
                    </a:lnTo>
                    <a:lnTo>
                      <a:pt x="491" y="864"/>
                    </a:lnTo>
                    <a:lnTo>
                      <a:pt x="470" y="811"/>
                    </a:lnTo>
                    <a:lnTo>
                      <a:pt x="451" y="756"/>
                    </a:lnTo>
                    <a:lnTo>
                      <a:pt x="434" y="701"/>
                    </a:lnTo>
                    <a:lnTo>
                      <a:pt x="416" y="646"/>
                    </a:lnTo>
                    <a:lnTo>
                      <a:pt x="400" y="589"/>
                    </a:lnTo>
                    <a:lnTo>
                      <a:pt x="388" y="533"/>
                    </a:lnTo>
                    <a:lnTo>
                      <a:pt x="375" y="475"/>
                    </a:lnTo>
                    <a:lnTo>
                      <a:pt x="364" y="417"/>
                    </a:lnTo>
                    <a:lnTo>
                      <a:pt x="354" y="359"/>
                    </a:lnTo>
                    <a:lnTo>
                      <a:pt x="345" y="300"/>
                    </a:lnTo>
                    <a:lnTo>
                      <a:pt x="339" y="241"/>
                    </a:lnTo>
                    <a:lnTo>
                      <a:pt x="333" y="181"/>
                    </a:lnTo>
                    <a:lnTo>
                      <a:pt x="329" y="121"/>
                    </a:lnTo>
                    <a:lnTo>
                      <a:pt x="327" y="61"/>
                    </a:lnTo>
                    <a:lnTo>
                      <a:pt x="327" y="0"/>
                    </a:lnTo>
                    <a:lnTo>
                      <a:pt x="0" y="0"/>
                    </a:lnTo>
                    <a:close/>
                  </a:path>
                </a:pathLst>
              </a:custGeom>
              <a:solidFill>
                <a:srgbClr val="007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72" name="Line 20">
                <a:extLst>
                  <a:ext uri="{FF2B5EF4-FFF2-40B4-BE49-F238E27FC236}">
                    <a16:creationId xmlns:a16="http://schemas.microsoft.com/office/drawing/2014/main" id="{51F46AAA-9460-4A2A-A2B0-5E0F85880A03}"/>
                  </a:ext>
                </a:extLst>
              </p:cNvPr>
              <p:cNvSpPr>
                <a:spLocks noChangeShapeType="1"/>
              </p:cNvSpPr>
              <p:nvPr/>
            </p:nvSpPr>
            <p:spPr bwMode="auto">
              <a:xfrm flipH="1">
                <a:off x="4909" y="3126"/>
                <a:ext cx="528" cy="336"/>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373" name="Line 21">
                <a:extLst>
                  <a:ext uri="{FF2B5EF4-FFF2-40B4-BE49-F238E27FC236}">
                    <a16:creationId xmlns:a16="http://schemas.microsoft.com/office/drawing/2014/main" id="{433C9475-6FF2-4AC3-B1C6-732F52E1EC1F}"/>
                  </a:ext>
                </a:extLst>
              </p:cNvPr>
              <p:cNvSpPr>
                <a:spLocks noChangeShapeType="1"/>
              </p:cNvSpPr>
              <p:nvPr/>
            </p:nvSpPr>
            <p:spPr bwMode="auto">
              <a:xfrm flipH="1">
                <a:off x="5245" y="3126"/>
                <a:ext cx="192" cy="624"/>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374" name="Line 22">
                <a:extLst>
                  <a:ext uri="{FF2B5EF4-FFF2-40B4-BE49-F238E27FC236}">
                    <a16:creationId xmlns:a16="http://schemas.microsoft.com/office/drawing/2014/main" id="{D66649F1-867B-4AED-B07A-FA2B9CF5769F}"/>
                  </a:ext>
                </a:extLst>
              </p:cNvPr>
              <p:cNvSpPr>
                <a:spLocks noChangeShapeType="1"/>
              </p:cNvSpPr>
              <p:nvPr/>
            </p:nvSpPr>
            <p:spPr bwMode="auto">
              <a:xfrm>
                <a:off x="5252" y="2796"/>
                <a:ext cx="0" cy="5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6356"/>
                                        </p:tgtEl>
                                        <p:attrNameLst>
                                          <p:attrName>style.visibility</p:attrName>
                                        </p:attrNameLst>
                                      </p:cBhvr>
                                      <p:to>
                                        <p:strVal val="visible"/>
                                      </p:to>
                                    </p:set>
                                    <p:anim calcmode="lin" valueType="num">
                                      <p:cBhvr>
                                        <p:cTn id="7" dur="500" fill="hold"/>
                                        <p:tgtEl>
                                          <p:spTgt spid="356356"/>
                                        </p:tgtEl>
                                        <p:attrNameLst>
                                          <p:attrName>ppt_w</p:attrName>
                                        </p:attrNameLst>
                                      </p:cBhvr>
                                      <p:tavLst>
                                        <p:tav tm="0">
                                          <p:val>
                                            <p:fltVal val="0"/>
                                          </p:val>
                                        </p:tav>
                                        <p:tav tm="100000">
                                          <p:val>
                                            <p:strVal val="#ppt_w"/>
                                          </p:val>
                                        </p:tav>
                                      </p:tavLst>
                                    </p:anim>
                                    <p:anim calcmode="lin" valueType="num">
                                      <p:cBhvr>
                                        <p:cTn id="8" dur="500" fill="hold"/>
                                        <p:tgtEl>
                                          <p:spTgt spid="35635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56359"/>
                                        </p:tgtEl>
                                        <p:attrNameLst>
                                          <p:attrName>style.visibility</p:attrName>
                                        </p:attrNameLst>
                                      </p:cBhvr>
                                      <p:to>
                                        <p:strVal val="visible"/>
                                      </p:to>
                                    </p:set>
                                    <p:anim calcmode="lin" valueType="num">
                                      <p:cBhvr>
                                        <p:cTn id="13" dur="500" fill="hold"/>
                                        <p:tgtEl>
                                          <p:spTgt spid="356359"/>
                                        </p:tgtEl>
                                        <p:attrNameLst>
                                          <p:attrName>ppt_w</p:attrName>
                                        </p:attrNameLst>
                                      </p:cBhvr>
                                      <p:tavLst>
                                        <p:tav tm="0">
                                          <p:val>
                                            <p:fltVal val="0"/>
                                          </p:val>
                                        </p:tav>
                                        <p:tav tm="100000">
                                          <p:val>
                                            <p:strVal val="#ppt_w"/>
                                          </p:val>
                                        </p:tav>
                                      </p:tavLst>
                                    </p:anim>
                                    <p:anim calcmode="lin" valueType="num">
                                      <p:cBhvr>
                                        <p:cTn id="14" dur="500" fill="hold"/>
                                        <p:tgtEl>
                                          <p:spTgt spid="3563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B6424971-4C19-431A-9621-A93E5EA25879}"/>
              </a:ext>
            </a:extLst>
          </p:cNvPr>
          <p:cNvSpPr>
            <a:spLocks noGrp="1"/>
          </p:cNvSpPr>
          <p:nvPr>
            <p:ph type="ftr" sz="quarter" idx="11"/>
          </p:nvPr>
        </p:nvSpPr>
        <p:spPr/>
        <p:txBody>
          <a:bodyPr/>
          <a:lstStyle/>
          <a:p>
            <a:r>
              <a:rPr lang="en-US" altLang="en-US"/>
              <a:t>N. Arnold, Applied Physics, Linz</a:t>
            </a:r>
          </a:p>
        </p:txBody>
      </p:sp>
      <p:sp>
        <p:nvSpPr>
          <p:cNvPr id="368642" name="Text Box 2">
            <a:extLst>
              <a:ext uri="{FF2B5EF4-FFF2-40B4-BE49-F238E27FC236}">
                <a16:creationId xmlns:a16="http://schemas.microsoft.com/office/drawing/2014/main" id="{AC2E7C92-EBD4-4D7A-A300-A9F3625A41B6}"/>
              </a:ext>
            </a:extLst>
          </p:cNvPr>
          <p:cNvSpPr txBox="1">
            <a:spLocks noChangeArrowheads="1"/>
          </p:cNvSpPr>
          <p:nvPr/>
        </p:nvSpPr>
        <p:spPr bwMode="auto">
          <a:xfrm>
            <a:off x="381000" y="115888"/>
            <a:ext cx="8382000"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0000FF"/>
                </a:solidFill>
              </a:rPr>
              <a:t>Kelvin Radius </a:t>
            </a:r>
            <a:r>
              <a:rPr lang="en-US" altLang="en-US" sz="3200" b="1" i="1">
                <a:solidFill>
                  <a:srgbClr val="0000FF"/>
                </a:solidFill>
              </a:rPr>
              <a:t>R</a:t>
            </a:r>
            <a:r>
              <a:rPr lang="en-US" altLang="en-US" sz="3200" b="1" i="1" baseline="-25000">
                <a:solidFill>
                  <a:srgbClr val="0000FF"/>
                </a:solidFill>
              </a:rPr>
              <a:t>K</a:t>
            </a:r>
            <a:endParaRPr lang="en-US" altLang="en-US" sz="3200" b="1" i="1">
              <a:solidFill>
                <a:srgbClr val="0000FF"/>
              </a:solidFill>
            </a:endParaRPr>
          </a:p>
          <a:p>
            <a:pPr>
              <a:spcBef>
                <a:spcPct val="50000"/>
              </a:spcBef>
              <a:buFontTx/>
              <a:buChar char="•"/>
            </a:pPr>
            <a:r>
              <a:rPr lang="en-US" altLang="en-US"/>
              <a:t>Decrease of evaporation energy per molecule due to curvature </a:t>
            </a:r>
            <a:r>
              <a:rPr lang="en-US" altLang="en-US" i="1"/>
              <a:t>K</a:t>
            </a:r>
          </a:p>
          <a:p>
            <a:pPr>
              <a:spcBef>
                <a:spcPct val="50000"/>
              </a:spcBef>
              <a:buFontTx/>
              <a:buChar char="•"/>
            </a:pPr>
            <a:r>
              <a:rPr lang="en-US" altLang="en-US">
                <a:solidFill>
                  <a:srgbClr val="0000FF"/>
                </a:solidFill>
              </a:rPr>
              <a:t>Saturated</a:t>
            </a:r>
            <a:r>
              <a:rPr lang="en-US" altLang="en-US"/>
              <a:t> pressure over </a:t>
            </a:r>
            <a:r>
              <a:rPr lang="en-US" altLang="en-US">
                <a:solidFill>
                  <a:srgbClr val="0000FF"/>
                </a:solidFill>
              </a:rPr>
              <a:t>concave</a:t>
            </a:r>
            <a:r>
              <a:rPr lang="en-US" altLang="en-US"/>
              <a:t> surface=</a:t>
            </a:r>
            <a:r>
              <a:rPr lang="en-US" altLang="en-US">
                <a:solidFill>
                  <a:srgbClr val="0000FF"/>
                </a:solidFill>
              </a:rPr>
              <a:t>ambient</a:t>
            </a:r>
            <a:r>
              <a:rPr lang="en-US" altLang="en-US"/>
              <a:t> pressure </a:t>
            </a:r>
            <a:r>
              <a:rPr lang="en-US" altLang="en-US" i="1"/>
              <a:t>p</a:t>
            </a:r>
            <a:r>
              <a:rPr lang="en-US" altLang="en-US" i="1" baseline="-25000"/>
              <a:t>s</a:t>
            </a:r>
            <a:r>
              <a:rPr lang="en-US" altLang="en-US" i="1"/>
              <a:t>(</a:t>
            </a:r>
            <a:r>
              <a:rPr lang="en-US" altLang="en-US" i="1">
                <a:solidFill>
                  <a:srgbClr val="0000FF"/>
                </a:solidFill>
              </a:rPr>
              <a:t>K</a:t>
            </a:r>
            <a:r>
              <a:rPr lang="en-US" altLang="en-US" i="1"/>
              <a:t>)=p</a:t>
            </a:r>
            <a:r>
              <a:rPr lang="en-US" altLang="en-US" i="1">
                <a:sym typeface="Symbol" panose="05050102010706020507" pitchFamily="18" charset="2"/>
              </a:rPr>
              <a:t></a:t>
            </a:r>
            <a:r>
              <a:rPr lang="en-US" altLang="en-US" i="1">
                <a:solidFill>
                  <a:srgbClr val="FF0000"/>
                </a:solidFill>
              </a:rPr>
              <a:t>RH</a:t>
            </a:r>
            <a:r>
              <a:rPr lang="en-US" altLang="en-US" i="1">
                <a:sym typeface="Symbol" panose="05050102010706020507" pitchFamily="18" charset="2"/>
              </a:rPr>
              <a:t> </a:t>
            </a:r>
            <a:r>
              <a:rPr lang="en-US" altLang="en-US" i="1"/>
              <a:t>p</a:t>
            </a:r>
            <a:r>
              <a:rPr lang="en-US" altLang="en-US" i="1" baseline="-25000"/>
              <a:t>s</a:t>
            </a:r>
            <a:r>
              <a:rPr lang="en-US" altLang="en-US" i="1"/>
              <a:t>(</a:t>
            </a:r>
            <a:r>
              <a:rPr lang="en-US" altLang="en-US" i="1">
                <a:solidFill>
                  <a:srgbClr val="0000FF"/>
                </a:solidFill>
              </a:rPr>
              <a:t>0</a:t>
            </a:r>
            <a:r>
              <a:rPr lang="en-US" altLang="en-US" i="1"/>
              <a:t>)</a:t>
            </a:r>
          </a:p>
          <a:p>
            <a:pPr>
              <a:spcBef>
                <a:spcPct val="50000"/>
              </a:spcBef>
              <a:buFontTx/>
              <a:buChar char="•"/>
            </a:pPr>
            <a:r>
              <a:rPr lang="en-US" altLang="en-US"/>
              <a:t>With </a:t>
            </a:r>
            <a:r>
              <a:rPr lang="en-US" altLang="en-US">
                <a:solidFill>
                  <a:srgbClr val="FF0000"/>
                </a:solidFill>
              </a:rPr>
              <a:t>relative humidity </a:t>
            </a:r>
            <a:r>
              <a:rPr lang="en-US" altLang="en-US" i="1">
                <a:solidFill>
                  <a:srgbClr val="FF0000"/>
                </a:solidFill>
              </a:rPr>
              <a:t>RH</a:t>
            </a:r>
            <a:r>
              <a:rPr lang="en-US" altLang="en-US">
                <a:solidFill>
                  <a:srgbClr val="FF0000"/>
                </a:solidFill>
              </a:rPr>
              <a:t>&lt;1</a:t>
            </a:r>
            <a:r>
              <a:rPr lang="en-US" altLang="en-US"/>
              <a:t> curvature </a:t>
            </a:r>
            <a:r>
              <a:rPr lang="en-US" altLang="en-US" i="1">
                <a:solidFill>
                  <a:srgbClr val="0000FF"/>
                </a:solidFill>
              </a:rPr>
              <a:t>K</a:t>
            </a:r>
            <a:r>
              <a:rPr lang="en-US" altLang="en-US"/>
              <a:t> is </a:t>
            </a:r>
            <a:r>
              <a:rPr lang="en-US" altLang="en-US">
                <a:solidFill>
                  <a:srgbClr val="CC0099"/>
                </a:solidFill>
              </a:rPr>
              <a:t>negative (concave meniscus)</a:t>
            </a:r>
            <a:r>
              <a:rPr lang="en-US" altLang="en-US">
                <a:sym typeface="Symbol" panose="05050102010706020507" pitchFamily="18" charset="2"/>
              </a:rPr>
              <a:t>requires </a:t>
            </a:r>
            <a:r>
              <a:rPr lang="en-US" altLang="en-US">
                <a:solidFill>
                  <a:srgbClr val="CC0099"/>
                </a:solidFill>
                <a:sym typeface="Symbol" panose="05050102010706020507" pitchFamily="18" charset="2"/>
              </a:rPr>
              <a:t>more than 1 surface</a:t>
            </a:r>
          </a:p>
          <a:p>
            <a:pPr>
              <a:spcBef>
                <a:spcPct val="50000"/>
              </a:spcBef>
              <a:buFontTx/>
              <a:buChar char="•"/>
            </a:pPr>
            <a:r>
              <a:rPr lang="en-US" altLang="en-US"/>
              <a:t>Similar to critical nucleus – extremum of free energy</a:t>
            </a:r>
          </a:p>
          <a:p>
            <a:pPr>
              <a:spcBef>
                <a:spcPct val="50000"/>
              </a:spcBef>
              <a:buFontTx/>
              <a:buChar char="•"/>
            </a:pPr>
            <a:endParaRPr lang="en-US" altLang="en-US"/>
          </a:p>
          <a:p>
            <a:pPr>
              <a:spcBef>
                <a:spcPct val="50000"/>
              </a:spcBef>
              <a:buFontTx/>
              <a:buChar char="•"/>
            </a:pPr>
            <a:endParaRPr lang="en-US" altLang="en-US"/>
          </a:p>
          <a:p>
            <a:pPr>
              <a:spcBef>
                <a:spcPct val="50000"/>
              </a:spcBef>
              <a:buFontTx/>
              <a:buChar char="•"/>
            </a:pPr>
            <a:r>
              <a:rPr lang="en-US" altLang="en-US"/>
              <a:t>For “void” capillary geometry </a:t>
            </a:r>
            <a:r>
              <a:rPr lang="en-US" altLang="en-US" i="1">
                <a:solidFill>
                  <a:srgbClr val="FF0000"/>
                </a:solidFill>
              </a:rPr>
              <a:t>meniscus is stable</a:t>
            </a:r>
            <a:r>
              <a:rPr lang="en-US" altLang="en-US"/>
              <a:t> for condensation/evaporation</a:t>
            </a:r>
          </a:p>
        </p:txBody>
      </p:sp>
      <p:graphicFrame>
        <p:nvGraphicFramePr>
          <p:cNvPr id="368643" name="Object 3">
            <a:extLst>
              <a:ext uri="{FF2B5EF4-FFF2-40B4-BE49-F238E27FC236}">
                <a16:creationId xmlns:a16="http://schemas.microsoft.com/office/drawing/2014/main" id="{E038A397-93E9-4523-B9A3-CC464A3B9F4C}"/>
              </a:ext>
            </a:extLst>
          </p:cNvPr>
          <p:cNvGraphicFramePr>
            <a:graphicFrameLocks noChangeAspect="1"/>
          </p:cNvGraphicFramePr>
          <p:nvPr/>
        </p:nvGraphicFramePr>
        <p:xfrm>
          <a:off x="2146300" y="3771900"/>
          <a:ext cx="4267200" cy="889000"/>
        </p:xfrm>
        <a:graphic>
          <a:graphicData uri="http://schemas.openxmlformats.org/presentationml/2006/ole">
            <mc:AlternateContent xmlns:mc="http://schemas.openxmlformats.org/markup-compatibility/2006">
              <mc:Choice xmlns:v="urn:schemas-microsoft-com:vml" Requires="v">
                <p:oleObj spid="_x0000_s368644" name="Equation" r:id="rId3" imgW="2133360" imgH="444240" progId="Equation.3">
                  <p:embed/>
                </p:oleObj>
              </mc:Choice>
              <mc:Fallback>
                <p:oleObj name="Equation" r:id="rId3" imgW="2133360" imgH="4442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300" y="3771900"/>
                        <a:ext cx="42672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2">
            <a:extLst>
              <a:ext uri="{FF2B5EF4-FFF2-40B4-BE49-F238E27FC236}">
                <a16:creationId xmlns:a16="http://schemas.microsoft.com/office/drawing/2014/main" id="{BFCDB197-DEE1-4F37-9210-521FC3F26B77}"/>
              </a:ext>
            </a:extLst>
          </p:cNvPr>
          <p:cNvSpPr>
            <a:spLocks noGrp="1"/>
          </p:cNvSpPr>
          <p:nvPr>
            <p:ph type="ftr" sz="quarter" idx="11"/>
          </p:nvPr>
        </p:nvSpPr>
        <p:spPr/>
        <p:txBody>
          <a:bodyPr/>
          <a:lstStyle/>
          <a:p>
            <a:r>
              <a:rPr lang="en-US" altLang="en-US"/>
              <a:t>N. Arnold, Applied Physics, Linz</a:t>
            </a:r>
          </a:p>
        </p:txBody>
      </p:sp>
      <p:sp>
        <p:nvSpPr>
          <p:cNvPr id="395266" name="Text Box 2">
            <a:extLst>
              <a:ext uri="{FF2B5EF4-FFF2-40B4-BE49-F238E27FC236}">
                <a16:creationId xmlns:a16="http://schemas.microsoft.com/office/drawing/2014/main" id="{7F8E8CAF-42B0-4A88-9FCB-D1592802E78F}"/>
              </a:ext>
            </a:extLst>
          </p:cNvPr>
          <p:cNvSpPr txBox="1">
            <a:spLocks noChangeArrowheads="1"/>
          </p:cNvSpPr>
          <p:nvPr/>
        </p:nvSpPr>
        <p:spPr bwMode="auto">
          <a:xfrm>
            <a:off x="1752600" y="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Capillary condensation</a:t>
            </a:r>
          </a:p>
        </p:txBody>
      </p:sp>
      <p:grpSp>
        <p:nvGrpSpPr>
          <p:cNvPr id="395267" name="Group 3">
            <a:extLst>
              <a:ext uri="{FF2B5EF4-FFF2-40B4-BE49-F238E27FC236}">
                <a16:creationId xmlns:a16="http://schemas.microsoft.com/office/drawing/2014/main" id="{09597BD7-2B8B-4BBC-AB85-0C589A6CE822}"/>
              </a:ext>
            </a:extLst>
          </p:cNvPr>
          <p:cNvGrpSpPr>
            <a:grpSpLocks/>
          </p:cNvGrpSpPr>
          <p:nvPr/>
        </p:nvGrpSpPr>
        <p:grpSpPr bwMode="auto">
          <a:xfrm>
            <a:off x="539750" y="1030288"/>
            <a:ext cx="4271963" cy="3335337"/>
            <a:chOff x="340" y="635"/>
            <a:chExt cx="2691" cy="2101"/>
          </a:xfrm>
        </p:grpSpPr>
        <p:sp>
          <p:nvSpPr>
            <p:cNvPr id="395268" name="Oval 4">
              <a:extLst>
                <a:ext uri="{FF2B5EF4-FFF2-40B4-BE49-F238E27FC236}">
                  <a16:creationId xmlns:a16="http://schemas.microsoft.com/office/drawing/2014/main" id="{69D5E104-E8DB-420D-BFF4-6C9829FBD933}"/>
                </a:ext>
              </a:extLst>
            </p:cNvPr>
            <p:cNvSpPr>
              <a:spLocks noChangeAspect="1" noChangeArrowheads="1"/>
            </p:cNvSpPr>
            <p:nvPr/>
          </p:nvSpPr>
          <p:spPr bwMode="auto">
            <a:xfrm>
              <a:off x="936" y="635"/>
              <a:ext cx="1473" cy="1473"/>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269" name="Rectangle 5">
              <a:extLst>
                <a:ext uri="{FF2B5EF4-FFF2-40B4-BE49-F238E27FC236}">
                  <a16:creationId xmlns:a16="http://schemas.microsoft.com/office/drawing/2014/main" id="{97638753-9E0A-4181-9903-8087422C60C0}"/>
                </a:ext>
              </a:extLst>
            </p:cNvPr>
            <p:cNvSpPr>
              <a:spLocks noChangeAspect="1" noChangeArrowheads="1"/>
            </p:cNvSpPr>
            <p:nvPr/>
          </p:nvSpPr>
          <p:spPr bwMode="auto">
            <a:xfrm>
              <a:off x="340" y="1979"/>
              <a:ext cx="2691" cy="757"/>
            </a:xfrm>
            <a:prstGeom prst="rect">
              <a:avLst/>
            </a:prstGeom>
            <a:solidFill>
              <a:srgbClr val="FFFFFF"/>
            </a:solidFill>
            <a:ln w="38100">
              <a:solidFill>
                <a:srgbClr val="00FF00"/>
              </a:solidFill>
              <a:miter lim="800000"/>
              <a:headEnd/>
              <a:tailEnd/>
            </a:ln>
          </p:spPr>
          <p:txBody>
            <a:bodyPr/>
            <a:lstStyle/>
            <a:p>
              <a:endParaRPr lang="en-US"/>
            </a:p>
          </p:txBody>
        </p:sp>
        <p:sp>
          <p:nvSpPr>
            <p:cNvPr id="395270" name="Text Box 6">
              <a:extLst>
                <a:ext uri="{FF2B5EF4-FFF2-40B4-BE49-F238E27FC236}">
                  <a16:creationId xmlns:a16="http://schemas.microsoft.com/office/drawing/2014/main" id="{2D4A7075-A7D9-4CBB-BB8E-34BF8EDFBE81}"/>
                </a:ext>
              </a:extLst>
            </p:cNvPr>
            <p:cNvSpPr txBox="1">
              <a:spLocks noChangeAspect="1" noChangeArrowheads="1"/>
            </p:cNvSpPr>
            <p:nvPr/>
          </p:nvSpPr>
          <p:spPr bwMode="auto">
            <a:xfrm>
              <a:off x="1773" y="1318"/>
              <a:ext cx="377" cy="31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de-DE" altLang="en-US" i="1">
                  <a:solidFill>
                    <a:srgbClr val="FF0000"/>
                  </a:solidFill>
                </a:rPr>
                <a:t>S</a:t>
              </a:r>
              <a:r>
                <a:rPr lang="de-DE" altLang="en-US" i="1" baseline="-25000">
                  <a:solidFill>
                    <a:srgbClr val="FF0000"/>
                  </a:solidFill>
                </a:rPr>
                <a:t>1</a:t>
              </a:r>
              <a:endParaRPr lang="de-DE" altLang="en-US" i="1">
                <a:solidFill>
                  <a:srgbClr val="FF0000"/>
                </a:solidFill>
              </a:endParaRPr>
            </a:p>
          </p:txBody>
        </p:sp>
        <p:sp>
          <p:nvSpPr>
            <p:cNvPr id="395271" name="Text Box 7">
              <a:extLst>
                <a:ext uri="{FF2B5EF4-FFF2-40B4-BE49-F238E27FC236}">
                  <a16:creationId xmlns:a16="http://schemas.microsoft.com/office/drawing/2014/main" id="{430CE32E-2280-428B-99F6-4E9966735107}"/>
                </a:ext>
              </a:extLst>
            </p:cNvPr>
            <p:cNvSpPr txBox="1">
              <a:spLocks noChangeAspect="1" noChangeArrowheads="1"/>
            </p:cNvSpPr>
            <p:nvPr/>
          </p:nvSpPr>
          <p:spPr bwMode="auto">
            <a:xfrm>
              <a:off x="385" y="1298"/>
              <a:ext cx="336" cy="36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de-DE" altLang="en-US" i="1">
                  <a:solidFill>
                    <a:srgbClr val="0000FF"/>
                  </a:solidFill>
                </a:rPr>
                <a:t>V</a:t>
              </a:r>
              <a:r>
                <a:rPr lang="de-DE" altLang="en-US" i="1" baseline="-25000">
                  <a:solidFill>
                    <a:srgbClr val="0000FF"/>
                  </a:solidFill>
                </a:rPr>
                <a:t>l</a:t>
              </a:r>
              <a:endParaRPr lang="de-DE" altLang="en-US" i="1" baseline="30000">
                <a:solidFill>
                  <a:srgbClr val="0000FF"/>
                </a:solidFill>
              </a:endParaRPr>
            </a:p>
          </p:txBody>
        </p:sp>
        <p:sp>
          <p:nvSpPr>
            <p:cNvPr id="395272" name="Freeform 8">
              <a:extLst>
                <a:ext uri="{FF2B5EF4-FFF2-40B4-BE49-F238E27FC236}">
                  <a16:creationId xmlns:a16="http://schemas.microsoft.com/office/drawing/2014/main" id="{E0E8B377-7E1D-4154-B14A-A98AC02DC527}"/>
                </a:ext>
              </a:extLst>
            </p:cNvPr>
            <p:cNvSpPr>
              <a:spLocks noChangeAspect="1"/>
            </p:cNvSpPr>
            <p:nvPr/>
          </p:nvSpPr>
          <p:spPr bwMode="auto">
            <a:xfrm>
              <a:off x="1227" y="1952"/>
              <a:ext cx="873" cy="207"/>
            </a:xfrm>
            <a:custGeom>
              <a:avLst/>
              <a:gdLst>
                <a:gd name="T0" fmla="*/ 0 w 1680"/>
                <a:gd name="T1" fmla="*/ 0 h 397"/>
                <a:gd name="T2" fmla="*/ 280 w 1680"/>
                <a:gd name="T3" fmla="*/ 224 h 397"/>
                <a:gd name="T4" fmla="*/ 616 w 1680"/>
                <a:gd name="T5" fmla="*/ 364 h 397"/>
                <a:gd name="T6" fmla="*/ 1120 w 1680"/>
                <a:gd name="T7" fmla="*/ 364 h 397"/>
                <a:gd name="T8" fmla="*/ 1484 w 1680"/>
                <a:gd name="T9" fmla="*/ 168 h 397"/>
                <a:gd name="T10" fmla="*/ 1680 w 1680"/>
                <a:gd name="T11" fmla="*/ 28 h 397"/>
              </a:gdLst>
              <a:ahLst/>
              <a:cxnLst>
                <a:cxn ang="0">
                  <a:pos x="T0" y="T1"/>
                </a:cxn>
                <a:cxn ang="0">
                  <a:pos x="T2" y="T3"/>
                </a:cxn>
                <a:cxn ang="0">
                  <a:pos x="T4" y="T5"/>
                </a:cxn>
                <a:cxn ang="0">
                  <a:pos x="T6" y="T7"/>
                </a:cxn>
                <a:cxn ang="0">
                  <a:pos x="T8" y="T9"/>
                </a:cxn>
                <a:cxn ang="0">
                  <a:pos x="T10" y="T11"/>
                </a:cxn>
              </a:cxnLst>
              <a:rect l="0" t="0" r="r" b="b"/>
              <a:pathLst>
                <a:path w="1680" h="397">
                  <a:moveTo>
                    <a:pt x="0" y="0"/>
                  </a:moveTo>
                  <a:cubicBezTo>
                    <a:pt x="88" y="81"/>
                    <a:pt x="177" y="163"/>
                    <a:pt x="280" y="224"/>
                  </a:cubicBezTo>
                  <a:cubicBezTo>
                    <a:pt x="383" y="285"/>
                    <a:pt x="476" y="341"/>
                    <a:pt x="616" y="364"/>
                  </a:cubicBezTo>
                  <a:cubicBezTo>
                    <a:pt x="756" y="387"/>
                    <a:pt x="975" y="397"/>
                    <a:pt x="1120" y="364"/>
                  </a:cubicBezTo>
                  <a:cubicBezTo>
                    <a:pt x="1265" y="331"/>
                    <a:pt x="1391" y="224"/>
                    <a:pt x="1484" y="168"/>
                  </a:cubicBezTo>
                  <a:cubicBezTo>
                    <a:pt x="1577" y="112"/>
                    <a:pt x="1628" y="70"/>
                    <a:pt x="1680" y="28"/>
                  </a:cubicBezTo>
                </a:path>
              </a:pathLst>
            </a:custGeom>
            <a:noFill/>
            <a:ln w="28575" cap="flat"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273" name="Line 9">
              <a:extLst>
                <a:ext uri="{FF2B5EF4-FFF2-40B4-BE49-F238E27FC236}">
                  <a16:creationId xmlns:a16="http://schemas.microsoft.com/office/drawing/2014/main" id="{DF41CD53-4163-4DB6-B85F-242E99C58863}"/>
                </a:ext>
              </a:extLst>
            </p:cNvPr>
            <p:cNvSpPr>
              <a:spLocks noChangeShapeType="1"/>
            </p:cNvSpPr>
            <p:nvPr/>
          </p:nvSpPr>
          <p:spPr bwMode="auto">
            <a:xfrm flipH="1" flipV="1">
              <a:off x="710" y="1661"/>
              <a:ext cx="403" cy="269"/>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5274" name="Line 10">
              <a:extLst>
                <a:ext uri="{FF2B5EF4-FFF2-40B4-BE49-F238E27FC236}">
                  <a16:creationId xmlns:a16="http://schemas.microsoft.com/office/drawing/2014/main" id="{FBE0CB55-D09F-4BF9-B015-8E36BD3EB5F1}"/>
                </a:ext>
              </a:extLst>
            </p:cNvPr>
            <p:cNvSpPr>
              <a:spLocks noChangeShapeType="1"/>
            </p:cNvSpPr>
            <p:nvPr/>
          </p:nvSpPr>
          <p:spPr bwMode="auto">
            <a:xfrm flipH="1" flipV="1">
              <a:off x="1986" y="1632"/>
              <a:ext cx="213" cy="24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5275" name="Text Box 11">
              <a:extLst>
                <a:ext uri="{FF2B5EF4-FFF2-40B4-BE49-F238E27FC236}">
                  <a16:creationId xmlns:a16="http://schemas.microsoft.com/office/drawing/2014/main" id="{A924310E-B7A9-4125-9081-28308154A96C}"/>
                </a:ext>
              </a:extLst>
            </p:cNvPr>
            <p:cNvSpPr txBox="1">
              <a:spLocks noChangeAspect="1" noChangeArrowheads="1"/>
            </p:cNvSpPr>
            <p:nvPr/>
          </p:nvSpPr>
          <p:spPr bwMode="auto">
            <a:xfrm>
              <a:off x="2311" y="1576"/>
              <a:ext cx="38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r>
                <a:rPr lang="de-DE" altLang="en-US" i="1">
                  <a:solidFill>
                    <a:srgbClr val="0000FF"/>
                  </a:solidFill>
                </a:rPr>
                <a:t>R</a:t>
              </a:r>
              <a:r>
                <a:rPr lang="de-DE" altLang="en-US" i="1" baseline="-25000">
                  <a:solidFill>
                    <a:srgbClr val="0000FF"/>
                  </a:solidFill>
                </a:rPr>
                <a:t>K</a:t>
              </a:r>
              <a:endParaRPr lang="de-DE" altLang="en-US" i="1">
                <a:solidFill>
                  <a:srgbClr val="0000FF"/>
                </a:solidFill>
              </a:endParaRPr>
            </a:p>
          </p:txBody>
        </p:sp>
        <p:sp>
          <p:nvSpPr>
            <p:cNvPr id="395276" name="Line 12">
              <a:extLst>
                <a:ext uri="{FF2B5EF4-FFF2-40B4-BE49-F238E27FC236}">
                  <a16:creationId xmlns:a16="http://schemas.microsoft.com/office/drawing/2014/main" id="{A793FC31-EA53-48C0-ADB2-2F84157AFE09}"/>
                </a:ext>
              </a:extLst>
            </p:cNvPr>
            <p:cNvSpPr>
              <a:spLocks noChangeShapeType="1"/>
            </p:cNvSpPr>
            <p:nvPr/>
          </p:nvSpPr>
          <p:spPr bwMode="auto">
            <a:xfrm flipH="1">
              <a:off x="2289" y="1823"/>
              <a:ext cx="190" cy="89"/>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5277" name="Text Box 13">
              <a:extLst>
                <a:ext uri="{FF2B5EF4-FFF2-40B4-BE49-F238E27FC236}">
                  <a16:creationId xmlns:a16="http://schemas.microsoft.com/office/drawing/2014/main" id="{486D36A8-ADD0-42F9-BB9C-F144E646B25D}"/>
                </a:ext>
              </a:extLst>
            </p:cNvPr>
            <p:cNvSpPr txBox="1">
              <a:spLocks noChangeAspect="1" noChangeArrowheads="1"/>
            </p:cNvSpPr>
            <p:nvPr/>
          </p:nvSpPr>
          <p:spPr bwMode="auto">
            <a:xfrm>
              <a:off x="1180" y="982"/>
              <a:ext cx="28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r>
                <a:rPr lang="de-DE" altLang="en-US" i="1"/>
                <a:t>r</a:t>
              </a:r>
            </a:p>
          </p:txBody>
        </p:sp>
        <p:sp>
          <p:nvSpPr>
            <p:cNvPr id="395278" name="Line 14">
              <a:extLst>
                <a:ext uri="{FF2B5EF4-FFF2-40B4-BE49-F238E27FC236}">
                  <a16:creationId xmlns:a16="http://schemas.microsoft.com/office/drawing/2014/main" id="{12BB57E0-1E66-43CC-9656-1C6E68D76B5C}"/>
                </a:ext>
              </a:extLst>
            </p:cNvPr>
            <p:cNvSpPr>
              <a:spLocks noChangeShapeType="1"/>
            </p:cNvSpPr>
            <p:nvPr/>
          </p:nvSpPr>
          <p:spPr bwMode="auto">
            <a:xfrm flipH="1" flipV="1">
              <a:off x="934" y="1251"/>
              <a:ext cx="705" cy="13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5279" name="Freeform 15">
              <a:extLst>
                <a:ext uri="{FF2B5EF4-FFF2-40B4-BE49-F238E27FC236}">
                  <a16:creationId xmlns:a16="http://schemas.microsoft.com/office/drawing/2014/main" id="{9C2E4FD6-E114-4BE5-9F59-10C82D674D77}"/>
                </a:ext>
              </a:extLst>
            </p:cNvPr>
            <p:cNvSpPr>
              <a:spLocks/>
            </p:cNvSpPr>
            <p:nvPr/>
          </p:nvSpPr>
          <p:spPr bwMode="auto">
            <a:xfrm>
              <a:off x="2257" y="1718"/>
              <a:ext cx="222" cy="261"/>
            </a:xfrm>
            <a:custGeom>
              <a:avLst/>
              <a:gdLst>
                <a:gd name="T0" fmla="*/ 163 w 555"/>
                <a:gd name="T1" fmla="*/ 0 h 653"/>
                <a:gd name="T2" fmla="*/ 23 w 555"/>
                <a:gd name="T3" fmla="*/ 252 h 653"/>
                <a:gd name="T4" fmla="*/ 23 w 555"/>
                <a:gd name="T5" fmla="*/ 448 h 653"/>
                <a:gd name="T6" fmla="*/ 135 w 555"/>
                <a:gd name="T7" fmla="*/ 588 h 653"/>
                <a:gd name="T8" fmla="*/ 387 w 555"/>
                <a:gd name="T9" fmla="*/ 644 h 653"/>
                <a:gd name="T10" fmla="*/ 555 w 555"/>
                <a:gd name="T11" fmla="*/ 644 h 653"/>
              </a:gdLst>
              <a:ahLst/>
              <a:cxnLst>
                <a:cxn ang="0">
                  <a:pos x="T0" y="T1"/>
                </a:cxn>
                <a:cxn ang="0">
                  <a:pos x="T2" y="T3"/>
                </a:cxn>
                <a:cxn ang="0">
                  <a:pos x="T4" y="T5"/>
                </a:cxn>
                <a:cxn ang="0">
                  <a:pos x="T6" y="T7"/>
                </a:cxn>
                <a:cxn ang="0">
                  <a:pos x="T8" y="T9"/>
                </a:cxn>
                <a:cxn ang="0">
                  <a:pos x="T10" y="T11"/>
                </a:cxn>
              </a:cxnLst>
              <a:rect l="0" t="0" r="r" b="b"/>
              <a:pathLst>
                <a:path w="555" h="653">
                  <a:moveTo>
                    <a:pt x="163" y="0"/>
                  </a:moveTo>
                  <a:cubicBezTo>
                    <a:pt x="104" y="88"/>
                    <a:pt x="46" y="177"/>
                    <a:pt x="23" y="252"/>
                  </a:cubicBezTo>
                  <a:cubicBezTo>
                    <a:pt x="0" y="327"/>
                    <a:pt x="4" y="392"/>
                    <a:pt x="23" y="448"/>
                  </a:cubicBezTo>
                  <a:cubicBezTo>
                    <a:pt x="42" y="504"/>
                    <a:pt x="74" y="555"/>
                    <a:pt x="135" y="588"/>
                  </a:cubicBezTo>
                  <a:cubicBezTo>
                    <a:pt x="196" y="621"/>
                    <a:pt x="317" y="635"/>
                    <a:pt x="387" y="644"/>
                  </a:cubicBezTo>
                  <a:cubicBezTo>
                    <a:pt x="457" y="653"/>
                    <a:pt x="506" y="648"/>
                    <a:pt x="555" y="644"/>
                  </a:cubicBezTo>
                </a:path>
              </a:pathLst>
            </a:custGeom>
            <a:noFill/>
            <a:ln w="3810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5280" name="Freeform 16">
              <a:extLst>
                <a:ext uri="{FF2B5EF4-FFF2-40B4-BE49-F238E27FC236}">
                  <a16:creationId xmlns:a16="http://schemas.microsoft.com/office/drawing/2014/main" id="{D12DF978-C1CC-41B5-96D2-8CB2DEBFF1B0}"/>
                </a:ext>
              </a:extLst>
            </p:cNvPr>
            <p:cNvSpPr>
              <a:spLocks/>
            </p:cNvSpPr>
            <p:nvPr/>
          </p:nvSpPr>
          <p:spPr bwMode="auto">
            <a:xfrm flipH="1">
              <a:off x="857" y="1711"/>
              <a:ext cx="222" cy="261"/>
            </a:xfrm>
            <a:custGeom>
              <a:avLst/>
              <a:gdLst>
                <a:gd name="T0" fmla="*/ 163 w 555"/>
                <a:gd name="T1" fmla="*/ 0 h 653"/>
                <a:gd name="T2" fmla="*/ 23 w 555"/>
                <a:gd name="T3" fmla="*/ 252 h 653"/>
                <a:gd name="T4" fmla="*/ 23 w 555"/>
                <a:gd name="T5" fmla="*/ 448 h 653"/>
                <a:gd name="T6" fmla="*/ 135 w 555"/>
                <a:gd name="T7" fmla="*/ 588 h 653"/>
                <a:gd name="T8" fmla="*/ 387 w 555"/>
                <a:gd name="T9" fmla="*/ 644 h 653"/>
                <a:gd name="T10" fmla="*/ 555 w 555"/>
                <a:gd name="T11" fmla="*/ 644 h 653"/>
              </a:gdLst>
              <a:ahLst/>
              <a:cxnLst>
                <a:cxn ang="0">
                  <a:pos x="T0" y="T1"/>
                </a:cxn>
                <a:cxn ang="0">
                  <a:pos x="T2" y="T3"/>
                </a:cxn>
                <a:cxn ang="0">
                  <a:pos x="T4" y="T5"/>
                </a:cxn>
                <a:cxn ang="0">
                  <a:pos x="T6" y="T7"/>
                </a:cxn>
                <a:cxn ang="0">
                  <a:pos x="T8" y="T9"/>
                </a:cxn>
                <a:cxn ang="0">
                  <a:pos x="T10" y="T11"/>
                </a:cxn>
              </a:cxnLst>
              <a:rect l="0" t="0" r="r" b="b"/>
              <a:pathLst>
                <a:path w="555" h="653">
                  <a:moveTo>
                    <a:pt x="163" y="0"/>
                  </a:moveTo>
                  <a:cubicBezTo>
                    <a:pt x="104" y="88"/>
                    <a:pt x="46" y="177"/>
                    <a:pt x="23" y="252"/>
                  </a:cubicBezTo>
                  <a:cubicBezTo>
                    <a:pt x="0" y="327"/>
                    <a:pt x="4" y="392"/>
                    <a:pt x="23" y="448"/>
                  </a:cubicBezTo>
                  <a:cubicBezTo>
                    <a:pt x="42" y="504"/>
                    <a:pt x="74" y="555"/>
                    <a:pt x="135" y="588"/>
                  </a:cubicBezTo>
                  <a:cubicBezTo>
                    <a:pt x="196" y="621"/>
                    <a:pt x="317" y="635"/>
                    <a:pt x="387" y="644"/>
                  </a:cubicBezTo>
                  <a:cubicBezTo>
                    <a:pt x="457" y="653"/>
                    <a:pt x="506" y="648"/>
                    <a:pt x="555" y="644"/>
                  </a:cubicBezTo>
                </a:path>
              </a:pathLst>
            </a:custGeom>
            <a:noFill/>
            <a:ln w="3810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395281" name="Group 17">
            <a:extLst>
              <a:ext uri="{FF2B5EF4-FFF2-40B4-BE49-F238E27FC236}">
                <a16:creationId xmlns:a16="http://schemas.microsoft.com/office/drawing/2014/main" id="{AA59A947-475F-4306-B16D-24EC5AD5A625}"/>
              </a:ext>
            </a:extLst>
          </p:cNvPr>
          <p:cNvGrpSpPr>
            <a:grpSpLocks/>
          </p:cNvGrpSpPr>
          <p:nvPr/>
        </p:nvGrpSpPr>
        <p:grpSpPr bwMode="auto">
          <a:xfrm>
            <a:off x="5638800" y="1844675"/>
            <a:ext cx="3505200" cy="1143000"/>
            <a:chOff x="3552" y="1296"/>
            <a:chExt cx="2208" cy="720"/>
          </a:xfrm>
        </p:grpSpPr>
        <p:graphicFrame>
          <p:nvGraphicFramePr>
            <p:cNvPr id="395282" name="Object 18">
              <a:extLst>
                <a:ext uri="{FF2B5EF4-FFF2-40B4-BE49-F238E27FC236}">
                  <a16:creationId xmlns:a16="http://schemas.microsoft.com/office/drawing/2014/main" id="{03A1A29C-60D7-4634-B791-4BF5237DC54E}"/>
                </a:ext>
              </a:extLst>
            </p:cNvPr>
            <p:cNvGraphicFramePr>
              <a:graphicFrameLocks noChangeAspect="1"/>
            </p:cNvGraphicFramePr>
            <p:nvPr/>
          </p:nvGraphicFramePr>
          <p:xfrm>
            <a:off x="4032" y="1680"/>
            <a:ext cx="1063" cy="336"/>
          </p:xfrm>
          <a:graphic>
            <a:graphicData uri="http://schemas.openxmlformats.org/presentationml/2006/ole">
              <mc:AlternateContent xmlns:mc="http://schemas.openxmlformats.org/markup-compatibility/2006">
                <mc:Choice xmlns:v="urn:schemas-microsoft-com:vml" Requires="v">
                  <p:oleObj spid="_x0000_s395295" name="Equation" r:id="rId4" imgW="698400" imgH="215640" progId="Equation.3">
                    <p:embed/>
                  </p:oleObj>
                </mc:Choice>
                <mc:Fallback>
                  <p:oleObj name="Equation" r:id="rId4" imgW="698400" imgH="21564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 y="1680"/>
                          <a:ext cx="1063" cy="33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5283" name="Text Box 19">
              <a:extLst>
                <a:ext uri="{FF2B5EF4-FFF2-40B4-BE49-F238E27FC236}">
                  <a16:creationId xmlns:a16="http://schemas.microsoft.com/office/drawing/2014/main" id="{E0D6038B-9D21-44DB-9FB4-38BC7F65BD15}"/>
                </a:ext>
              </a:extLst>
            </p:cNvPr>
            <p:cNvSpPr txBox="1">
              <a:spLocks noChangeArrowheads="1"/>
            </p:cNvSpPr>
            <p:nvPr/>
          </p:nvSpPr>
          <p:spPr bwMode="auto">
            <a:xfrm>
              <a:off x="3552" y="1296"/>
              <a:ext cx="2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anose="02020603050405020304" pitchFamily="18" charset="0"/>
                </a:rPr>
                <a:t>Liquid-particle </a:t>
              </a:r>
              <a:r>
                <a:rPr lang="en-US" altLang="en-US" b="1" i="1">
                  <a:solidFill>
                    <a:srgbClr val="FF0000"/>
                  </a:solidFill>
                  <a:cs typeface="Times New Roman" panose="02020603050405020304" pitchFamily="18" charset="0"/>
                </a:rPr>
                <a:t>surface</a:t>
              </a:r>
              <a:r>
                <a:rPr lang="en-US" altLang="en-US"/>
                <a:t> </a:t>
              </a:r>
            </a:p>
          </p:txBody>
        </p:sp>
      </p:grpSp>
      <p:grpSp>
        <p:nvGrpSpPr>
          <p:cNvPr id="395284" name="Group 20">
            <a:extLst>
              <a:ext uri="{FF2B5EF4-FFF2-40B4-BE49-F238E27FC236}">
                <a16:creationId xmlns:a16="http://schemas.microsoft.com/office/drawing/2014/main" id="{32DE1340-457B-4A5D-B5C2-F3985171DD42}"/>
              </a:ext>
            </a:extLst>
          </p:cNvPr>
          <p:cNvGrpSpPr>
            <a:grpSpLocks/>
          </p:cNvGrpSpPr>
          <p:nvPr/>
        </p:nvGrpSpPr>
        <p:grpSpPr bwMode="auto">
          <a:xfrm>
            <a:off x="5715000" y="549275"/>
            <a:ext cx="3429000" cy="1084263"/>
            <a:chOff x="3600" y="432"/>
            <a:chExt cx="2160" cy="683"/>
          </a:xfrm>
        </p:grpSpPr>
        <p:graphicFrame>
          <p:nvGraphicFramePr>
            <p:cNvPr id="395285" name="Object 21">
              <a:extLst>
                <a:ext uri="{FF2B5EF4-FFF2-40B4-BE49-F238E27FC236}">
                  <a16:creationId xmlns:a16="http://schemas.microsoft.com/office/drawing/2014/main" id="{51928F60-5594-4CAC-9C92-D0FD1F5B9CDE}"/>
                </a:ext>
              </a:extLst>
            </p:cNvPr>
            <p:cNvGraphicFramePr>
              <a:graphicFrameLocks noChangeAspect="1"/>
            </p:cNvGraphicFramePr>
            <p:nvPr/>
          </p:nvGraphicFramePr>
          <p:xfrm>
            <a:off x="4061" y="739"/>
            <a:ext cx="1044" cy="376"/>
          </p:xfrm>
          <a:graphic>
            <a:graphicData uri="http://schemas.openxmlformats.org/presentationml/2006/ole">
              <mc:AlternateContent xmlns:mc="http://schemas.openxmlformats.org/markup-compatibility/2006">
                <mc:Choice xmlns:v="urn:schemas-microsoft-com:vml" Requires="v">
                  <p:oleObj spid="_x0000_s395296" name="Equation" r:id="rId6" imgW="685800" imgH="241200" progId="Equation.3">
                    <p:embed/>
                  </p:oleObj>
                </mc:Choice>
                <mc:Fallback>
                  <p:oleObj name="Equation" r:id="rId6" imgW="685800" imgH="241200" progId="Equation.3">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1" y="739"/>
                          <a:ext cx="1044" cy="37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5286" name="Text Box 22">
              <a:extLst>
                <a:ext uri="{FF2B5EF4-FFF2-40B4-BE49-F238E27FC236}">
                  <a16:creationId xmlns:a16="http://schemas.microsoft.com/office/drawing/2014/main" id="{77466C69-D18D-4055-8CE4-2AC840375B0A}"/>
                </a:ext>
              </a:extLst>
            </p:cNvPr>
            <p:cNvSpPr txBox="1">
              <a:spLocks noChangeArrowheads="1"/>
            </p:cNvSpPr>
            <p:nvPr/>
          </p:nvSpPr>
          <p:spPr bwMode="auto">
            <a:xfrm>
              <a:off x="3600" y="432"/>
              <a:ext cx="21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anose="02020603050405020304" pitchFamily="18" charset="0"/>
                </a:rPr>
                <a:t>Liquid </a:t>
              </a:r>
              <a:r>
                <a:rPr lang="en-US" altLang="en-US" b="1" i="1">
                  <a:solidFill>
                    <a:srgbClr val="0000FF"/>
                  </a:solidFill>
                  <a:cs typeface="Times New Roman" panose="02020603050405020304" pitchFamily="18" charset="0"/>
                </a:rPr>
                <a:t>volume</a:t>
              </a:r>
              <a:r>
                <a:rPr lang="en-US" altLang="en-US">
                  <a:cs typeface="Times New Roman" panose="02020603050405020304" pitchFamily="18" charset="0"/>
                </a:rPr>
                <a:t> (wetting)</a:t>
              </a:r>
              <a:endParaRPr lang="en-US" altLang="en-US"/>
            </a:p>
          </p:txBody>
        </p:sp>
      </p:grpSp>
      <p:grpSp>
        <p:nvGrpSpPr>
          <p:cNvPr id="395287" name="Group 23">
            <a:extLst>
              <a:ext uri="{FF2B5EF4-FFF2-40B4-BE49-F238E27FC236}">
                <a16:creationId xmlns:a16="http://schemas.microsoft.com/office/drawing/2014/main" id="{7890C0B9-4F76-4B41-A83C-7840126A978A}"/>
              </a:ext>
            </a:extLst>
          </p:cNvPr>
          <p:cNvGrpSpPr>
            <a:grpSpLocks/>
          </p:cNvGrpSpPr>
          <p:nvPr/>
        </p:nvGrpSpPr>
        <p:grpSpPr bwMode="auto">
          <a:xfrm>
            <a:off x="5141913" y="3284538"/>
            <a:ext cx="3894137" cy="1739900"/>
            <a:chOff x="3366" y="2188"/>
            <a:chExt cx="2453" cy="1096"/>
          </a:xfrm>
        </p:grpSpPr>
        <p:graphicFrame>
          <p:nvGraphicFramePr>
            <p:cNvPr id="395288" name="Object 24">
              <a:extLst>
                <a:ext uri="{FF2B5EF4-FFF2-40B4-BE49-F238E27FC236}">
                  <a16:creationId xmlns:a16="http://schemas.microsoft.com/office/drawing/2014/main" id="{897569E4-6861-4E2F-8B62-26400F32AD89}"/>
                </a:ext>
              </a:extLst>
            </p:cNvPr>
            <p:cNvGraphicFramePr>
              <a:graphicFrameLocks noChangeAspect="1"/>
            </p:cNvGraphicFramePr>
            <p:nvPr/>
          </p:nvGraphicFramePr>
          <p:xfrm>
            <a:off x="3366" y="2928"/>
            <a:ext cx="2453" cy="356"/>
          </p:xfrm>
          <a:graphic>
            <a:graphicData uri="http://schemas.openxmlformats.org/presentationml/2006/ole">
              <mc:AlternateContent xmlns:mc="http://schemas.openxmlformats.org/markup-compatibility/2006">
                <mc:Choice xmlns:v="urn:schemas-microsoft-com:vml" Requires="v">
                  <p:oleObj spid="_x0000_s395297" name="Equation" r:id="rId8" imgW="1612800" imgH="228600" progId="Equation.3">
                    <p:embed/>
                  </p:oleObj>
                </mc:Choice>
                <mc:Fallback>
                  <p:oleObj name="Equation" r:id="rId8" imgW="1612800" imgH="228600"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6" y="2928"/>
                          <a:ext cx="2453" cy="35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5289" name="Text Box 25">
              <a:extLst>
                <a:ext uri="{FF2B5EF4-FFF2-40B4-BE49-F238E27FC236}">
                  <a16:creationId xmlns:a16="http://schemas.microsoft.com/office/drawing/2014/main" id="{00C3501A-7089-4D25-869C-72DC1F65D75F}"/>
                </a:ext>
              </a:extLst>
            </p:cNvPr>
            <p:cNvSpPr txBox="1">
              <a:spLocks noChangeArrowheads="1"/>
            </p:cNvSpPr>
            <p:nvPr/>
          </p:nvSpPr>
          <p:spPr bwMode="auto">
            <a:xfrm>
              <a:off x="3504" y="2188"/>
              <a:ext cx="20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anose="02020603050405020304" pitchFamily="18" charset="0"/>
                </a:rPr>
                <a:t>Capillary </a:t>
              </a:r>
              <a:r>
                <a:rPr lang="en-US" altLang="en-US" b="1" i="1">
                  <a:solidFill>
                    <a:srgbClr val="CC0099"/>
                  </a:solidFill>
                  <a:cs typeface="Times New Roman" panose="02020603050405020304" pitchFamily="18" charset="0"/>
                </a:rPr>
                <a:t>adhesion force</a:t>
              </a:r>
            </a:p>
            <a:p>
              <a:pPr>
                <a:spcBef>
                  <a:spcPct val="50000"/>
                </a:spcBef>
              </a:pPr>
              <a:r>
                <a:rPr lang="en-US" altLang="en-US" i="1">
                  <a:solidFill>
                    <a:srgbClr val="CC0099"/>
                  </a:solidFill>
                  <a:cs typeface="Times New Roman" panose="02020603050405020304" pitchFamily="18" charset="0"/>
                </a:rPr>
                <a:t>Independent</a:t>
              </a:r>
              <a:r>
                <a:rPr lang="en-US" altLang="en-US">
                  <a:cs typeface="Times New Roman" panose="02020603050405020304" pitchFamily="18" charset="0"/>
                </a:rPr>
                <a:t> on </a:t>
              </a:r>
              <a:r>
                <a:rPr lang="en-US" altLang="en-US" i="1">
                  <a:cs typeface="Times New Roman" panose="02020603050405020304" pitchFamily="18" charset="0"/>
                </a:rPr>
                <a:t>RH</a:t>
              </a:r>
              <a:r>
                <a:rPr lang="en-US" altLang="en-US">
                  <a:cs typeface="Times New Roman" panose="02020603050405020304" pitchFamily="18" charset="0"/>
                </a:rPr>
                <a:t> </a:t>
              </a:r>
              <a:endParaRPr lang="en-US" altLang="en-US"/>
            </a:p>
          </p:txBody>
        </p:sp>
      </p:grpSp>
      <p:grpSp>
        <p:nvGrpSpPr>
          <p:cNvPr id="395290" name="Group 26">
            <a:extLst>
              <a:ext uri="{FF2B5EF4-FFF2-40B4-BE49-F238E27FC236}">
                <a16:creationId xmlns:a16="http://schemas.microsoft.com/office/drawing/2014/main" id="{6C128A70-3858-46F6-BF18-A30E2299D102}"/>
              </a:ext>
            </a:extLst>
          </p:cNvPr>
          <p:cNvGrpSpPr>
            <a:grpSpLocks/>
          </p:cNvGrpSpPr>
          <p:nvPr/>
        </p:nvGrpSpPr>
        <p:grpSpPr bwMode="auto">
          <a:xfrm>
            <a:off x="44450" y="4724400"/>
            <a:ext cx="5319713" cy="2133600"/>
            <a:chOff x="-39" y="2976"/>
            <a:chExt cx="3351" cy="1344"/>
          </a:xfrm>
        </p:grpSpPr>
        <p:graphicFrame>
          <p:nvGraphicFramePr>
            <p:cNvPr id="395291" name="Object 27">
              <a:extLst>
                <a:ext uri="{FF2B5EF4-FFF2-40B4-BE49-F238E27FC236}">
                  <a16:creationId xmlns:a16="http://schemas.microsoft.com/office/drawing/2014/main" id="{0171BB22-DD99-4877-9F8C-DDF5829E7530}"/>
                </a:ext>
              </a:extLst>
            </p:cNvPr>
            <p:cNvGraphicFramePr>
              <a:graphicFrameLocks noChangeAspect="1"/>
            </p:cNvGraphicFramePr>
            <p:nvPr/>
          </p:nvGraphicFramePr>
          <p:xfrm>
            <a:off x="2712" y="3360"/>
            <a:ext cx="600" cy="498"/>
          </p:xfrm>
          <a:graphic>
            <a:graphicData uri="http://schemas.openxmlformats.org/presentationml/2006/ole">
              <mc:AlternateContent xmlns:mc="http://schemas.openxmlformats.org/markup-compatibility/2006">
                <mc:Choice xmlns:v="urn:schemas-microsoft-com:vml" Requires="v">
                  <p:oleObj spid="_x0000_s395298" r:id="rId10" imgW="482391" imgH="393529" progId="Equation.3">
                    <p:embed/>
                  </p:oleObj>
                </mc:Choice>
                <mc:Fallback>
                  <p:oleObj r:id="rId10" imgW="482391" imgH="393529" progId="Equation.3">
                    <p:embed/>
                    <p:pic>
                      <p:nvPicPr>
                        <p:cNvPr id="0"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12" y="3360"/>
                          <a:ext cx="600" cy="49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5292" name="Object 28">
              <a:extLst>
                <a:ext uri="{FF2B5EF4-FFF2-40B4-BE49-F238E27FC236}">
                  <a16:creationId xmlns:a16="http://schemas.microsoft.com/office/drawing/2014/main" id="{CC9768CC-DDC7-4662-B148-F5101E7CBEE8}"/>
                </a:ext>
              </a:extLst>
            </p:cNvPr>
            <p:cNvGraphicFramePr>
              <a:graphicFrameLocks noChangeAspect="1"/>
            </p:cNvGraphicFramePr>
            <p:nvPr/>
          </p:nvGraphicFramePr>
          <p:xfrm>
            <a:off x="-39" y="3360"/>
            <a:ext cx="2773" cy="546"/>
          </p:xfrm>
          <a:graphic>
            <a:graphicData uri="http://schemas.openxmlformats.org/presentationml/2006/ole">
              <mc:AlternateContent xmlns:mc="http://schemas.openxmlformats.org/markup-compatibility/2006">
                <mc:Choice xmlns:v="urn:schemas-microsoft-com:vml" Requires="v">
                  <p:oleObj spid="_x0000_s395299" name="Equation" r:id="rId12" imgW="2234880" imgH="431640" progId="Equation.3">
                    <p:embed/>
                  </p:oleObj>
                </mc:Choice>
                <mc:Fallback>
                  <p:oleObj name="Equation" r:id="rId12" imgW="2234880" imgH="431640" progId="Equation.3">
                    <p:embed/>
                    <p:pic>
                      <p:nvPicPr>
                        <p:cNvPr id="0" name="Object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 y="3360"/>
                          <a:ext cx="2773" cy="5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5293" name="Text Box 29">
              <a:extLst>
                <a:ext uri="{FF2B5EF4-FFF2-40B4-BE49-F238E27FC236}">
                  <a16:creationId xmlns:a16="http://schemas.microsoft.com/office/drawing/2014/main" id="{FC0EC039-815D-4374-B779-AFCEF9603B7B}"/>
                </a:ext>
              </a:extLst>
            </p:cNvPr>
            <p:cNvSpPr txBox="1">
              <a:spLocks noChangeArrowheads="1"/>
            </p:cNvSpPr>
            <p:nvPr/>
          </p:nvSpPr>
          <p:spPr bwMode="auto">
            <a:xfrm>
              <a:off x="48" y="2976"/>
              <a:ext cx="27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cs typeface="Times New Roman" panose="02020603050405020304" pitchFamily="18" charset="0"/>
                </a:rPr>
                <a:t>Meniscus is stable. </a:t>
              </a:r>
              <a:r>
                <a:rPr lang="en-US" altLang="en-US">
                  <a:solidFill>
                    <a:srgbClr val="0000FF"/>
                  </a:solidFill>
                  <a:cs typeface="Times New Roman" panose="02020603050405020304" pitchFamily="18" charset="0"/>
                </a:rPr>
                <a:t>Kelvin radius:</a:t>
              </a:r>
              <a:r>
                <a:rPr lang="en-US" altLang="en-US"/>
                <a:t> </a:t>
              </a:r>
            </a:p>
          </p:txBody>
        </p:sp>
        <p:sp>
          <p:nvSpPr>
            <p:cNvPr id="395294" name="Text Box 30">
              <a:extLst>
                <a:ext uri="{FF2B5EF4-FFF2-40B4-BE49-F238E27FC236}">
                  <a16:creationId xmlns:a16="http://schemas.microsoft.com/office/drawing/2014/main" id="{328D76A9-88D9-4EE9-80B9-2AB11F692E43}"/>
                </a:ext>
              </a:extLst>
            </p:cNvPr>
            <p:cNvSpPr txBox="1">
              <a:spLocks noChangeArrowheads="1"/>
            </p:cNvSpPr>
            <p:nvPr/>
          </p:nvSpPr>
          <p:spPr bwMode="auto">
            <a:xfrm>
              <a:off x="0" y="4032"/>
              <a:ext cx="3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cs typeface="Times New Roman" panose="02020603050405020304" pitchFamily="18" charset="0"/>
                  <a:sym typeface="Symbol" panose="05050102010706020507" pitchFamily="18" charset="2"/>
                </a:rPr>
                <a:t></a:t>
              </a:r>
              <a:r>
                <a:rPr lang="en-US" altLang="en-US">
                  <a:cs typeface="Times New Roman" panose="02020603050405020304" pitchFamily="18" charset="0"/>
                </a:rPr>
                <a:t> - surface tension, </a:t>
              </a:r>
              <a:r>
                <a:rPr lang="en-US" altLang="en-US" i="1">
                  <a:cs typeface="Times New Roman" panose="02020603050405020304" pitchFamily="18" charset="0"/>
                </a:rPr>
                <a:t>µ</a:t>
              </a:r>
              <a:r>
                <a:rPr lang="en-US" altLang="en-US">
                  <a:cs typeface="Times New Roman" panose="02020603050405020304" pitchFamily="18" charset="0"/>
                </a:rPr>
                <a:t> - molar weight</a:t>
              </a:r>
              <a:r>
                <a:rPr lang="en-US" altLang="en-US"/>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95290"/>
                                        </p:tgtEl>
                                        <p:attrNameLst>
                                          <p:attrName>style.visibility</p:attrName>
                                        </p:attrNameLst>
                                      </p:cBhvr>
                                      <p:to>
                                        <p:strVal val="visible"/>
                                      </p:to>
                                    </p:set>
                                    <p:anim calcmode="lin" valueType="num">
                                      <p:cBhvr additive="base">
                                        <p:cTn id="7" dur="500" fill="hold"/>
                                        <p:tgtEl>
                                          <p:spTgt spid="395290"/>
                                        </p:tgtEl>
                                        <p:attrNameLst>
                                          <p:attrName>ppt_x</p:attrName>
                                        </p:attrNameLst>
                                      </p:cBhvr>
                                      <p:tavLst>
                                        <p:tav tm="0">
                                          <p:val>
                                            <p:strVal val="0-#ppt_w/2"/>
                                          </p:val>
                                        </p:tav>
                                        <p:tav tm="100000">
                                          <p:val>
                                            <p:strVal val="#ppt_x"/>
                                          </p:val>
                                        </p:tav>
                                      </p:tavLst>
                                    </p:anim>
                                    <p:anim calcmode="lin" valueType="num">
                                      <p:cBhvr additive="base">
                                        <p:cTn id="8" dur="500" fill="hold"/>
                                        <p:tgtEl>
                                          <p:spTgt spid="395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95284"/>
                                        </p:tgtEl>
                                        <p:attrNameLst>
                                          <p:attrName>style.visibility</p:attrName>
                                        </p:attrNameLst>
                                      </p:cBhvr>
                                      <p:to>
                                        <p:strVal val="visible"/>
                                      </p:to>
                                    </p:set>
                                    <p:anim calcmode="lin" valueType="num">
                                      <p:cBhvr additive="base">
                                        <p:cTn id="13" dur="500" fill="hold"/>
                                        <p:tgtEl>
                                          <p:spTgt spid="395284"/>
                                        </p:tgtEl>
                                        <p:attrNameLst>
                                          <p:attrName>ppt_x</p:attrName>
                                        </p:attrNameLst>
                                      </p:cBhvr>
                                      <p:tavLst>
                                        <p:tav tm="0">
                                          <p:val>
                                            <p:strVal val="1+#ppt_w/2"/>
                                          </p:val>
                                        </p:tav>
                                        <p:tav tm="100000">
                                          <p:val>
                                            <p:strVal val="#ppt_x"/>
                                          </p:val>
                                        </p:tav>
                                      </p:tavLst>
                                    </p:anim>
                                    <p:anim calcmode="lin" valueType="num">
                                      <p:cBhvr additive="base">
                                        <p:cTn id="14" dur="500" fill="hold"/>
                                        <p:tgtEl>
                                          <p:spTgt spid="39528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95281"/>
                                        </p:tgtEl>
                                        <p:attrNameLst>
                                          <p:attrName>style.visibility</p:attrName>
                                        </p:attrNameLst>
                                      </p:cBhvr>
                                      <p:to>
                                        <p:strVal val="visible"/>
                                      </p:to>
                                    </p:set>
                                    <p:anim calcmode="lin" valueType="num">
                                      <p:cBhvr additive="base">
                                        <p:cTn id="19" dur="500" fill="hold"/>
                                        <p:tgtEl>
                                          <p:spTgt spid="395281"/>
                                        </p:tgtEl>
                                        <p:attrNameLst>
                                          <p:attrName>ppt_x</p:attrName>
                                        </p:attrNameLst>
                                      </p:cBhvr>
                                      <p:tavLst>
                                        <p:tav tm="0">
                                          <p:val>
                                            <p:strVal val="1+#ppt_w/2"/>
                                          </p:val>
                                        </p:tav>
                                        <p:tav tm="100000">
                                          <p:val>
                                            <p:strVal val="#ppt_x"/>
                                          </p:val>
                                        </p:tav>
                                      </p:tavLst>
                                    </p:anim>
                                    <p:anim calcmode="lin" valueType="num">
                                      <p:cBhvr additive="base">
                                        <p:cTn id="20" dur="500" fill="hold"/>
                                        <p:tgtEl>
                                          <p:spTgt spid="39528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95287"/>
                                        </p:tgtEl>
                                        <p:attrNameLst>
                                          <p:attrName>style.visibility</p:attrName>
                                        </p:attrNameLst>
                                      </p:cBhvr>
                                      <p:to>
                                        <p:strVal val="visible"/>
                                      </p:to>
                                    </p:set>
                                    <p:anim calcmode="lin" valueType="num">
                                      <p:cBhvr additive="base">
                                        <p:cTn id="25" dur="500" fill="hold"/>
                                        <p:tgtEl>
                                          <p:spTgt spid="395287"/>
                                        </p:tgtEl>
                                        <p:attrNameLst>
                                          <p:attrName>ppt_x</p:attrName>
                                        </p:attrNameLst>
                                      </p:cBhvr>
                                      <p:tavLst>
                                        <p:tav tm="0">
                                          <p:val>
                                            <p:strVal val="1+#ppt_w/2"/>
                                          </p:val>
                                        </p:tav>
                                        <p:tav tm="100000">
                                          <p:val>
                                            <p:strVal val="#ppt_x"/>
                                          </p:val>
                                        </p:tav>
                                      </p:tavLst>
                                    </p:anim>
                                    <p:anim calcmode="lin" valueType="num">
                                      <p:cBhvr additive="base">
                                        <p:cTn id="26" dur="500" fill="hold"/>
                                        <p:tgtEl>
                                          <p:spTgt spid="395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ooter Placeholder 2">
            <a:extLst>
              <a:ext uri="{FF2B5EF4-FFF2-40B4-BE49-F238E27FC236}">
                <a16:creationId xmlns:a16="http://schemas.microsoft.com/office/drawing/2014/main" id="{FF9C7E7A-BD69-46C4-85E9-5FEF3FFAF6C0}"/>
              </a:ext>
            </a:extLst>
          </p:cNvPr>
          <p:cNvSpPr>
            <a:spLocks noGrp="1"/>
          </p:cNvSpPr>
          <p:nvPr>
            <p:ph type="ftr" sz="quarter" idx="11"/>
          </p:nvPr>
        </p:nvSpPr>
        <p:spPr/>
        <p:txBody>
          <a:bodyPr/>
          <a:lstStyle/>
          <a:p>
            <a:r>
              <a:rPr lang="en-US" altLang="en-US"/>
              <a:t>N. Arnold, Applied Physics, Linz</a:t>
            </a:r>
          </a:p>
        </p:txBody>
      </p:sp>
      <p:sp>
        <p:nvSpPr>
          <p:cNvPr id="359426" name="Text Box 2">
            <a:extLst>
              <a:ext uri="{FF2B5EF4-FFF2-40B4-BE49-F238E27FC236}">
                <a16:creationId xmlns:a16="http://schemas.microsoft.com/office/drawing/2014/main" id="{BD26492F-55CF-4687-AE45-8BE053CB86E9}"/>
              </a:ext>
            </a:extLst>
          </p:cNvPr>
          <p:cNvSpPr txBox="1">
            <a:spLocks noChangeArrowheads="1"/>
          </p:cNvSpPr>
          <p:nvPr/>
        </p:nvSpPr>
        <p:spPr bwMode="auto">
          <a:xfrm>
            <a:off x="457200" y="381000"/>
            <a:ext cx="3502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a:latin typeface="Arial" panose="020B0604020202020204" pitchFamily="34" charset="0"/>
              </a:rPr>
              <a:t>Experimental Setup</a:t>
            </a:r>
            <a:endParaRPr lang="en-US" altLang="en-US"/>
          </a:p>
        </p:txBody>
      </p:sp>
      <p:sp>
        <p:nvSpPr>
          <p:cNvPr id="359427" name="Rectangle 3" descr="10%">
            <a:extLst>
              <a:ext uri="{FF2B5EF4-FFF2-40B4-BE49-F238E27FC236}">
                <a16:creationId xmlns:a16="http://schemas.microsoft.com/office/drawing/2014/main" id="{7DB7C228-A05C-4571-B220-44083AE15292}"/>
              </a:ext>
            </a:extLst>
          </p:cNvPr>
          <p:cNvSpPr>
            <a:spLocks noChangeArrowheads="1"/>
          </p:cNvSpPr>
          <p:nvPr/>
        </p:nvSpPr>
        <p:spPr bwMode="auto">
          <a:xfrm>
            <a:off x="3505200" y="2590800"/>
            <a:ext cx="2133600" cy="1447800"/>
          </a:xfrm>
          <a:prstGeom prst="rect">
            <a:avLst/>
          </a:prstGeom>
          <a:pattFill prst="pct10">
            <a:fgClr>
              <a:srgbClr val="0000FF"/>
            </a:fgClr>
            <a:bgClr>
              <a:srgbClr val="FFFFFF"/>
            </a:bgClr>
          </a:patt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28" name="Line 4">
            <a:extLst>
              <a:ext uri="{FF2B5EF4-FFF2-40B4-BE49-F238E27FC236}">
                <a16:creationId xmlns:a16="http://schemas.microsoft.com/office/drawing/2014/main" id="{20ADFC0C-78BC-41B6-A5A1-58266476AEE7}"/>
              </a:ext>
            </a:extLst>
          </p:cNvPr>
          <p:cNvSpPr>
            <a:spLocks noChangeShapeType="1"/>
          </p:cNvSpPr>
          <p:nvPr/>
        </p:nvSpPr>
        <p:spPr bwMode="auto">
          <a:xfrm>
            <a:off x="4038600" y="2590800"/>
            <a:ext cx="9906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29" name="Line 5">
            <a:extLst>
              <a:ext uri="{FF2B5EF4-FFF2-40B4-BE49-F238E27FC236}">
                <a16:creationId xmlns:a16="http://schemas.microsoft.com/office/drawing/2014/main" id="{04E71C76-F08A-4086-B04B-2EC6DD4DCF4F}"/>
              </a:ext>
            </a:extLst>
          </p:cNvPr>
          <p:cNvSpPr>
            <a:spLocks noChangeShapeType="1"/>
          </p:cNvSpPr>
          <p:nvPr/>
        </p:nvSpPr>
        <p:spPr bwMode="auto">
          <a:xfrm>
            <a:off x="5638800" y="3124200"/>
            <a:ext cx="2057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30" name="Line 6">
            <a:extLst>
              <a:ext uri="{FF2B5EF4-FFF2-40B4-BE49-F238E27FC236}">
                <a16:creationId xmlns:a16="http://schemas.microsoft.com/office/drawing/2014/main" id="{2613F7EA-ECBE-49F0-B378-DBC21FA1696E}"/>
              </a:ext>
            </a:extLst>
          </p:cNvPr>
          <p:cNvSpPr>
            <a:spLocks noChangeShapeType="1"/>
          </p:cNvSpPr>
          <p:nvPr/>
        </p:nvSpPr>
        <p:spPr bwMode="auto">
          <a:xfrm>
            <a:off x="5638800" y="3276600"/>
            <a:ext cx="1905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31" name="Line 7">
            <a:extLst>
              <a:ext uri="{FF2B5EF4-FFF2-40B4-BE49-F238E27FC236}">
                <a16:creationId xmlns:a16="http://schemas.microsoft.com/office/drawing/2014/main" id="{FA393B6D-E0D5-418A-A89D-5FE9AB407759}"/>
              </a:ext>
            </a:extLst>
          </p:cNvPr>
          <p:cNvSpPr>
            <a:spLocks noChangeShapeType="1"/>
          </p:cNvSpPr>
          <p:nvPr/>
        </p:nvSpPr>
        <p:spPr bwMode="auto">
          <a:xfrm>
            <a:off x="7696200" y="3124200"/>
            <a:ext cx="0" cy="1143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32" name="Line 8">
            <a:extLst>
              <a:ext uri="{FF2B5EF4-FFF2-40B4-BE49-F238E27FC236}">
                <a16:creationId xmlns:a16="http://schemas.microsoft.com/office/drawing/2014/main" id="{82078B7D-084F-4ADB-A1E7-7C8D6D971101}"/>
              </a:ext>
            </a:extLst>
          </p:cNvPr>
          <p:cNvSpPr>
            <a:spLocks noChangeShapeType="1"/>
          </p:cNvSpPr>
          <p:nvPr/>
        </p:nvSpPr>
        <p:spPr bwMode="auto">
          <a:xfrm>
            <a:off x="7531100" y="3276600"/>
            <a:ext cx="0" cy="990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33" name="Rectangle 9" descr="25%">
            <a:extLst>
              <a:ext uri="{FF2B5EF4-FFF2-40B4-BE49-F238E27FC236}">
                <a16:creationId xmlns:a16="http://schemas.microsoft.com/office/drawing/2014/main" id="{85268605-EE6A-46A9-B0A4-CC48B3A36921}"/>
              </a:ext>
            </a:extLst>
          </p:cNvPr>
          <p:cNvSpPr>
            <a:spLocks noChangeArrowheads="1"/>
          </p:cNvSpPr>
          <p:nvPr/>
        </p:nvSpPr>
        <p:spPr bwMode="auto">
          <a:xfrm>
            <a:off x="7239000" y="4267200"/>
            <a:ext cx="762000" cy="990600"/>
          </a:xfrm>
          <a:prstGeom prst="rect">
            <a:avLst/>
          </a:prstGeom>
          <a:pattFill prst="pct25">
            <a:fgClr>
              <a:srgbClr val="0000FF"/>
            </a:fgClr>
            <a:bgClr>
              <a:srgbClr val="FFFFFF"/>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34" name="Line 10">
            <a:extLst>
              <a:ext uri="{FF2B5EF4-FFF2-40B4-BE49-F238E27FC236}">
                <a16:creationId xmlns:a16="http://schemas.microsoft.com/office/drawing/2014/main" id="{C3388B6C-78F8-435D-BBC2-A89E817F51EC}"/>
              </a:ext>
            </a:extLst>
          </p:cNvPr>
          <p:cNvSpPr>
            <a:spLocks noChangeShapeType="1"/>
          </p:cNvSpPr>
          <p:nvPr/>
        </p:nvSpPr>
        <p:spPr bwMode="auto">
          <a:xfrm>
            <a:off x="7543800" y="4267200"/>
            <a:ext cx="152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35" name="Rectangle 11">
            <a:extLst>
              <a:ext uri="{FF2B5EF4-FFF2-40B4-BE49-F238E27FC236}">
                <a16:creationId xmlns:a16="http://schemas.microsoft.com/office/drawing/2014/main" id="{E3AEC678-80B2-4EF1-B0E1-4E51F3167F97}"/>
              </a:ext>
            </a:extLst>
          </p:cNvPr>
          <p:cNvSpPr>
            <a:spLocks noChangeArrowheads="1"/>
          </p:cNvSpPr>
          <p:nvPr/>
        </p:nvSpPr>
        <p:spPr bwMode="auto">
          <a:xfrm>
            <a:off x="7239000" y="4648200"/>
            <a:ext cx="762000" cy="609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36" name="Line 12">
            <a:extLst>
              <a:ext uri="{FF2B5EF4-FFF2-40B4-BE49-F238E27FC236}">
                <a16:creationId xmlns:a16="http://schemas.microsoft.com/office/drawing/2014/main" id="{88591FDC-801B-4277-B119-3EA16EC4F1A7}"/>
              </a:ext>
            </a:extLst>
          </p:cNvPr>
          <p:cNvSpPr>
            <a:spLocks noChangeShapeType="1"/>
          </p:cNvSpPr>
          <p:nvPr/>
        </p:nvSpPr>
        <p:spPr bwMode="auto">
          <a:xfrm>
            <a:off x="6248400" y="2971800"/>
            <a:ext cx="381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37" name="Line 13">
            <a:extLst>
              <a:ext uri="{FF2B5EF4-FFF2-40B4-BE49-F238E27FC236}">
                <a16:creationId xmlns:a16="http://schemas.microsoft.com/office/drawing/2014/main" id="{9BF6C854-1EF6-4CF8-B758-EEE85E075944}"/>
              </a:ext>
            </a:extLst>
          </p:cNvPr>
          <p:cNvSpPr>
            <a:spLocks noChangeShapeType="1"/>
          </p:cNvSpPr>
          <p:nvPr/>
        </p:nvSpPr>
        <p:spPr bwMode="auto">
          <a:xfrm>
            <a:off x="6248400" y="3429000"/>
            <a:ext cx="381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38" name="Line 14">
            <a:extLst>
              <a:ext uri="{FF2B5EF4-FFF2-40B4-BE49-F238E27FC236}">
                <a16:creationId xmlns:a16="http://schemas.microsoft.com/office/drawing/2014/main" id="{32325F5B-7FC3-45EF-BB05-1A34BE98CFC6}"/>
              </a:ext>
            </a:extLst>
          </p:cNvPr>
          <p:cNvSpPr>
            <a:spLocks noChangeShapeType="1"/>
          </p:cNvSpPr>
          <p:nvPr/>
        </p:nvSpPr>
        <p:spPr bwMode="auto">
          <a:xfrm>
            <a:off x="6248400" y="2971800"/>
            <a:ext cx="381000" cy="457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39" name="Line 15">
            <a:extLst>
              <a:ext uri="{FF2B5EF4-FFF2-40B4-BE49-F238E27FC236}">
                <a16:creationId xmlns:a16="http://schemas.microsoft.com/office/drawing/2014/main" id="{7290C38F-2442-4809-9AED-1D7BC73BC17D}"/>
              </a:ext>
            </a:extLst>
          </p:cNvPr>
          <p:cNvSpPr>
            <a:spLocks noChangeShapeType="1"/>
          </p:cNvSpPr>
          <p:nvPr/>
        </p:nvSpPr>
        <p:spPr bwMode="auto">
          <a:xfrm flipH="1">
            <a:off x="6248400" y="2971800"/>
            <a:ext cx="381000" cy="457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0" name="Line 16">
            <a:extLst>
              <a:ext uri="{FF2B5EF4-FFF2-40B4-BE49-F238E27FC236}">
                <a16:creationId xmlns:a16="http://schemas.microsoft.com/office/drawing/2014/main" id="{6C61FBC4-D424-478B-ACAB-9A3A1DE05A82}"/>
              </a:ext>
            </a:extLst>
          </p:cNvPr>
          <p:cNvSpPr>
            <a:spLocks noChangeShapeType="1"/>
          </p:cNvSpPr>
          <p:nvPr/>
        </p:nvSpPr>
        <p:spPr bwMode="auto">
          <a:xfrm flipH="1">
            <a:off x="1981200" y="3124200"/>
            <a:ext cx="1524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1" name="Line 17">
            <a:extLst>
              <a:ext uri="{FF2B5EF4-FFF2-40B4-BE49-F238E27FC236}">
                <a16:creationId xmlns:a16="http://schemas.microsoft.com/office/drawing/2014/main" id="{83F0CA27-E8E1-46E3-A917-CCBA19A5D9DD}"/>
              </a:ext>
            </a:extLst>
          </p:cNvPr>
          <p:cNvSpPr>
            <a:spLocks noChangeShapeType="1"/>
          </p:cNvSpPr>
          <p:nvPr/>
        </p:nvSpPr>
        <p:spPr bwMode="auto">
          <a:xfrm flipH="1">
            <a:off x="1828800" y="2971800"/>
            <a:ext cx="1676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2" name="Line 18">
            <a:extLst>
              <a:ext uri="{FF2B5EF4-FFF2-40B4-BE49-F238E27FC236}">
                <a16:creationId xmlns:a16="http://schemas.microsoft.com/office/drawing/2014/main" id="{34BC6B13-860F-4AE4-A5FC-8611CDD680A7}"/>
              </a:ext>
            </a:extLst>
          </p:cNvPr>
          <p:cNvSpPr>
            <a:spLocks noChangeShapeType="1"/>
          </p:cNvSpPr>
          <p:nvPr/>
        </p:nvSpPr>
        <p:spPr bwMode="auto">
          <a:xfrm>
            <a:off x="2667000" y="2819400"/>
            <a:ext cx="381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3" name="Line 19">
            <a:extLst>
              <a:ext uri="{FF2B5EF4-FFF2-40B4-BE49-F238E27FC236}">
                <a16:creationId xmlns:a16="http://schemas.microsoft.com/office/drawing/2014/main" id="{22FCD0BA-ABEF-4E4F-B571-8F502E4C329F}"/>
              </a:ext>
            </a:extLst>
          </p:cNvPr>
          <p:cNvSpPr>
            <a:spLocks noChangeShapeType="1"/>
          </p:cNvSpPr>
          <p:nvPr/>
        </p:nvSpPr>
        <p:spPr bwMode="auto">
          <a:xfrm>
            <a:off x="2667000" y="3276600"/>
            <a:ext cx="381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4" name="Line 20">
            <a:extLst>
              <a:ext uri="{FF2B5EF4-FFF2-40B4-BE49-F238E27FC236}">
                <a16:creationId xmlns:a16="http://schemas.microsoft.com/office/drawing/2014/main" id="{1223DB0A-B9C1-4C3A-A022-2BACE9B087A4}"/>
              </a:ext>
            </a:extLst>
          </p:cNvPr>
          <p:cNvSpPr>
            <a:spLocks noChangeShapeType="1"/>
          </p:cNvSpPr>
          <p:nvPr/>
        </p:nvSpPr>
        <p:spPr bwMode="auto">
          <a:xfrm>
            <a:off x="2667000" y="2819400"/>
            <a:ext cx="381000" cy="457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5" name="Line 21">
            <a:extLst>
              <a:ext uri="{FF2B5EF4-FFF2-40B4-BE49-F238E27FC236}">
                <a16:creationId xmlns:a16="http://schemas.microsoft.com/office/drawing/2014/main" id="{DE1CEEDF-4CB3-4CB4-99B2-1F169D04ACFF}"/>
              </a:ext>
            </a:extLst>
          </p:cNvPr>
          <p:cNvSpPr>
            <a:spLocks noChangeShapeType="1"/>
          </p:cNvSpPr>
          <p:nvPr/>
        </p:nvSpPr>
        <p:spPr bwMode="auto">
          <a:xfrm flipH="1">
            <a:off x="2667000" y="2819400"/>
            <a:ext cx="381000" cy="457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6" name="Line 22">
            <a:extLst>
              <a:ext uri="{FF2B5EF4-FFF2-40B4-BE49-F238E27FC236}">
                <a16:creationId xmlns:a16="http://schemas.microsoft.com/office/drawing/2014/main" id="{43F0D165-2308-4E86-8B47-231F57EA3892}"/>
              </a:ext>
            </a:extLst>
          </p:cNvPr>
          <p:cNvSpPr>
            <a:spLocks noChangeShapeType="1"/>
          </p:cNvSpPr>
          <p:nvPr/>
        </p:nvSpPr>
        <p:spPr bwMode="auto">
          <a:xfrm>
            <a:off x="1828800" y="2971800"/>
            <a:ext cx="0" cy="2286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7" name="Line 23">
            <a:extLst>
              <a:ext uri="{FF2B5EF4-FFF2-40B4-BE49-F238E27FC236}">
                <a16:creationId xmlns:a16="http://schemas.microsoft.com/office/drawing/2014/main" id="{CC51411B-D7EB-4A07-A5DE-D7D56316F143}"/>
              </a:ext>
            </a:extLst>
          </p:cNvPr>
          <p:cNvSpPr>
            <a:spLocks noChangeShapeType="1"/>
          </p:cNvSpPr>
          <p:nvPr/>
        </p:nvSpPr>
        <p:spPr bwMode="auto">
          <a:xfrm>
            <a:off x="1981200" y="3124200"/>
            <a:ext cx="0" cy="2133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8" name="Rectangle 24">
            <a:extLst>
              <a:ext uri="{FF2B5EF4-FFF2-40B4-BE49-F238E27FC236}">
                <a16:creationId xmlns:a16="http://schemas.microsoft.com/office/drawing/2014/main" id="{2E89846B-00FB-4F5F-8814-30A9C4B69E8C}"/>
              </a:ext>
            </a:extLst>
          </p:cNvPr>
          <p:cNvSpPr>
            <a:spLocks noChangeArrowheads="1"/>
          </p:cNvSpPr>
          <p:nvPr/>
        </p:nvSpPr>
        <p:spPr bwMode="auto">
          <a:xfrm>
            <a:off x="1524000" y="5257800"/>
            <a:ext cx="762000" cy="838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9" name="Text Box 25">
            <a:extLst>
              <a:ext uri="{FF2B5EF4-FFF2-40B4-BE49-F238E27FC236}">
                <a16:creationId xmlns:a16="http://schemas.microsoft.com/office/drawing/2014/main" id="{B33B1A03-0044-420C-A266-45450C176DEF}"/>
              </a:ext>
            </a:extLst>
          </p:cNvPr>
          <p:cNvSpPr txBox="1">
            <a:spLocks noChangeArrowheads="1"/>
          </p:cNvSpPr>
          <p:nvPr/>
        </p:nvSpPr>
        <p:spPr bwMode="auto">
          <a:xfrm>
            <a:off x="1485900" y="6045200"/>
            <a:ext cx="81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000">
                <a:latin typeface="Arial" panose="020B0604020202020204" pitchFamily="34" charset="0"/>
              </a:rPr>
              <a:t>pump</a:t>
            </a:r>
            <a:endParaRPr lang="en-GB" altLang="en-US"/>
          </a:p>
        </p:txBody>
      </p:sp>
      <p:sp>
        <p:nvSpPr>
          <p:cNvPr id="359450" name="Rectangle 26">
            <a:extLst>
              <a:ext uri="{FF2B5EF4-FFF2-40B4-BE49-F238E27FC236}">
                <a16:creationId xmlns:a16="http://schemas.microsoft.com/office/drawing/2014/main" id="{85442660-0C11-40DF-9F4D-9BC2F39E893A}"/>
              </a:ext>
            </a:extLst>
          </p:cNvPr>
          <p:cNvSpPr>
            <a:spLocks noChangeArrowheads="1"/>
          </p:cNvSpPr>
          <p:nvPr/>
        </p:nvSpPr>
        <p:spPr bwMode="auto">
          <a:xfrm>
            <a:off x="1981200" y="3733800"/>
            <a:ext cx="304800" cy="8382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51" name="Rectangle 27">
            <a:extLst>
              <a:ext uri="{FF2B5EF4-FFF2-40B4-BE49-F238E27FC236}">
                <a16:creationId xmlns:a16="http://schemas.microsoft.com/office/drawing/2014/main" id="{6F85F062-6B5D-4DE9-B496-D340A9643E17}"/>
              </a:ext>
            </a:extLst>
          </p:cNvPr>
          <p:cNvSpPr>
            <a:spLocks noChangeArrowheads="1"/>
          </p:cNvSpPr>
          <p:nvPr/>
        </p:nvSpPr>
        <p:spPr bwMode="auto">
          <a:xfrm>
            <a:off x="1524000" y="3733800"/>
            <a:ext cx="304800" cy="8382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52" name="Text Box 28">
            <a:extLst>
              <a:ext uri="{FF2B5EF4-FFF2-40B4-BE49-F238E27FC236}">
                <a16:creationId xmlns:a16="http://schemas.microsoft.com/office/drawing/2014/main" id="{E4BC39F2-2A6C-4FE4-8314-89E89CDE3248}"/>
              </a:ext>
            </a:extLst>
          </p:cNvPr>
          <p:cNvSpPr txBox="1">
            <a:spLocks noChangeArrowheads="1"/>
          </p:cNvSpPr>
          <p:nvPr/>
        </p:nvSpPr>
        <p:spPr bwMode="auto">
          <a:xfrm>
            <a:off x="609600" y="3810000"/>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000">
                <a:latin typeface="Arial" panose="020B0604020202020204" pitchFamily="34" charset="0"/>
              </a:rPr>
              <a:t>cooling</a:t>
            </a:r>
          </a:p>
          <a:p>
            <a:pPr eaLnBrk="1" hangingPunct="1"/>
            <a:r>
              <a:rPr lang="en-GB" altLang="en-US" sz="2000">
                <a:latin typeface="Arial" panose="020B0604020202020204" pitchFamily="34" charset="0"/>
              </a:rPr>
              <a:t>trap</a:t>
            </a:r>
          </a:p>
        </p:txBody>
      </p:sp>
      <p:sp>
        <p:nvSpPr>
          <p:cNvPr id="359453" name="Text Box 29">
            <a:extLst>
              <a:ext uri="{FF2B5EF4-FFF2-40B4-BE49-F238E27FC236}">
                <a16:creationId xmlns:a16="http://schemas.microsoft.com/office/drawing/2014/main" id="{FC102D22-B6E7-4324-A795-1C185DEBB911}"/>
              </a:ext>
            </a:extLst>
          </p:cNvPr>
          <p:cNvSpPr txBox="1">
            <a:spLocks noChangeArrowheads="1"/>
          </p:cNvSpPr>
          <p:nvPr/>
        </p:nvSpPr>
        <p:spPr bwMode="auto">
          <a:xfrm>
            <a:off x="6756400" y="5334000"/>
            <a:ext cx="1724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000">
                <a:latin typeface="Arial" panose="020B0604020202020204" pitchFamily="34" charset="0"/>
              </a:rPr>
              <a:t>distilled water</a:t>
            </a:r>
          </a:p>
        </p:txBody>
      </p:sp>
      <p:sp>
        <p:nvSpPr>
          <p:cNvPr id="359454" name="Text Box 30">
            <a:extLst>
              <a:ext uri="{FF2B5EF4-FFF2-40B4-BE49-F238E27FC236}">
                <a16:creationId xmlns:a16="http://schemas.microsoft.com/office/drawing/2014/main" id="{9633A796-AFAD-4331-B24D-35AB4AA86C34}"/>
              </a:ext>
            </a:extLst>
          </p:cNvPr>
          <p:cNvSpPr txBox="1">
            <a:spLocks noChangeArrowheads="1"/>
          </p:cNvSpPr>
          <p:nvPr/>
        </p:nvSpPr>
        <p:spPr bwMode="auto">
          <a:xfrm>
            <a:off x="609600" y="16764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000">
                <a:latin typeface="Arial" panose="020B0604020202020204" pitchFamily="34" charset="0"/>
              </a:rPr>
              <a:t>entrance window</a:t>
            </a:r>
          </a:p>
        </p:txBody>
      </p:sp>
      <p:sp>
        <p:nvSpPr>
          <p:cNvPr id="359455" name="Rectangle 31">
            <a:extLst>
              <a:ext uri="{FF2B5EF4-FFF2-40B4-BE49-F238E27FC236}">
                <a16:creationId xmlns:a16="http://schemas.microsoft.com/office/drawing/2014/main" id="{C5531DB1-21CB-4CBC-8335-8CE97710E218}"/>
              </a:ext>
            </a:extLst>
          </p:cNvPr>
          <p:cNvSpPr>
            <a:spLocks noChangeArrowheads="1"/>
          </p:cNvSpPr>
          <p:nvPr/>
        </p:nvSpPr>
        <p:spPr bwMode="auto">
          <a:xfrm>
            <a:off x="4089400" y="3581400"/>
            <a:ext cx="914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56" name="Text Box 32">
            <a:extLst>
              <a:ext uri="{FF2B5EF4-FFF2-40B4-BE49-F238E27FC236}">
                <a16:creationId xmlns:a16="http://schemas.microsoft.com/office/drawing/2014/main" id="{03DCB70A-135B-4928-823F-226897100658}"/>
              </a:ext>
            </a:extLst>
          </p:cNvPr>
          <p:cNvSpPr txBox="1">
            <a:spLocks noChangeArrowheads="1"/>
          </p:cNvSpPr>
          <p:nvPr/>
        </p:nvSpPr>
        <p:spPr bwMode="auto">
          <a:xfrm>
            <a:off x="5181600" y="4114800"/>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000">
                <a:latin typeface="Arial" panose="020B0604020202020204" pitchFamily="34" charset="0"/>
              </a:rPr>
              <a:t>target</a:t>
            </a:r>
          </a:p>
        </p:txBody>
      </p:sp>
      <p:sp>
        <p:nvSpPr>
          <p:cNvPr id="359457" name="Line 33">
            <a:extLst>
              <a:ext uri="{FF2B5EF4-FFF2-40B4-BE49-F238E27FC236}">
                <a16:creationId xmlns:a16="http://schemas.microsoft.com/office/drawing/2014/main" id="{A22F80E3-84F7-4F87-8573-134C91B76DF3}"/>
              </a:ext>
            </a:extLst>
          </p:cNvPr>
          <p:cNvSpPr>
            <a:spLocks noChangeShapeType="1"/>
          </p:cNvSpPr>
          <p:nvPr/>
        </p:nvSpPr>
        <p:spPr bwMode="auto">
          <a:xfrm flipH="1" flipV="1">
            <a:off x="4953000" y="3810000"/>
            <a:ext cx="304800"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58" name="Text Box 34">
            <a:extLst>
              <a:ext uri="{FF2B5EF4-FFF2-40B4-BE49-F238E27FC236}">
                <a16:creationId xmlns:a16="http://schemas.microsoft.com/office/drawing/2014/main" id="{B67FE6F0-066A-4F44-8738-204901D9C132}"/>
              </a:ext>
            </a:extLst>
          </p:cNvPr>
          <p:cNvSpPr txBox="1">
            <a:spLocks noChangeArrowheads="1"/>
          </p:cNvSpPr>
          <p:nvPr/>
        </p:nvSpPr>
        <p:spPr bwMode="auto">
          <a:xfrm>
            <a:off x="3352800" y="4038600"/>
            <a:ext cx="1171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000">
                <a:latin typeface="Arial" panose="020B0604020202020204" pitchFamily="34" charset="0"/>
              </a:rPr>
              <a:t>reaction</a:t>
            </a:r>
          </a:p>
          <a:p>
            <a:pPr eaLnBrk="1" hangingPunct="1"/>
            <a:r>
              <a:rPr lang="en-GB" altLang="en-US" sz="2000">
                <a:latin typeface="Arial" panose="020B0604020202020204" pitchFamily="34" charset="0"/>
              </a:rPr>
              <a:t>chamber</a:t>
            </a:r>
          </a:p>
        </p:txBody>
      </p:sp>
      <p:sp>
        <p:nvSpPr>
          <p:cNvPr id="359459" name="Text Box 35">
            <a:extLst>
              <a:ext uri="{FF2B5EF4-FFF2-40B4-BE49-F238E27FC236}">
                <a16:creationId xmlns:a16="http://schemas.microsoft.com/office/drawing/2014/main" id="{DBE64410-F59B-4145-8366-582EBD8A82E2}"/>
              </a:ext>
            </a:extLst>
          </p:cNvPr>
          <p:cNvSpPr txBox="1">
            <a:spLocks noChangeArrowheads="1"/>
          </p:cNvSpPr>
          <p:nvPr/>
        </p:nvSpPr>
        <p:spPr bwMode="auto">
          <a:xfrm>
            <a:off x="2463800" y="2425700"/>
            <a:ext cx="77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000">
                <a:latin typeface="Arial" panose="020B0604020202020204" pitchFamily="34" charset="0"/>
              </a:rPr>
              <a:t>valve</a:t>
            </a:r>
          </a:p>
        </p:txBody>
      </p:sp>
      <p:sp>
        <p:nvSpPr>
          <p:cNvPr id="359460" name="Text Box 36">
            <a:extLst>
              <a:ext uri="{FF2B5EF4-FFF2-40B4-BE49-F238E27FC236}">
                <a16:creationId xmlns:a16="http://schemas.microsoft.com/office/drawing/2014/main" id="{38D0F59C-B237-480A-9FD7-2C337A4FA479}"/>
              </a:ext>
            </a:extLst>
          </p:cNvPr>
          <p:cNvSpPr txBox="1">
            <a:spLocks noChangeArrowheads="1"/>
          </p:cNvSpPr>
          <p:nvPr/>
        </p:nvSpPr>
        <p:spPr bwMode="auto">
          <a:xfrm>
            <a:off x="6042025" y="2600325"/>
            <a:ext cx="77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000">
                <a:latin typeface="Arial" panose="020B0604020202020204" pitchFamily="34" charset="0"/>
              </a:rPr>
              <a:t>valve</a:t>
            </a:r>
          </a:p>
        </p:txBody>
      </p:sp>
      <p:sp>
        <p:nvSpPr>
          <p:cNvPr id="359461" name="Line 37">
            <a:extLst>
              <a:ext uri="{FF2B5EF4-FFF2-40B4-BE49-F238E27FC236}">
                <a16:creationId xmlns:a16="http://schemas.microsoft.com/office/drawing/2014/main" id="{2E978281-1F2E-454C-8F39-AE26D998236E}"/>
              </a:ext>
            </a:extLst>
          </p:cNvPr>
          <p:cNvSpPr>
            <a:spLocks noChangeShapeType="1"/>
          </p:cNvSpPr>
          <p:nvPr/>
        </p:nvSpPr>
        <p:spPr bwMode="auto">
          <a:xfrm>
            <a:off x="4267200" y="1066800"/>
            <a:ext cx="0" cy="2514600"/>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62" name="Line 38">
            <a:extLst>
              <a:ext uri="{FF2B5EF4-FFF2-40B4-BE49-F238E27FC236}">
                <a16:creationId xmlns:a16="http://schemas.microsoft.com/office/drawing/2014/main" id="{03F5ED79-7BDA-43E2-9C28-E37FEBCB8941}"/>
              </a:ext>
            </a:extLst>
          </p:cNvPr>
          <p:cNvSpPr>
            <a:spLocks noChangeShapeType="1"/>
          </p:cNvSpPr>
          <p:nvPr/>
        </p:nvSpPr>
        <p:spPr bwMode="auto">
          <a:xfrm>
            <a:off x="4495800" y="1066800"/>
            <a:ext cx="0" cy="2514600"/>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63" name="Line 39">
            <a:extLst>
              <a:ext uri="{FF2B5EF4-FFF2-40B4-BE49-F238E27FC236}">
                <a16:creationId xmlns:a16="http://schemas.microsoft.com/office/drawing/2014/main" id="{BE96BF4D-2104-413B-B586-BF77FB692A99}"/>
              </a:ext>
            </a:extLst>
          </p:cNvPr>
          <p:cNvSpPr>
            <a:spLocks noChangeShapeType="1"/>
          </p:cNvSpPr>
          <p:nvPr/>
        </p:nvSpPr>
        <p:spPr bwMode="auto">
          <a:xfrm>
            <a:off x="4724400" y="1066800"/>
            <a:ext cx="0" cy="2514600"/>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64" name="Text Box 40">
            <a:extLst>
              <a:ext uri="{FF2B5EF4-FFF2-40B4-BE49-F238E27FC236}">
                <a16:creationId xmlns:a16="http://schemas.microsoft.com/office/drawing/2014/main" id="{5A1B5781-A14B-43A5-AB4C-74DF30C7AF44}"/>
              </a:ext>
            </a:extLst>
          </p:cNvPr>
          <p:cNvSpPr txBox="1">
            <a:spLocks noChangeArrowheads="1"/>
          </p:cNvSpPr>
          <p:nvPr/>
        </p:nvSpPr>
        <p:spPr bwMode="auto">
          <a:xfrm>
            <a:off x="3082925" y="1319213"/>
            <a:ext cx="1214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000">
                <a:latin typeface="Arial" panose="020B0604020202020204" pitchFamily="34" charset="0"/>
              </a:rPr>
              <a:t>KrF laser</a:t>
            </a:r>
          </a:p>
          <a:p>
            <a:pPr eaLnBrk="1" hangingPunct="1"/>
            <a:r>
              <a:rPr lang="en-GB" altLang="en-US" sz="2000">
                <a:latin typeface="Arial" panose="020B0604020202020204" pitchFamily="34" charset="0"/>
              </a:rPr>
              <a:t>pulse</a:t>
            </a:r>
          </a:p>
        </p:txBody>
      </p:sp>
      <p:sp>
        <p:nvSpPr>
          <p:cNvPr id="359465" name="Text Box 41">
            <a:extLst>
              <a:ext uri="{FF2B5EF4-FFF2-40B4-BE49-F238E27FC236}">
                <a16:creationId xmlns:a16="http://schemas.microsoft.com/office/drawing/2014/main" id="{35D148E0-AF0F-4FD3-84C5-AEC706D4FC4D}"/>
              </a:ext>
            </a:extLst>
          </p:cNvPr>
          <p:cNvSpPr txBox="1">
            <a:spLocks noChangeArrowheads="1"/>
          </p:cNvSpPr>
          <p:nvPr/>
        </p:nvSpPr>
        <p:spPr bwMode="auto">
          <a:xfrm>
            <a:off x="3048000" y="5029200"/>
            <a:ext cx="30940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GB" altLang="en-US">
                <a:solidFill>
                  <a:schemeClr val="accent2"/>
                </a:solidFill>
                <a:latin typeface="Arial" panose="020B0604020202020204" pitchFamily="34" charset="0"/>
              </a:rPr>
              <a:t>93% </a:t>
            </a:r>
            <a:r>
              <a:rPr lang="en-GB" altLang="en-US">
                <a:solidFill>
                  <a:schemeClr val="accent2"/>
                </a:solidFill>
                <a:latin typeface="Arial" panose="020B0604020202020204" pitchFamily="34" charset="0"/>
                <a:sym typeface="Symbol" panose="05050102010706020507" pitchFamily="18" charset="2"/>
              </a:rPr>
              <a:t> RH  97%</a:t>
            </a:r>
            <a:endParaRPr lang="en-GB" altLang="en-US">
              <a:latin typeface="Arial" panose="020B0604020202020204" pitchFamily="34" charset="0"/>
              <a:sym typeface="Symbol" panose="05050102010706020507" pitchFamily="18" charset="2"/>
            </a:endParaRPr>
          </a:p>
          <a:p>
            <a:pPr algn="ctr" eaLnBrk="1" hangingPunct="1"/>
            <a:r>
              <a:rPr lang="en-GB" altLang="en-US">
                <a:solidFill>
                  <a:srgbClr val="FF0000"/>
                </a:solidFill>
                <a:latin typeface="Arial" panose="020B0604020202020204" pitchFamily="34" charset="0"/>
                <a:sym typeface="Symbol" panose="05050102010706020507" pitchFamily="18" charset="2"/>
              </a:rPr>
              <a:t>25°C  T  28,5°C</a:t>
            </a:r>
            <a:endParaRPr lang="en-GB" altLang="en-US">
              <a:latin typeface="Arial" panose="020B0604020202020204" pitchFamily="34" charset="0"/>
              <a:sym typeface="Symbol" panose="05050102010706020507" pitchFamily="18" charset="2"/>
            </a:endParaRPr>
          </a:p>
          <a:p>
            <a:pPr algn="ctr" eaLnBrk="1" hangingPunct="1"/>
            <a:r>
              <a:rPr lang="en-GB" altLang="en-US">
                <a:solidFill>
                  <a:srgbClr val="339966"/>
                </a:solidFill>
                <a:latin typeface="Arial" panose="020B0604020202020204" pitchFamily="34" charset="0"/>
                <a:sym typeface="Symbol" panose="05050102010706020507" pitchFamily="18" charset="2"/>
              </a:rPr>
              <a:t>31mbar  p  35mbar</a:t>
            </a:r>
            <a:endParaRPr lang="en-GB" altLang="en-US">
              <a:latin typeface="Arial" panose="020B0604020202020204" pitchFamily="34" charset="0"/>
              <a:sym typeface="Symbol" panose="05050102010706020507" pitchFamily="18" charset="2"/>
            </a:endParaRPr>
          </a:p>
        </p:txBody>
      </p:sp>
      <p:sp>
        <p:nvSpPr>
          <p:cNvPr id="359466" name="Line 42">
            <a:extLst>
              <a:ext uri="{FF2B5EF4-FFF2-40B4-BE49-F238E27FC236}">
                <a16:creationId xmlns:a16="http://schemas.microsoft.com/office/drawing/2014/main" id="{622C52D5-7451-443C-876E-AFFC170F1881}"/>
              </a:ext>
            </a:extLst>
          </p:cNvPr>
          <p:cNvSpPr>
            <a:spLocks noChangeShapeType="1"/>
          </p:cNvSpPr>
          <p:nvPr/>
        </p:nvSpPr>
        <p:spPr bwMode="auto">
          <a:xfrm>
            <a:off x="2590800" y="1981200"/>
            <a:ext cx="1524000" cy="533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67" name="Line 43">
            <a:extLst>
              <a:ext uri="{FF2B5EF4-FFF2-40B4-BE49-F238E27FC236}">
                <a16:creationId xmlns:a16="http://schemas.microsoft.com/office/drawing/2014/main" id="{46FA1E2A-D463-4D84-B887-75935A82E70E}"/>
              </a:ext>
            </a:extLst>
          </p:cNvPr>
          <p:cNvSpPr>
            <a:spLocks noChangeShapeType="1"/>
          </p:cNvSpPr>
          <p:nvPr/>
        </p:nvSpPr>
        <p:spPr bwMode="auto">
          <a:xfrm flipV="1">
            <a:off x="5181600" y="914400"/>
            <a:ext cx="0" cy="190500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68" name="Line 44">
            <a:extLst>
              <a:ext uri="{FF2B5EF4-FFF2-40B4-BE49-F238E27FC236}">
                <a16:creationId xmlns:a16="http://schemas.microsoft.com/office/drawing/2014/main" id="{AB284AFC-74F8-49B6-A413-E774E09419A7}"/>
              </a:ext>
            </a:extLst>
          </p:cNvPr>
          <p:cNvSpPr>
            <a:spLocks noChangeShapeType="1"/>
          </p:cNvSpPr>
          <p:nvPr/>
        </p:nvSpPr>
        <p:spPr bwMode="auto">
          <a:xfrm>
            <a:off x="5181600" y="901700"/>
            <a:ext cx="1219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69" name="Text Box 45">
            <a:extLst>
              <a:ext uri="{FF2B5EF4-FFF2-40B4-BE49-F238E27FC236}">
                <a16:creationId xmlns:a16="http://schemas.microsoft.com/office/drawing/2014/main" id="{4FD419B8-F39E-496B-9F8C-DCA08851D0B3}"/>
              </a:ext>
            </a:extLst>
          </p:cNvPr>
          <p:cNvSpPr txBox="1">
            <a:spLocks noChangeArrowheads="1"/>
          </p:cNvSpPr>
          <p:nvPr/>
        </p:nvSpPr>
        <p:spPr bwMode="auto">
          <a:xfrm>
            <a:off x="6400800" y="698500"/>
            <a:ext cx="1524000" cy="422275"/>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000">
                <a:solidFill>
                  <a:schemeClr val="accent2"/>
                </a:solidFill>
                <a:latin typeface="Arial" panose="020B0604020202020204" pitchFamily="34" charset="0"/>
              </a:rPr>
              <a:t>hygrometer</a:t>
            </a:r>
            <a:endParaRPr lang="en-GB" altLang="en-US" sz="2000">
              <a:latin typeface="Arial" panose="020B0604020202020204" pitchFamily="34" charset="0"/>
            </a:endParaRPr>
          </a:p>
        </p:txBody>
      </p:sp>
      <p:sp>
        <p:nvSpPr>
          <p:cNvPr id="359470" name="Line 46">
            <a:extLst>
              <a:ext uri="{FF2B5EF4-FFF2-40B4-BE49-F238E27FC236}">
                <a16:creationId xmlns:a16="http://schemas.microsoft.com/office/drawing/2014/main" id="{C01D6837-8739-423D-ACD3-9EB51CA21371}"/>
              </a:ext>
            </a:extLst>
          </p:cNvPr>
          <p:cNvSpPr>
            <a:spLocks noChangeShapeType="1"/>
          </p:cNvSpPr>
          <p:nvPr/>
        </p:nvSpPr>
        <p:spPr bwMode="auto">
          <a:xfrm flipV="1">
            <a:off x="5334000" y="1447800"/>
            <a:ext cx="0" cy="1371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71" name="Line 47">
            <a:extLst>
              <a:ext uri="{FF2B5EF4-FFF2-40B4-BE49-F238E27FC236}">
                <a16:creationId xmlns:a16="http://schemas.microsoft.com/office/drawing/2014/main" id="{C6FD3664-FD46-4245-B660-B9F3C2C57DB6}"/>
              </a:ext>
            </a:extLst>
          </p:cNvPr>
          <p:cNvSpPr>
            <a:spLocks noChangeShapeType="1"/>
          </p:cNvSpPr>
          <p:nvPr/>
        </p:nvSpPr>
        <p:spPr bwMode="auto">
          <a:xfrm rot="16200000" flipV="1">
            <a:off x="5880100" y="901700"/>
            <a:ext cx="0" cy="10668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72" name="Text Box 48">
            <a:extLst>
              <a:ext uri="{FF2B5EF4-FFF2-40B4-BE49-F238E27FC236}">
                <a16:creationId xmlns:a16="http://schemas.microsoft.com/office/drawing/2014/main" id="{96149246-866F-44CA-B4CC-6592E0319469}"/>
              </a:ext>
            </a:extLst>
          </p:cNvPr>
          <p:cNvSpPr txBox="1">
            <a:spLocks noChangeArrowheads="1"/>
          </p:cNvSpPr>
          <p:nvPr/>
        </p:nvSpPr>
        <p:spPr bwMode="auto">
          <a:xfrm>
            <a:off x="6400800" y="1282700"/>
            <a:ext cx="1646238" cy="42227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000">
                <a:solidFill>
                  <a:srgbClr val="FF0000"/>
                </a:solidFill>
                <a:latin typeface="Arial" panose="020B0604020202020204" pitchFamily="34" charset="0"/>
              </a:rPr>
              <a:t>thermometer</a:t>
            </a:r>
            <a:endParaRPr lang="en-GB" altLang="en-US" sz="2000">
              <a:latin typeface="Arial" panose="020B0604020202020204" pitchFamily="34" charset="0"/>
            </a:endParaRPr>
          </a:p>
        </p:txBody>
      </p:sp>
      <p:sp>
        <p:nvSpPr>
          <p:cNvPr id="359473" name="Line 49">
            <a:extLst>
              <a:ext uri="{FF2B5EF4-FFF2-40B4-BE49-F238E27FC236}">
                <a16:creationId xmlns:a16="http://schemas.microsoft.com/office/drawing/2014/main" id="{026B7E82-1820-4FAB-BAF7-B438E00CCEF3}"/>
              </a:ext>
            </a:extLst>
          </p:cNvPr>
          <p:cNvSpPr>
            <a:spLocks noChangeShapeType="1"/>
          </p:cNvSpPr>
          <p:nvPr/>
        </p:nvSpPr>
        <p:spPr bwMode="auto">
          <a:xfrm flipV="1">
            <a:off x="5486400" y="2057400"/>
            <a:ext cx="0" cy="762000"/>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74" name="Text Box 50">
            <a:extLst>
              <a:ext uri="{FF2B5EF4-FFF2-40B4-BE49-F238E27FC236}">
                <a16:creationId xmlns:a16="http://schemas.microsoft.com/office/drawing/2014/main" id="{CB0CCD60-0DCB-41B5-9BDA-D252EC4F017A}"/>
              </a:ext>
            </a:extLst>
          </p:cNvPr>
          <p:cNvSpPr txBox="1">
            <a:spLocks noChangeArrowheads="1"/>
          </p:cNvSpPr>
          <p:nvPr/>
        </p:nvSpPr>
        <p:spPr bwMode="auto">
          <a:xfrm>
            <a:off x="6400800" y="1866900"/>
            <a:ext cx="1365250" cy="422275"/>
          </a:xfrm>
          <a:prstGeom prst="rect">
            <a:avLst/>
          </a:prstGeom>
          <a:noFill/>
          <a:ln w="254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000">
                <a:solidFill>
                  <a:srgbClr val="339966"/>
                </a:solidFill>
                <a:latin typeface="Arial" panose="020B0604020202020204" pitchFamily="34" charset="0"/>
              </a:rPr>
              <a:t>barometer</a:t>
            </a:r>
            <a:endParaRPr lang="en-GB" altLang="en-US" sz="2000">
              <a:solidFill>
                <a:schemeClr val="accent1"/>
              </a:solidFill>
              <a:latin typeface="Arial" panose="020B0604020202020204" pitchFamily="34" charset="0"/>
            </a:endParaRPr>
          </a:p>
        </p:txBody>
      </p:sp>
      <p:sp>
        <p:nvSpPr>
          <p:cNvPr id="359475" name="Line 51">
            <a:extLst>
              <a:ext uri="{FF2B5EF4-FFF2-40B4-BE49-F238E27FC236}">
                <a16:creationId xmlns:a16="http://schemas.microsoft.com/office/drawing/2014/main" id="{7B32E6B1-EC65-4D34-98C7-FDA5019FFCDE}"/>
              </a:ext>
            </a:extLst>
          </p:cNvPr>
          <p:cNvSpPr>
            <a:spLocks noChangeShapeType="1"/>
          </p:cNvSpPr>
          <p:nvPr/>
        </p:nvSpPr>
        <p:spPr bwMode="auto">
          <a:xfrm>
            <a:off x="5486400" y="2057400"/>
            <a:ext cx="914400" cy="0"/>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76" name="Text Box 52">
            <a:extLst>
              <a:ext uri="{FF2B5EF4-FFF2-40B4-BE49-F238E27FC236}">
                <a16:creationId xmlns:a16="http://schemas.microsoft.com/office/drawing/2014/main" id="{0B40ED47-D481-4B56-BD20-181C9346F3E3}"/>
              </a:ext>
            </a:extLst>
          </p:cNvPr>
          <p:cNvSpPr txBox="1">
            <a:spLocks noChangeArrowheads="1"/>
          </p:cNvSpPr>
          <p:nvPr/>
        </p:nvSpPr>
        <p:spPr bwMode="auto">
          <a:xfrm>
            <a:off x="2514600" y="63246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id="{CC3516C6-FBBC-431C-B69A-CE5A390F4DF2}"/>
              </a:ext>
            </a:extLst>
          </p:cNvPr>
          <p:cNvSpPr>
            <a:spLocks noGrp="1"/>
          </p:cNvSpPr>
          <p:nvPr>
            <p:ph type="ftr" sz="quarter" idx="11"/>
          </p:nvPr>
        </p:nvSpPr>
        <p:spPr/>
        <p:txBody>
          <a:bodyPr/>
          <a:lstStyle/>
          <a:p>
            <a:r>
              <a:rPr lang="en-US" altLang="en-US"/>
              <a:t>N. Arnold, Applied Physics, Linz</a:t>
            </a:r>
          </a:p>
        </p:txBody>
      </p:sp>
      <p:graphicFrame>
        <p:nvGraphicFramePr>
          <p:cNvPr id="360450" name="Object 2">
            <a:extLst>
              <a:ext uri="{FF2B5EF4-FFF2-40B4-BE49-F238E27FC236}">
                <a16:creationId xmlns:a16="http://schemas.microsoft.com/office/drawing/2014/main" id="{726D8120-3B29-434C-A491-43C3A82BC2EB}"/>
              </a:ext>
            </a:extLst>
          </p:cNvPr>
          <p:cNvGraphicFramePr>
            <a:graphicFrameLocks noChangeAspect="1"/>
          </p:cNvGraphicFramePr>
          <p:nvPr/>
        </p:nvGraphicFramePr>
        <p:xfrm>
          <a:off x="107950" y="1268413"/>
          <a:ext cx="5256213" cy="4003675"/>
        </p:xfrm>
        <a:graphic>
          <a:graphicData uri="http://schemas.openxmlformats.org/presentationml/2006/ole">
            <mc:AlternateContent xmlns:mc="http://schemas.openxmlformats.org/markup-compatibility/2006">
              <mc:Choice xmlns:v="urn:schemas-microsoft-com:vml" Requires="v">
                <p:oleObj spid="_x0000_s360455" name="Graph" r:id="rId3" imgW="5722560" imgH="3060000" progId="Origin50.Graph">
                  <p:embed/>
                </p:oleObj>
              </mc:Choice>
              <mc:Fallback>
                <p:oleObj name="Graph" r:id="rId3" imgW="5722560" imgH="3060000" progId="Origin50.Grap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3334" t="19177" r="50719" b="15411"/>
                      <a:stretch>
                        <a:fillRect/>
                      </a:stretch>
                    </p:blipFill>
                    <p:spPr bwMode="auto">
                      <a:xfrm>
                        <a:off x="107950" y="1268413"/>
                        <a:ext cx="5256213"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0451" name="Text Box 3">
            <a:extLst>
              <a:ext uri="{FF2B5EF4-FFF2-40B4-BE49-F238E27FC236}">
                <a16:creationId xmlns:a16="http://schemas.microsoft.com/office/drawing/2014/main" id="{DB3BF7E1-1F5C-4978-9EF6-B268A36A04B0}"/>
              </a:ext>
            </a:extLst>
          </p:cNvPr>
          <p:cNvSpPr txBox="1">
            <a:spLocks noChangeArrowheads="1"/>
          </p:cNvSpPr>
          <p:nvPr/>
        </p:nvSpPr>
        <p:spPr bwMode="auto">
          <a:xfrm>
            <a:off x="107950" y="115888"/>
            <a:ext cx="4032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0000FF"/>
                </a:solidFill>
                <a:sym typeface="Symbol" panose="05050102010706020507" pitchFamily="18" charset="2"/>
              </a:rPr>
              <a:t>KrF</a:t>
            </a:r>
            <a:r>
              <a:rPr lang="en-US" altLang="en-US" sz="2000" b="1" i="1">
                <a:solidFill>
                  <a:srgbClr val="0000FF"/>
                </a:solidFill>
                <a:sym typeface="Symbol" panose="05050102010706020507" pitchFamily="18" charset="2"/>
              </a:rPr>
              <a:t>, </a:t>
            </a:r>
            <a:r>
              <a:rPr lang="en-US" altLang="en-US" sz="2000" b="1">
                <a:solidFill>
                  <a:srgbClr val="0000FF"/>
                </a:solidFill>
              </a:rPr>
              <a:t>=248 nm, RH vs Vacuum*</a:t>
            </a:r>
            <a:endParaRPr lang="en-US" altLang="en-US" sz="2000"/>
          </a:p>
          <a:p>
            <a:r>
              <a:rPr lang="en-US" altLang="en-US" sz="2000" i="1">
                <a:sym typeface="Symbol" panose="05050102010706020507" pitchFamily="18" charset="2"/>
              </a:rPr>
              <a:t></a:t>
            </a:r>
            <a:r>
              <a:rPr lang="en-US" altLang="en-US" sz="2000">
                <a:sym typeface="Symbol" panose="05050102010706020507" pitchFamily="18" charset="2"/>
              </a:rPr>
              <a:t>=</a:t>
            </a:r>
            <a:r>
              <a:rPr lang="en-US" altLang="en-US" sz="2000"/>
              <a:t>27 ns, </a:t>
            </a:r>
            <a:r>
              <a:rPr lang="en-US" altLang="en-US" sz="2000" i="1"/>
              <a:t>n</a:t>
            </a:r>
            <a:r>
              <a:rPr lang="en-US" altLang="en-US" sz="2000" i="1" baseline="-25000"/>
              <a:t>p</a:t>
            </a:r>
            <a:r>
              <a:rPr lang="en-US" altLang="en-US" sz="2000"/>
              <a:t>=1.5, </a:t>
            </a:r>
            <a:r>
              <a:rPr lang="en-US" altLang="en-US" sz="2000" i="1">
                <a:solidFill>
                  <a:srgbClr val="FF0000"/>
                </a:solidFill>
              </a:rPr>
              <a:t>RH</a:t>
            </a:r>
            <a:r>
              <a:rPr lang="en-US" altLang="en-US" sz="2000">
                <a:solidFill>
                  <a:srgbClr val="FF0000"/>
                </a:solidFill>
                <a:sym typeface="Symbol" panose="05050102010706020507" pitchFamily="18" charset="2"/>
              </a:rPr>
              <a:t></a:t>
            </a:r>
            <a:r>
              <a:rPr lang="en-US" altLang="en-US" sz="2000">
                <a:solidFill>
                  <a:srgbClr val="FF0000"/>
                </a:solidFill>
              </a:rPr>
              <a:t>0.95</a:t>
            </a:r>
          </a:p>
        </p:txBody>
      </p:sp>
      <p:sp>
        <p:nvSpPr>
          <p:cNvPr id="360452" name="Text Box 4">
            <a:extLst>
              <a:ext uri="{FF2B5EF4-FFF2-40B4-BE49-F238E27FC236}">
                <a16:creationId xmlns:a16="http://schemas.microsoft.com/office/drawing/2014/main" id="{DB63AB56-204B-4B76-B598-ECE11C111792}"/>
              </a:ext>
            </a:extLst>
          </p:cNvPr>
          <p:cNvSpPr txBox="1">
            <a:spLocks noChangeArrowheads="1"/>
          </p:cNvSpPr>
          <p:nvPr/>
        </p:nvSpPr>
        <p:spPr bwMode="auto">
          <a:xfrm>
            <a:off x="142875" y="6345238"/>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*Schrems, Bäuerle et al, 2003</a:t>
            </a:r>
          </a:p>
        </p:txBody>
      </p:sp>
      <p:sp>
        <p:nvSpPr>
          <p:cNvPr id="360453" name="Text Box 5">
            <a:extLst>
              <a:ext uri="{FF2B5EF4-FFF2-40B4-BE49-F238E27FC236}">
                <a16:creationId xmlns:a16="http://schemas.microsoft.com/office/drawing/2014/main" id="{B9E58104-76C0-4A13-B309-DD5F9687F5D3}"/>
              </a:ext>
            </a:extLst>
          </p:cNvPr>
          <p:cNvSpPr txBox="1">
            <a:spLocks noChangeArrowheads="1"/>
          </p:cNvSpPr>
          <p:nvPr/>
        </p:nvSpPr>
        <p:spPr bwMode="auto">
          <a:xfrm>
            <a:off x="5364163" y="1412875"/>
            <a:ext cx="3671887"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With </a:t>
            </a:r>
            <a:r>
              <a:rPr lang="en-US" altLang="en-US" i="1"/>
              <a:t>RH</a:t>
            </a:r>
            <a:r>
              <a:rPr lang="en-US" altLang="en-US"/>
              <a:t>:</a:t>
            </a:r>
          </a:p>
          <a:p>
            <a:pPr>
              <a:spcBef>
                <a:spcPct val="50000"/>
              </a:spcBef>
            </a:pPr>
            <a:r>
              <a:rPr lang="en-US" altLang="en-US"/>
              <a:t>Larger particles </a:t>
            </a:r>
            <a:r>
              <a:rPr lang="en-US" altLang="en-US" i="1">
                <a:sym typeface="Symbol" panose="05050102010706020507" pitchFamily="18" charset="2"/>
              </a:rPr>
              <a:t></a:t>
            </a:r>
            <a:r>
              <a:rPr lang="en-US" altLang="en-US" i="1" baseline="-25000">
                <a:sym typeface="Symbol" panose="05050102010706020507" pitchFamily="18" charset="2"/>
              </a:rPr>
              <a:t>cl</a:t>
            </a:r>
            <a:r>
              <a:rPr lang="en-US" altLang="en-US">
                <a:sym typeface="Symbol" panose="05050102010706020507" pitchFamily="18" charset="2"/>
              </a:rPr>
              <a:t>~</a:t>
            </a:r>
            <a:r>
              <a:rPr lang="en-US" altLang="en-US" i="1">
                <a:sym typeface="Symbol" panose="05050102010706020507" pitchFamily="18" charset="2"/>
              </a:rPr>
              <a:t>const</a:t>
            </a:r>
            <a:endParaRPr lang="en-US" altLang="en-US">
              <a:sym typeface="Symbol" panose="05050102010706020507" pitchFamily="18" charset="2"/>
            </a:endParaRPr>
          </a:p>
          <a:p>
            <a:pPr>
              <a:spcBef>
                <a:spcPct val="50000"/>
              </a:spcBef>
            </a:pPr>
            <a:r>
              <a:rPr lang="en-US" altLang="en-US"/>
              <a:t>Smaller particles </a:t>
            </a:r>
            <a:r>
              <a:rPr lang="en-US" altLang="en-US" i="1">
                <a:sym typeface="Symbol" panose="05050102010706020507" pitchFamily="18" charset="2"/>
              </a:rPr>
              <a:t></a:t>
            </a:r>
            <a:r>
              <a:rPr lang="en-US" altLang="en-US" i="1" baseline="-25000">
                <a:sym typeface="Symbol" panose="05050102010706020507" pitchFamily="18" charset="2"/>
              </a:rPr>
              <a:t>cl</a:t>
            </a:r>
            <a:r>
              <a:rPr lang="en-US" altLang="en-US">
                <a:sym typeface="Symbol" panose="05050102010706020507" pitchFamily="18" charset="2"/>
              </a:rPr>
              <a:t></a:t>
            </a:r>
          </a:p>
          <a:p>
            <a:pPr>
              <a:spcBef>
                <a:spcPct val="50000"/>
              </a:spcBef>
            </a:pPr>
            <a:r>
              <a:rPr lang="en-US" altLang="en-US" i="1">
                <a:solidFill>
                  <a:srgbClr val="FF0000"/>
                </a:solidFill>
                <a:sym typeface="Symbol" panose="05050102010706020507" pitchFamily="18" charset="2"/>
              </a:rPr>
              <a:t>T</a:t>
            </a:r>
            <a:r>
              <a:rPr lang="en-US" altLang="en-US" i="1" baseline="-25000">
                <a:solidFill>
                  <a:srgbClr val="FF0000"/>
                </a:solidFill>
                <a:sym typeface="Symbol" panose="05050102010706020507" pitchFamily="18" charset="2"/>
              </a:rPr>
              <a:t>clean</a:t>
            </a:r>
            <a:r>
              <a:rPr lang="en-US" altLang="en-US">
                <a:sym typeface="Symbol" panose="05050102010706020507" pitchFamily="18" charset="2"/>
              </a:rPr>
              <a:t> </a:t>
            </a:r>
            <a:r>
              <a:rPr lang="en-US" altLang="en-US">
                <a:solidFill>
                  <a:srgbClr val="FF0000"/>
                </a:solidFill>
                <a:sym typeface="Symbol" panose="05050102010706020507" pitchFamily="18" charset="2"/>
              </a:rPr>
              <a:t>gradually </a:t>
            </a:r>
            <a:r>
              <a:rPr lang="en-US" altLang="en-US">
                <a:sym typeface="Symbol" panose="05050102010706020507" pitchFamily="18" charset="2"/>
              </a:rPr>
              <a:t>decreases</a:t>
            </a:r>
          </a:p>
          <a:p>
            <a:pPr>
              <a:spcBef>
                <a:spcPct val="50000"/>
              </a:spcBef>
            </a:pPr>
            <a:r>
              <a:rPr lang="en-US" altLang="en-US">
                <a:sym typeface="Symbol" panose="05050102010706020507" pitchFamily="18" charset="2"/>
              </a:rPr>
              <a:t>Why?</a:t>
            </a:r>
          </a:p>
        </p:txBody>
      </p:sp>
      <p:sp>
        <p:nvSpPr>
          <p:cNvPr id="360454" name="Text Box 6">
            <a:extLst>
              <a:ext uri="{FF2B5EF4-FFF2-40B4-BE49-F238E27FC236}">
                <a16:creationId xmlns:a16="http://schemas.microsoft.com/office/drawing/2014/main" id="{0DF4C31B-96C7-4763-957C-F2C125A9DF0F}"/>
              </a:ext>
            </a:extLst>
          </p:cNvPr>
          <p:cNvSpPr txBox="1">
            <a:spLocks noChangeArrowheads="1"/>
          </p:cNvSpPr>
          <p:nvPr/>
        </p:nvSpPr>
        <p:spPr bwMode="auto">
          <a:xfrm>
            <a:off x="4643438" y="5805488"/>
            <a:ext cx="4249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holes with large particles remain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0027C067-4E78-4350-917B-1249EFA6E082}"/>
              </a:ext>
            </a:extLst>
          </p:cNvPr>
          <p:cNvSpPr>
            <a:spLocks noGrp="1"/>
          </p:cNvSpPr>
          <p:nvPr>
            <p:ph type="ftr" sz="quarter" idx="11"/>
          </p:nvPr>
        </p:nvSpPr>
        <p:spPr/>
        <p:txBody>
          <a:bodyPr/>
          <a:lstStyle/>
          <a:p>
            <a:r>
              <a:rPr lang="en-US" altLang="en-US"/>
              <a:t>N. Arnold, Applied Physics, Linz</a:t>
            </a:r>
          </a:p>
        </p:txBody>
      </p:sp>
      <p:sp>
        <p:nvSpPr>
          <p:cNvPr id="361474" name="Text Box 2">
            <a:extLst>
              <a:ext uri="{FF2B5EF4-FFF2-40B4-BE49-F238E27FC236}">
                <a16:creationId xmlns:a16="http://schemas.microsoft.com/office/drawing/2014/main" id="{FEB0D349-56F1-47A8-9B17-1BD11D761F3A}"/>
              </a:ext>
            </a:extLst>
          </p:cNvPr>
          <p:cNvSpPr txBox="1">
            <a:spLocks noChangeArrowheads="1"/>
          </p:cNvSpPr>
          <p:nvPr/>
        </p:nvSpPr>
        <p:spPr bwMode="auto">
          <a:xfrm>
            <a:off x="179388" y="0"/>
            <a:ext cx="432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Water meniscus drawn </a:t>
            </a:r>
            <a:r>
              <a:rPr lang="en-US" altLang="en-US" b="1">
                <a:solidFill>
                  <a:srgbClr val="FF0000"/>
                </a:solidFill>
              </a:rPr>
              <a:t>in scale</a:t>
            </a:r>
          </a:p>
        </p:txBody>
      </p:sp>
      <p:sp>
        <p:nvSpPr>
          <p:cNvPr id="361475" name="Text Box 3">
            <a:extLst>
              <a:ext uri="{FF2B5EF4-FFF2-40B4-BE49-F238E27FC236}">
                <a16:creationId xmlns:a16="http://schemas.microsoft.com/office/drawing/2014/main" id="{3D1BD92A-746B-4F48-8786-DC81D0FC2820}"/>
              </a:ext>
            </a:extLst>
          </p:cNvPr>
          <p:cNvSpPr txBox="1">
            <a:spLocks noChangeArrowheads="1"/>
          </p:cNvSpPr>
          <p:nvPr/>
        </p:nvSpPr>
        <p:spPr bwMode="auto">
          <a:xfrm>
            <a:off x="5688013" y="115888"/>
            <a:ext cx="3311525"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n</a:t>
            </a:r>
            <a:r>
              <a:rPr lang="en-US" altLang="en-US"/>
              <a:t>=1.4, </a:t>
            </a:r>
            <a:r>
              <a:rPr lang="en-US" altLang="en-US" b="1" i="1">
                <a:solidFill>
                  <a:srgbClr val="CC0099"/>
                </a:solidFill>
              </a:rPr>
              <a:t>RH</a:t>
            </a:r>
            <a:r>
              <a:rPr lang="en-US" altLang="en-US" b="1">
                <a:solidFill>
                  <a:srgbClr val="CC0099"/>
                </a:solidFill>
              </a:rPr>
              <a:t>=0.95</a:t>
            </a:r>
          </a:p>
          <a:p>
            <a:pPr>
              <a:spcBef>
                <a:spcPct val="50000"/>
              </a:spcBef>
            </a:pPr>
            <a:r>
              <a:rPr lang="en-US" altLang="en-US"/>
              <a:t>Kelvin radius </a:t>
            </a:r>
            <a:r>
              <a:rPr lang="en-US" altLang="en-US" b="1" i="1">
                <a:solidFill>
                  <a:srgbClr val="CC0099"/>
                </a:solidFill>
              </a:rPr>
              <a:t>R</a:t>
            </a:r>
            <a:r>
              <a:rPr lang="en-US" altLang="en-US" b="1" i="1" baseline="-25000">
                <a:solidFill>
                  <a:srgbClr val="CC0099"/>
                </a:solidFill>
              </a:rPr>
              <a:t>K</a:t>
            </a:r>
            <a:r>
              <a:rPr lang="en-US" altLang="en-US" b="1">
                <a:solidFill>
                  <a:srgbClr val="CC0099"/>
                </a:solidFill>
              </a:rPr>
              <a:t>=10 nm</a:t>
            </a:r>
          </a:p>
        </p:txBody>
      </p:sp>
      <p:sp>
        <p:nvSpPr>
          <p:cNvPr id="361476" name="Text Box 4">
            <a:extLst>
              <a:ext uri="{FF2B5EF4-FFF2-40B4-BE49-F238E27FC236}">
                <a16:creationId xmlns:a16="http://schemas.microsoft.com/office/drawing/2014/main" id="{368D2047-AEC0-467A-AE22-F0CD8AFEA7D5}"/>
              </a:ext>
            </a:extLst>
          </p:cNvPr>
          <p:cNvSpPr txBox="1">
            <a:spLocks noChangeArrowheads="1"/>
          </p:cNvSpPr>
          <p:nvPr/>
        </p:nvSpPr>
        <p:spPr bwMode="auto">
          <a:xfrm>
            <a:off x="4679950" y="1692275"/>
            <a:ext cx="43195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r>
              <a:rPr lang="en-US" altLang="en-US" sz="2000" i="1">
                <a:solidFill>
                  <a:srgbClr val="FF0000"/>
                </a:solidFill>
              </a:rPr>
              <a:t>V</a:t>
            </a:r>
            <a:r>
              <a:rPr lang="en-US" altLang="en-US" sz="2000" i="1" baseline="-25000">
                <a:solidFill>
                  <a:srgbClr val="FF0000"/>
                </a:solidFill>
              </a:rPr>
              <a:t>water</a:t>
            </a:r>
            <a:r>
              <a:rPr lang="en-US" altLang="en-US" sz="2000" i="1">
                <a:solidFill>
                  <a:srgbClr val="FF0000"/>
                </a:solidFill>
              </a:rPr>
              <a:t>&gt;V</a:t>
            </a:r>
            <a:r>
              <a:rPr lang="en-US" altLang="en-US" sz="2000" i="1" baseline="-25000">
                <a:solidFill>
                  <a:srgbClr val="FF0000"/>
                </a:solidFill>
              </a:rPr>
              <a:t>ablated material</a:t>
            </a:r>
            <a:r>
              <a:rPr lang="en-US" altLang="en-US" sz="2000">
                <a:solidFill>
                  <a:srgbClr val="FF0000"/>
                </a:solidFill>
              </a:rPr>
              <a:t> for smaller </a:t>
            </a:r>
            <a:r>
              <a:rPr lang="en-US" altLang="en-US" sz="2000" i="1">
                <a:solidFill>
                  <a:srgbClr val="FF0000"/>
                </a:solidFill>
              </a:rPr>
              <a:t>r</a:t>
            </a:r>
          </a:p>
          <a:p>
            <a:pPr>
              <a:lnSpc>
                <a:spcPct val="50000"/>
              </a:lnSpc>
              <a:spcBef>
                <a:spcPct val="50000"/>
              </a:spcBef>
            </a:pPr>
            <a:r>
              <a:rPr lang="en-US" altLang="en-US" sz="2000"/>
              <a:t> turnover at:</a:t>
            </a:r>
          </a:p>
        </p:txBody>
      </p:sp>
      <p:sp>
        <p:nvSpPr>
          <p:cNvPr id="361477" name="Rectangle 5">
            <a:extLst>
              <a:ext uri="{FF2B5EF4-FFF2-40B4-BE49-F238E27FC236}">
                <a16:creationId xmlns:a16="http://schemas.microsoft.com/office/drawing/2014/main" id="{1E285D53-85F8-410D-BC31-5D1AA32123C1}"/>
              </a:ext>
            </a:extLst>
          </p:cNvPr>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61478" name="Object 6">
            <a:extLst>
              <a:ext uri="{FF2B5EF4-FFF2-40B4-BE49-F238E27FC236}">
                <a16:creationId xmlns:a16="http://schemas.microsoft.com/office/drawing/2014/main" id="{91D20784-77A6-4CC2-AC64-E016C5387118}"/>
              </a:ext>
            </a:extLst>
          </p:cNvPr>
          <p:cNvGraphicFramePr>
            <a:graphicFrameLocks noChangeAspect="1"/>
          </p:cNvGraphicFramePr>
          <p:nvPr/>
        </p:nvGraphicFramePr>
        <p:xfrm>
          <a:off x="5122863" y="2744788"/>
          <a:ext cx="3451225" cy="1376362"/>
        </p:xfrm>
        <a:graphic>
          <a:graphicData uri="http://schemas.openxmlformats.org/presentationml/2006/ole">
            <mc:AlternateContent xmlns:mc="http://schemas.openxmlformats.org/markup-compatibility/2006">
              <mc:Choice xmlns:v="urn:schemas-microsoft-com:vml" Requires="v">
                <p:oleObj spid="_x0000_s361485" name="Equation" r:id="rId4" imgW="1726920" imgH="685800" progId="Equation.3">
                  <p:embed/>
                </p:oleObj>
              </mc:Choice>
              <mc:Fallback>
                <p:oleObj name="Equation" r:id="rId4" imgW="1726920" imgH="685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2863" y="2744788"/>
                        <a:ext cx="3451225" cy="1376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1479" name="Rectangle 7">
            <a:extLst>
              <a:ext uri="{FF2B5EF4-FFF2-40B4-BE49-F238E27FC236}">
                <a16:creationId xmlns:a16="http://schemas.microsoft.com/office/drawing/2014/main" id="{5280CDE4-2DC1-46FD-AA4E-795AEE56BF77}"/>
              </a:ext>
            </a:extLst>
          </p:cNvPr>
          <p:cNvSpPr>
            <a:spLocks noChangeArrowheads="1"/>
          </p:cNvSpPr>
          <p:nvPr/>
        </p:nvSpPr>
        <p:spPr bwMode="auto">
          <a:xfrm>
            <a:off x="0" y="3649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61480" name="Picture 8">
            <a:extLst>
              <a:ext uri="{FF2B5EF4-FFF2-40B4-BE49-F238E27FC236}">
                <a16:creationId xmlns:a16="http://schemas.microsoft.com/office/drawing/2014/main" id="{70928750-4ECA-42B5-86AC-41A4936D34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1921" b="12495"/>
          <a:stretch>
            <a:fillRect/>
          </a:stretch>
        </p:blipFill>
        <p:spPr bwMode="auto">
          <a:xfrm>
            <a:off x="358775" y="873125"/>
            <a:ext cx="2678113" cy="2592388"/>
          </a:xfrm>
          <a:prstGeom prst="rect">
            <a:avLst/>
          </a:prstGeom>
          <a:noFill/>
          <a:extLst>
            <a:ext uri="{909E8E84-426E-40DD-AFC4-6F175D3DCCD1}">
              <a14:hiddenFill xmlns:a14="http://schemas.microsoft.com/office/drawing/2010/main">
                <a:solidFill>
                  <a:srgbClr val="FFFFFF"/>
                </a:solidFill>
              </a14:hiddenFill>
            </a:ext>
          </a:extLst>
        </p:spPr>
      </p:pic>
      <p:sp>
        <p:nvSpPr>
          <p:cNvPr id="361481" name="Text Box 9">
            <a:extLst>
              <a:ext uri="{FF2B5EF4-FFF2-40B4-BE49-F238E27FC236}">
                <a16:creationId xmlns:a16="http://schemas.microsoft.com/office/drawing/2014/main" id="{5C3C1A99-8604-4D09-88D1-CD7DB1DB7759}"/>
              </a:ext>
            </a:extLst>
          </p:cNvPr>
          <p:cNvSpPr txBox="1">
            <a:spLocks noChangeArrowheads="1"/>
          </p:cNvSpPr>
          <p:nvPr/>
        </p:nvSpPr>
        <p:spPr bwMode="auto">
          <a:xfrm>
            <a:off x="2087563" y="487363"/>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CC0099"/>
                </a:solidFill>
              </a:rPr>
              <a:t>Size </a:t>
            </a:r>
            <a:r>
              <a:rPr lang="en-US" altLang="en-US" b="1" i="1">
                <a:solidFill>
                  <a:srgbClr val="CC0099"/>
                </a:solidFill>
              </a:rPr>
              <a:t>r</a:t>
            </a:r>
            <a:r>
              <a:rPr lang="en-US" altLang="en-US" b="1">
                <a:solidFill>
                  <a:srgbClr val="CC0099"/>
                </a:solidFill>
              </a:rPr>
              <a:t>= 2.5 µm</a:t>
            </a:r>
          </a:p>
        </p:txBody>
      </p:sp>
      <p:pic>
        <p:nvPicPr>
          <p:cNvPr id="361482" name="Picture 10">
            <a:extLst>
              <a:ext uri="{FF2B5EF4-FFF2-40B4-BE49-F238E27FC236}">
                <a16:creationId xmlns:a16="http://schemas.microsoft.com/office/drawing/2014/main" id="{D836AFFB-123C-46E0-B83D-766C08D2D5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0715" b="13371"/>
          <a:stretch>
            <a:fillRect/>
          </a:stretch>
        </p:blipFill>
        <p:spPr bwMode="auto">
          <a:xfrm>
            <a:off x="358775" y="3925888"/>
            <a:ext cx="2670175" cy="2598737"/>
          </a:xfrm>
          <a:prstGeom prst="rect">
            <a:avLst/>
          </a:prstGeom>
          <a:noFill/>
          <a:extLst>
            <a:ext uri="{909E8E84-426E-40DD-AFC4-6F175D3DCCD1}">
              <a14:hiddenFill xmlns:a14="http://schemas.microsoft.com/office/drawing/2010/main">
                <a:solidFill>
                  <a:srgbClr val="FFFFFF"/>
                </a:solidFill>
              </a14:hiddenFill>
            </a:ext>
          </a:extLst>
        </p:spPr>
      </p:pic>
      <p:sp>
        <p:nvSpPr>
          <p:cNvPr id="361483" name="Text Box 11">
            <a:extLst>
              <a:ext uri="{FF2B5EF4-FFF2-40B4-BE49-F238E27FC236}">
                <a16:creationId xmlns:a16="http://schemas.microsoft.com/office/drawing/2014/main" id="{935D1688-6AD4-4B61-8FBF-FE686DFC20AF}"/>
              </a:ext>
            </a:extLst>
          </p:cNvPr>
          <p:cNvSpPr txBox="1">
            <a:spLocks noChangeArrowheads="1"/>
          </p:cNvSpPr>
          <p:nvPr/>
        </p:nvSpPr>
        <p:spPr bwMode="auto">
          <a:xfrm>
            <a:off x="2124075" y="3536950"/>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CC0099"/>
                </a:solidFill>
              </a:rPr>
              <a:t>Size </a:t>
            </a:r>
            <a:r>
              <a:rPr lang="en-US" altLang="en-US" b="1" i="1">
                <a:solidFill>
                  <a:srgbClr val="CC0099"/>
                </a:solidFill>
              </a:rPr>
              <a:t>r</a:t>
            </a:r>
            <a:r>
              <a:rPr lang="en-US" altLang="en-US" b="1">
                <a:solidFill>
                  <a:srgbClr val="CC0099"/>
                </a:solidFill>
              </a:rPr>
              <a:t>= 0.15 µm</a:t>
            </a:r>
          </a:p>
        </p:txBody>
      </p:sp>
      <p:sp>
        <p:nvSpPr>
          <p:cNvPr id="361484" name="Text Box 12">
            <a:extLst>
              <a:ext uri="{FF2B5EF4-FFF2-40B4-BE49-F238E27FC236}">
                <a16:creationId xmlns:a16="http://schemas.microsoft.com/office/drawing/2014/main" id="{E1BEA9DD-940B-46B9-86AD-A3849B32C33E}"/>
              </a:ext>
            </a:extLst>
          </p:cNvPr>
          <p:cNvSpPr txBox="1">
            <a:spLocks noChangeArrowheads="1"/>
          </p:cNvSpPr>
          <p:nvPr/>
        </p:nvSpPr>
        <p:spPr bwMode="auto">
          <a:xfrm>
            <a:off x="4895850" y="4473575"/>
            <a:ext cx="4068763"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r>
              <a:rPr lang="en-US" altLang="en-US" sz="2000"/>
              <a:t>Note that:</a:t>
            </a:r>
          </a:p>
          <a:p>
            <a:pPr>
              <a:lnSpc>
                <a:spcPct val="50000"/>
              </a:lnSpc>
              <a:spcBef>
                <a:spcPct val="50000"/>
              </a:spcBef>
              <a:buFontTx/>
              <a:buChar char="•"/>
            </a:pPr>
            <a:r>
              <a:rPr lang="en-US" altLang="en-US" sz="2000">
                <a:solidFill>
                  <a:srgbClr val="0000FF"/>
                </a:solidFill>
              </a:rPr>
              <a:t>Surface tension disappears</a:t>
            </a:r>
            <a:r>
              <a:rPr lang="en-US" altLang="en-US" sz="2000"/>
              <a:t> near </a:t>
            </a:r>
            <a:r>
              <a:rPr lang="en-US" altLang="en-US" sz="2000" i="1"/>
              <a:t>T</a:t>
            </a:r>
            <a:r>
              <a:rPr lang="en-US" altLang="en-US" sz="2000" i="1" baseline="-25000"/>
              <a:t>c l</a:t>
            </a:r>
            <a:endParaRPr lang="en-US" altLang="en-US" sz="2000"/>
          </a:p>
          <a:p>
            <a:pPr>
              <a:lnSpc>
                <a:spcPct val="50000"/>
              </a:lnSpc>
              <a:spcBef>
                <a:spcPct val="50000"/>
              </a:spcBef>
              <a:buFontTx/>
              <a:buChar char="•"/>
            </a:pPr>
            <a:r>
              <a:rPr lang="en-US" altLang="en-US" sz="2000"/>
              <a:t>water in the interstice</a:t>
            </a:r>
          </a:p>
          <a:p>
            <a:pPr>
              <a:lnSpc>
                <a:spcPct val="50000"/>
              </a:lnSpc>
              <a:spcBef>
                <a:spcPct val="50000"/>
              </a:spcBef>
            </a:pPr>
            <a:r>
              <a:rPr lang="en-US" altLang="en-US" sz="2000">
                <a:solidFill>
                  <a:srgbClr val="0000FF"/>
                </a:solidFill>
              </a:rPr>
              <a:t>decreases adhesion</a:t>
            </a:r>
            <a:r>
              <a:rPr lang="en-US" altLang="en-US" sz="2000"/>
              <a:t> ~10 times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
            <a:extLst>
              <a:ext uri="{FF2B5EF4-FFF2-40B4-BE49-F238E27FC236}">
                <a16:creationId xmlns:a16="http://schemas.microsoft.com/office/drawing/2014/main" id="{BD1FAA1D-A9BE-4711-8E5C-C64CAE385F59}"/>
              </a:ext>
            </a:extLst>
          </p:cNvPr>
          <p:cNvSpPr>
            <a:spLocks noGrp="1"/>
          </p:cNvSpPr>
          <p:nvPr>
            <p:ph type="ftr" sz="quarter" idx="11"/>
          </p:nvPr>
        </p:nvSpPr>
        <p:spPr/>
        <p:txBody>
          <a:bodyPr/>
          <a:lstStyle/>
          <a:p>
            <a:r>
              <a:rPr lang="en-US" altLang="en-US"/>
              <a:t>N. Arnold, Applied Physics, Linz</a:t>
            </a:r>
          </a:p>
        </p:txBody>
      </p:sp>
      <p:sp>
        <p:nvSpPr>
          <p:cNvPr id="363522" name="Text Box 2">
            <a:extLst>
              <a:ext uri="{FF2B5EF4-FFF2-40B4-BE49-F238E27FC236}">
                <a16:creationId xmlns:a16="http://schemas.microsoft.com/office/drawing/2014/main" id="{925000FF-4871-4D67-AD9B-13971B0A9F20}"/>
              </a:ext>
            </a:extLst>
          </p:cNvPr>
          <p:cNvSpPr txBox="1">
            <a:spLocks noChangeArrowheads="1"/>
          </p:cNvSpPr>
          <p:nvPr/>
        </p:nvSpPr>
        <p:spPr bwMode="auto">
          <a:xfrm>
            <a:off x="533400" y="19050"/>
            <a:ext cx="5253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b="1">
                <a:solidFill>
                  <a:srgbClr val="0000FF"/>
                </a:solidFill>
              </a:rPr>
              <a:t>Conclusions for cleaning with </a:t>
            </a:r>
            <a:r>
              <a:rPr lang="en-GB" altLang="en-US" b="1" i="1">
                <a:solidFill>
                  <a:srgbClr val="0000FF"/>
                </a:solidFill>
              </a:rPr>
              <a:t>RH</a:t>
            </a:r>
            <a:r>
              <a:rPr lang="en-GB" altLang="en-US" b="1">
                <a:solidFill>
                  <a:srgbClr val="0000FF"/>
                </a:solidFill>
                <a:sym typeface="Symbol" panose="05050102010706020507" pitchFamily="18" charset="2"/>
              </a:rPr>
              <a:t>0.95</a:t>
            </a:r>
          </a:p>
        </p:txBody>
      </p:sp>
      <p:sp>
        <p:nvSpPr>
          <p:cNvPr id="363523" name="Text Box 3">
            <a:extLst>
              <a:ext uri="{FF2B5EF4-FFF2-40B4-BE49-F238E27FC236}">
                <a16:creationId xmlns:a16="http://schemas.microsoft.com/office/drawing/2014/main" id="{A017D4BF-2560-4636-A633-297FB4A24BC7}"/>
              </a:ext>
            </a:extLst>
          </p:cNvPr>
          <p:cNvSpPr txBox="1">
            <a:spLocks noChangeArrowheads="1"/>
          </p:cNvSpPr>
          <p:nvPr/>
        </p:nvSpPr>
        <p:spPr bwMode="auto">
          <a:xfrm>
            <a:off x="215900" y="1408113"/>
            <a:ext cx="6096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a:solidFill>
                  <a:srgbClr val="FF0000"/>
                </a:solidFill>
              </a:rPr>
              <a:t>Large</a:t>
            </a:r>
            <a:r>
              <a:rPr lang="en-GB" altLang="en-US"/>
              <a:t> particles (2</a:t>
            </a:r>
            <a:r>
              <a:rPr lang="en-GB" altLang="en-US" i="1"/>
              <a:t>r</a:t>
            </a:r>
            <a:r>
              <a:rPr lang="en-GB" altLang="en-US"/>
              <a:t>=5000, 3280 nm)</a:t>
            </a:r>
          </a:p>
          <a:p>
            <a:pPr eaLnBrk="1" hangingPunct="1"/>
            <a:r>
              <a:rPr lang="en-GB" altLang="en-US" b="1" i="1">
                <a:solidFill>
                  <a:srgbClr val="FF0000"/>
                </a:solidFill>
              </a:rPr>
              <a:t>Ablation of substrate</a:t>
            </a:r>
            <a:r>
              <a:rPr lang="en-GB" altLang="en-US"/>
              <a:t> is dominant  </a:t>
            </a:r>
            <a:r>
              <a:rPr lang="en-GB" altLang="en-US">
                <a:sym typeface="Symbol" panose="05050102010706020507" pitchFamily="18" charset="2"/>
              </a:rPr>
              <a:t></a:t>
            </a:r>
          </a:p>
          <a:p>
            <a:pPr eaLnBrk="1" hangingPunct="1"/>
            <a:r>
              <a:rPr lang="en-GB" altLang="en-US" i="1">
                <a:sym typeface="Symbol" panose="05050102010706020507" pitchFamily="18" charset="2"/>
              </a:rPr>
              <a:t></a:t>
            </a:r>
            <a:r>
              <a:rPr lang="en-GB" altLang="en-US" baseline="-25000"/>
              <a:t>cl</a:t>
            </a:r>
            <a:r>
              <a:rPr lang="en-GB" altLang="en-US">
                <a:sym typeface="Symbol" panose="05050102010706020507" pitchFamily="18" charset="2"/>
              </a:rPr>
              <a:t> </a:t>
            </a:r>
            <a:r>
              <a:rPr lang="en-GB" altLang="en-US">
                <a:solidFill>
                  <a:srgbClr val="FF0000"/>
                </a:solidFill>
                <a:sym typeface="Symbol" panose="05050102010706020507" pitchFamily="18" charset="2"/>
              </a:rPr>
              <a:t></a:t>
            </a:r>
            <a:r>
              <a:rPr lang="en-GB" altLang="en-US" i="1">
                <a:solidFill>
                  <a:srgbClr val="FF0000"/>
                </a:solidFill>
                <a:sym typeface="Symbol" panose="05050102010706020507" pitchFamily="18" charset="2"/>
              </a:rPr>
              <a:t>const(RH)</a:t>
            </a:r>
            <a:r>
              <a:rPr lang="en-GB" altLang="en-US">
                <a:sym typeface="Symbol" panose="05050102010706020507" pitchFamily="18" charset="2"/>
              </a:rPr>
              <a:t> </a:t>
            </a:r>
          </a:p>
          <a:p>
            <a:pPr eaLnBrk="1" hangingPunct="1"/>
            <a:endParaRPr lang="en-GB" altLang="en-US">
              <a:sym typeface="Symbol" panose="05050102010706020507" pitchFamily="18" charset="2"/>
            </a:endParaRPr>
          </a:p>
          <a:p>
            <a:pPr eaLnBrk="1" hangingPunct="1"/>
            <a:endParaRPr lang="en-GB" altLang="en-US">
              <a:sym typeface="Symbol" panose="05050102010706020507" pitchFamily="18" charset="2"/>
            </a:endParaRPr>
          </a:p>
          <a:p>
            <a:pPr eaLnBrk="1" hangingPunct="1"/>
            <a:endParaRPr lang="en-GB" altLang="en-US"/>
          </a:p>
          <a:p>
            <a:pPr eaLnBrk="1" hangingPunct="1"/>
            <a:endParaRPr lang="en-GB" altLang="en-US"/>
          </a:p>
          <a:p>
            <a:pPr eaLnBrk="1" hangingPunct="1"/>
            <a:endParaRPr lang="en-GB" altLang="en-US"/>
          </a:p>
          <a:p>
            <a:pPr eaLnBrk="1" hangingPunct="1"/>
            <a:r>
              <a:rPr lang="en-GB" altLang="en-US">
                <a:solidFill>
                  <a:srgbClr val="FF0000"/>
                </a:solidFill>
              </a:rPr>
              <a:t>Small</a:t>
            </a:r>
            <a:r>
              <a:rPr lang="en-GB" altLang="en-US"/>
              <a:t> particles (300 nm – 800 nm)</a:t>
            </a:r>
          </a:p>
          <a:p>
            <a:pPr eaLnBrk="1" hangingPunct="1"/>
            <a:r>
              <a:rPr lang="en-GB" altLang="en-US"/>
              <a:t>Removed </a:t>
            </a:r>
            <a:r>
              <a:rPr lang="en-GB" altLang="en-US">
                <a:solidFill>
                  <a:srgbClr val="FF0000"/>
                </a:solidFill>
              </a:rPr>
              <a:t>more efficiently in </a:t>
            </a:r>
            <a:r>
              <a:rPr lang="en-GB" altLang="en-US" i="1">
                <a:solidFill>
                  <a:srgbClr val="FF0000"/>
                </a:solidFill>
              </a:rPr>
              <a:t>RH</a:t>
            </a:r>
            <a:r>
              <a:rPr lang="en-GB" altLang="en-US"/>
              <a:t> - large contribution of explosively vaporized water</a:t>
            </a:r>
          </a:p>
        </p:txBody>
      </p:sp>
      <p:grpSp>
        <p:nvGrpSpPr>
          <p:cNvPr id="363524" name="Group 4">
            <a:extLst>
              <a:ext uri="{FF2B5EF4-FFF2-40B4-BE49-F238E27FC236}">
                <a16:creationId xmlns:a16="http://schemas.microsoft.com/office/drawing/2014/main" id="{C3849A9D-D855-4C50-AE12-9A00B7C6CA74}"/>
              </a:ext>
            </a:extLst>
          </p:cNvPr>
          <p:cNvGrpSpPr>
            <a:grpSpLocks/>
          </p:cNvGrpSpPr>
          <p:nvPr/>
        </p:nvGrpSpPr>
        <p:grpSpPr bwMode="auto">
          <a:xfrm>
            <a:off x="6443663" y="188913"/>
            <a:ext cx="2400300" cy="2400300"/>
            <a:chOff x="4059" y="300"/>
            <a:chExt cx="1512" cy="1512"/>
          </a:xfrm>
        </p:grpSpPr>
        <p:sp>
          <p:nvSpPr>
            <p:cNvPr id="363525" name="Oval 5">
              <a:extLst>
                <a:ext uri="{FF2B5EF4-FFF2-40B4-BE49-F238E27FC236}">
                  <a16:creationId xmlns:a16="http://schemas.microsoft.com/office/drawing/2014/main" id="{99A45108-9BC9-432B-BAA9-B10F698FC894}"/>
                </a:ext>
              </a:extLst>
            </p:cNvPr>
            <p:cNvSpPr>
              <a:spLocks noChangeAspect="1" noChangeArrowheads="1"/>
            </p:cNvSpPr>
            <p:nvPr/>
          </p:nvSpPr>
          <p:spPr bwMode="auto">
            <a:xfrm>
              <a:off x="4455" y="876"/>
              <a:ext cx="720" cy="72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6" name="Line 6">
              <a:extLst>
                <a:ext uri="{FF2B5EF4-FFF2-40B4-BE49-F238E27FC236}">
                  <a16:creationId xmlns:a16="http://schemas.microsoft.com/office/drawing/2014/main" id="{8A256201-4EF8-4EC4-AF1B-5F574919F1DB}"/>
                </a:ext>
              </a:extLst>
            </p:cNvPr>
            <p:cNvSpPr>
              <a:spLocks noChangeAspect="1" noChangeShapeType="1"/>
            </p:cNvSpPr>
            <p:nvPr/>
          </p:nvSpPr>
          <p:spPr bwMode="auto">
            <a:xfrm>
              <a:off x="4527" y="300"/>
              <a:ext cx="0" cy="72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7" name="Line 7">
              <a:extLst>
                <a:ext uri="{FF2B5EF4-FFF2-40B4-BE49-F238E27FC236}">
                  <a16:creationId xmlns:a16="http://schemas.microsoft.com/office/drawing/2014/main" id="{BEE87319-2DA7-46E3-A20A-17C1C92CEB20}"/>
                </a:ext>
              </a:extLst>
            </p:cNvPr>
            <p:cNvSpPr>
              <a:spLocks noChangeAspect="1" noChangeShapeType="1"/>
            </p:cNvSpPr>
            <p:nvPr/>
          </p:nvSpPr>
          <p:spPr bwMode="auto">
            <a:xfrm>
              <a:off x="5103" y="300"/>
              <a:ext cx="0" cy="72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8" name="Rectangle 8">
              <a:extLst>
                <a:ext uri="{FF2B5EF4-FFF2-40B4-BE49-F238E27FC236}">
                  <a16:creationId xmlns:a16="http://schemas.microsoft.com/office/drawing/2014/main" id="{354CA37F-CE7B-4890-B0D9-1BE42A8737E6}"/>
                </a:ext>
              </a:extLst>
            </p:cNvPr>
            <p:cNvSpPr>
              <a:spLocks noChangeAspect="1" noChangeArrowheads="1"/>
            </p:cNvSpPr>
            <p:nvPr/>
          </p:nvSpPr>
          <p:spPr bwMode="auto">
            <a:xfrm>
              <a:off x="4059" y="1596"/>
              <a:ext cx="1512" cy="216"/>
            </a:xfrm>
            <a:prstGeom prst="rect">
              <a:avLst/>
            </a:prstGeom>
            <a:solidFill>
              <a:srgbClr val="96969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9" name="Line 9">
              <a:extLst>
                <a:ext uri="{FF2B5EF4-FFF2-40B4-BE49-F238E27FC236}">
                  <a16:creationId xmlns:a16="http://schemas.microsoft.com/office/drawing/2014/main" id="{B7CF2406-7A63-4A1F-BC23-129456D08718}"/>
                </a:ext>
              </a:extLst>
            </p:cNvPr>
            <p:cNvSpPr>
              <a:spLocks noChangeShapeType="1"/>
            </p:cNvSpPr>
            <p:nvPr/>
          </p:nvSpPr>
          <p:spPr bwMode="auto">
            <a:xfrm>
              <a:off x="4527" y="1020"/>
              <a:ext cx="167" cy="596"/>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30" name="Line 10">
              <a:extLst>
                <a:ext uri="{FF2B5EF4-FFF2-40B4-BE49-F238E27FC236}">
                  <a16:creationId xmlns:a16="http://schemas.microsoft.com/office/drawing/2014/main" id="{754FAABD-FB44-4C8F-BC32-52EA948B80A4}"/>
                </a:ext>
              </a:extLst>
            </p:cNvPr>
            <p:cNvSpPr>
              <a:spLocks noChangeShapeType="1"/>
            </p:cNvSpPr>
            <p:nvPr/>
          </p:nvSpPr>
          <p:spPr bwMode="auto">
            <a:xfrm flipH="1">
              <a:off x="4921" y="1020"/>
              <a:ext cx="182" cy="596"/>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31" name="Line 11">
              <a:extLst>
                <a:ext uri="{FF2B5EF4-FFF2-40B4-BE49-F238E27FC236}">
                  <a16:creationId xmlns:a16="http://schemas.microsoft.com/office/drawing/2014/main" id="{7D2BA60B-A75B-4672-A5A2-2E38E61E8014}"/>
                </a:ext>
              </a:extLst>
            </p:cNvPr>
            <p:cNvSpPr>
              <a:spLocks noChangeShapeType="1"/>
            </p:cNvSpPr>
            <p:nvPr/>
          </p:nvSpPr>
          <p:spPr bwMode="auto">
            <a:xfrm>
              <a:off x="4740" y="1593"/>
              <a:ext cx="136" cy="0"/>
            </a:xfrm>
            <a:prstGeom prst="line">
              <a:avLst/>
            </a:prstGeom>
            <a:noFill/>
            <a:ln w="635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3532" name="Freeform 12">
              <a:extLst>
                <a:ext uri="{FF2B5EF4-FFF2-40B4-BE49-F238E27FC236}">
                  <a16:creationId xmlns:a16="http://schemas.microsoft.com/office/drawing/2014/main" id="{D9C1D89D-4B0C-4A8D-98DB-57845083044B}"/>
                </a:ext>
              </a:extLst>
            </p:cNvPr>
            <p:cNvSpPr>
              <a:spLocks/>
            </p:cNvSpPr>
            <p:nvPr/>
          </p:nvSpPr>
          <p:spPr bwMode="auto">
            <a:xfrm>
              <a:off x="4626" y="1616"/>
              <a:ext cx="340" cy="45"/>
            </a:xfrm>
            <a:custGeom>
              <a:avLst/>
              <a:gdLst>
                <a:gd name="T0" fmla="*/ 0 w 181"/>
                <a:gd name="T1" fmla="*/ 0 h 75"/>
                <a:gd name="T2" fmla="*/ 91 w 181"/>
                <a:gd name="T3" fmla="*/ 68 h 75"/>
                <a:gd name="T4" fmla="*/ 136 w 181"/>
                <a:gd name="T5" fmla="*/ 45 h 75"/>
                <a:gd name="T6" fmla="*/ 181 w 181"/>
                <a:gd name="T7" fmla="*/ 0 h 75"/>
              </a:gdLst>
              <a:ahLst/>
              <a:cxnLst>
                <a:cxn ang="0">
                  <a:pos x="T0" y="T1"/>
                </a:cxn>
                <a:cxn ang="0">
                  <a:pos x="T2" y="T3"/>
                </a:cxn>
                <a:cxn ang="0">
                  <a:pos x="T4" y="T5"/>
                </a:cxn>
                <a:cxn ang="0">
                  <a:pos x="T6" y="T7"/>
                </a:cxn>
              </a:cxnLst>
              <a:rect l="0" t="0" r="r" b="b"/>
              <a:pathLst>
                <a:path w="181" h="75">
                  <a:moveTo>
                    <a:pt x="0" y="0"/>
                  </a:moveTo>
                  <a:cubicBezTo>
                    <a:pt x="34" y="30"/>
                    <a:pt x="68" y="61"/>
                    <a:pt x="91" y="68"/>
                  </a:cubicBezTo>
                  <a:cubicBezTo>
                    <a:pt x="114" y="75"/>
                    <a:pt x="121" y="56"/>
                    <a:pt x="136" y="45"/>
                  </a:cubicBezTo>
                  <a:cubicBezTo>
                    <a:pt x="151" y="34"/>
                    <a:pt x="166" y="17"/>
                    <a:pt x="181" y="0"/>
                  </a:cubicBezTo>
                </a:path>
              </a:pathLst>
            </a:custGeom>
            <a:solidFill>
              <a:srgbClr val="FF6600"/>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3533" name="Group 13">
            <a:extLst>
              <a:ext uri="{FF2B5EF4-FFF2-40B4-BE49-F238E27FC236}">
                <a16:creationId xmlns:a16="http://schemas.microsoft.com/office/drawing/2014/main" id="{72B9695C-DB6A-41D8-884D-B2E098548D7A}"/>
              </a:ext>
            </a:extLst>
          </p:cNvPr>
          <p:cNvGrpSpPr>
            <a:grpSpLocks/>
          </p:cNvGrpSpPr>
          <p:nvPr/>
        </p:nvGrpSpPr>
        <p:grpSpPr bwMode="auto">
          <a:xfrm>
            <a:off x="6896100" y="3808413"/>
            <a:ext cx="1600200" cy="1600200"/>
            <a:chOff x="4344" y="2736"/>
            <a:chExt cx="1008" cy="1008"/>
          </a:xfrm>
        </p:grpSpPr>
        <p:grpSp>
          <p:nvGrpSpPr>
            <p:cNvPr id="363534" name="Group 14">
              <a:extLst>
                <a:ext uri="{FF2B5EF4-FFF2-40B4-BE49-F238E27FC236}">
                  <a16:creationId xmlns:a16="http://schemas.microsoft.com/office/drawing/2014/main" id="{E7C07DC2-3290-4276-95E0-538C71E2962A}"/>
                </a:ext>
              </a:extLst>
            </p:cNvPr>
            <p:cNvGrpSpPr>
              <a:grpSpLocks/>
            </p:cNvGrpSpPr>
            <p:nvPr/>
          </p:nvGrpSpPr>
          <p:grpSpPr bwMode="auto">
            <a:xfrm>
              <a:off x="4344" y="2736"/>
              <a:ext cx="1008" cy="1008"/>
              <a:chOff x="4344" y="3024"/>
              <a:chExt cx="1008" cy="1008"/>
            </a:xfrm>
          </p:grpSpPr>
          <p:sp>
            <p:nvSpPr>
              <p:cNvPr id="363535" name="Rectangle 15">
                <a:extLst>
                  <a:ext uri="{FF2B5EF4-FFF2-40B4-BE49-F238E27FC236}">
                    <a16:creationId xmlns:a16="http://schemas.microsoft.com/office/drawing/2014/main" id="{3F1A0E4C-3823-4477-8568-E6D8A7338024}"/>
                  </a:ext>
                </a:extLst>
              </p:cNvPr>
              <p:cNvSpPr>
                <a:spLocks noChangeArrowheads="1"/>
              </p:cNvSpPr>
              <p:nvPr/>
            </p:nvSpPr>
            <p:spPr bwMode="auto">
              <a:xfrm>
                <a:off x="4344" y="3888"/>
                <a:ext cx="1008" cy="144"/>
              </a:xfrm>
              <a:prstGeom prst="rect">
                <a:avLst/>
              </a:prstGeom>
              <a:solidFill>
                <a:srgbClr val="96969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36" name="Oval 16">
                <a:extLst>
                  <a:ext uri="{FF2B5EF4-FFF2-40B4-BE49-F238E27FC236}">
                    <a16:creationId xmlns:a16="http://schemas.microsoft.com/office/drawing/2014/main" id="{71599E8E-1511-49B4-AECE-EDF3868B64C0}"/>
                  </a:ext>
                </a:extLst>
              </p:cNvPr>
              <p:cNvSpPr>
                <a:spLocks noChangeArrowheads="1"/>
              </p:cNvSpPr>
              <p:nvPr/>
            </p:nvSpPr>
            <p:spPr bwMode="auto">
              <a:xfrm>
                <a:off x="4688" y="3472"/>
                <a:ext cx="336" cy="336"/>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37" name="Line 17">
                <a:extLst>
                  <a:ext uri="{FF2B5EF4-FFF2-40B4-BE49-F238E27FC236}">
                    <a16:creationId xmlns:a16="http://schemas.microsoft.com/office/drawing/2014/main" id="{ED83092E-3B17-4D05-8D2C-22A93536495E}"/>
                  </a:ext>
                </a:extLst>
              </p:cNvPr>
              <p:cNvSpPr>
                <a:spLocks noChangeShapeType="1"/>
              </p:cNvSpPr>
              <p:nvPr/>
            </p:nvSpPr>
            <p:spPr bwMode="auto">
              <a:xfrm flipV="1">
                <a:off x="4848" y="3024"/>
                <a:ext cx="0" cy="33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38" name="AutoShape 18">
                <a:extLst>
                  <a:ext uri="{FF2B5EF4-FFF2-40B4-BE49-F238E27FC236}">
                    <a16:creationId xmlns:a16="http://schemas.microsoft.com/office/drawing/2014/main" id="{9C9BE486-39C6-442B-AEF2-578026CB9F40}"/>
                  </a:ext>
                </a:extLst>
              </p:cNvPr>
              <p:cNvSpPr>
                <a:spLocks noChangeArrowheads="1"/>
              </p:cNvSpPr>
              <p:nvPr/>
            </p:nvSpPr>
            <p:spPr bwMode="auto">
              <a:xfrm>
                <a:off x="4520" y="3672"/>
                <a:ext cx="192" cy="216"/>
              </a:xfrm>
              <a:prstGeom prst="irregularSeal2">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39" name="AutoShape 19">
                <a:extLst>
                  <a:ext uri="{FF2B5EF4-FFF2-40B4-BE49-F238E27FC236}">
                    <a16:creationId xmlns:a16="http://schemas.microsoft.com/office/drawing/2014/main" id="{9917600F-2D67-4B30-8CF9-0AC5151B993C}"/>
                  </a:ext>
                </a:extLst>
              </p:cNvPr>
              <p:cNvSpPr>
                <a:spLocks noChangeArrowheads="1"/>
              </p:cNvSpPr>
              <p:nvPr/>
            </p:nvSpPr>
            <p:spPr bwMode="auto">
              <a:xfrm flipH="1">
                <a:off x="5000" y="3672"/>
                <a:ext cx="192" cy="216"/>
              </a:xfrm>
              <a:prstGeom prst="irregularSeal2">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40" name="AutoShape 20">
                <a:extLst>
                  <a:ext uri="{FF2B5EF4-FFF2-40B4-BE49-F238E27FC236}">
                    <a16:creationId xmlns:a16="http://schemas.microsoft.com/office/drawing/2014/main" id="{6FB7E534-6EC4-46D5-B0B6-2DDC0D34165B}"/>
                  </a:ext>
                </a:extLst>
              </p:cNvPr>
              <p:cNvSpPr>
                <a:spLocks noChangeArrowheads="1"/>
              </p:cNvSpPr>
              <p:nvPr/>
            </p:nvSpPr>
            <p:spPr bwMode="auto">
              <a:xfrm>
                <a:off x="4688" y="3792"/>
                <a:ext cx="96" cy="96"/>
              </a:xfrm>
              <a:prstGeom prst="irregularSeal2">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41" name="AutoShape 21">
                <a:extLst>
                  <a:ext uri="{FF2B5EF4-FFF2-40B4-BE49-F238E27FC236}">
                    <a16:creationId xmlns:a16="http://schemas.microsoft.com/office/drawing/2014/main" id="{D8F5E649-8CDE-4D3F-8E09-6A93E5028EEA}"/>
                  </a:ext>
                </a:extLst>
              </p:cNvPr>
              <p:cNvSpPr>
                <a:spLocks noChangeArrowheads="1"/>
              </p:cNvSpPr>
              <p:nvPr/>
            </p:nvSpPr>
            <p:spPr bwMode="auto">
              <a:xfrm flipH="1">
                <a:off x="4920" y="3792"/>
                <a:ext cx="96" cy="96"/>
              </a:xfrm>
              <a:prstGeom prst="irregularSeal2">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42" name="Line 22">
                <a:extLst>
                  <a:ext uri="{FF2B5EF4-FFF2-40B4-BE49-F238E27FC236}">
                    <a16:creationId xmlns:a16="http://schemas.microsoft.com/office/drawing/2014/main" id="{4AEE75EF-97E4-4FEF-9C34-ED0DC583ECC6}"/>
                  </a:ext>
                </a:extLst>
              </p:cNvPr>
              <p:cNvSpPr>
                <a:spLocks noChangeShapeType="1"/>
              </p:cNvSpPr>
              <p:nvPr/>
            </p:nvSpPr>
            <p:spPr bwMode="auto">
              <a:xfrm>
                <a:off x="4560" y="3024"/>
                <a:ext cx="0" cy="864"/>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43" name="Line 23">
                <a:extLst>
                  <a:ext uri="{FF2B5EF4-FFF2-40B4-BE49-F238E27FC236}">
                    <a16:creationId xmlns:a16="http://schemas.microsoft.com/office/drawing/2014/main" id="{B84BD692-EF94-42DB-A81F-B004399962DE}"/>
                  </a:ext>
                </a:extLst>
              </p:cNvPr>
              <p:cNvSpPr>
                <a:spLocks noChangeShapeType="1"/>
              </p:cNvSpPr>
              <p:nvPr/>
            </p:nvSpPr>
            <p:spPr bwMode="auto">
              <a:xfrm>
                <a:off x="5136" y="3024"/>
                <a:ext cx="0" cy="864"/>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3544" name="Freeform 24">
              <a:extLst>
                <a:ext uri="{FF2B5EF4-FFF2-40B4-BE49-F238E27FC236}">
                  <a16:creationId xmlns:a16="http://schemas.microsoft.com/office/drawing/2014/main" id="{17E8C971-DD4D-4681-94A7-B6DD2BA3066B}"/>
                </a:ext>
              </a:extLst>
            </p:cNvPr>
            <p:cNvSpPr>
              <a:spLocks/>
            </p:cNvSpPr>
            <p:nvPr/>
          </p:nvSpPr>
          <p:spPr bwMode="auto">
            <a:xfrm>
              <a:off x="4785" y="3589"/>
              <a:ext cx="137" cy="23"/>
            </a:xfrm>
            <a:custGeom>
              <a:avLst/>
              <a:gdLst>
                <a:gd name="T0" fmla="*/ 0 w 181"/>
                <a:gd name="T1" fmla="*/ 0 h 75"/>
                <a:gd name="T2" fmla="*/ 91 w 181"/>
                <a:gd name="T3" fmla="*/ 68 h 75"/>
                <a:gd name="T4" fmla="*/ 136 w 181"/>
                <a:gd name="T5" fmla="*/ 45 h 75"/>
                <a:gd name="T6" fmla="*/ 181 w 181"/>
                <a:gd name="T7" fmla="*/ 0 h 75"/>
              </a:gdLst>
              <a:ahLst/>
              <a:cxnLst>
                <a:cxn ang="0">
                  <a:pos x="T0" y="T1"/>
                </a:cxn>
                <a:cxn ang="0">
                  <a:pos x="T2" y="T3"/>
                </a:cxn>
                <a:cxn ang="0">
                  <a:pos x="T4" y="T5"/>
                </a:cxn>
                <a:cxn ang="0">
                  <a:pos x="T6" y="T7"/>
                </a:cxn>
              </a:cxnLst>
              <a:rect l="0" t="0" r="r" b="b"/>
              <a:pathLst>
                <a:path w="181" h="75">
                  <a:moveTo>
                    <a:pt x="0" y="0"/>
                  </a:moveTo>
                  <a:cubicBezTo>
                    <a:pt x="34" y="30"/>
                    <a:pt x="68" y="61"/>
                    <a:pt x="91" y="68"/>
                  </a:cubicBezTo>
                  <a:cubicBezTo>
                    <a:pt x="114" y="75"/>
                    <a:pt x="121" y="56"/>
                    <a:pt x="136" y="45"/>
                  </a:cubicBezTo>
                  <a:cubicBezTo>
                    <a:pt x="151" y="34"/>
                    <a:pt x="166" y="17"/>
                    <a:pt x="181" y="0"/>
                  </a:cubicBezTo>
                </a:path>
              </a:pathLst>
            </a:custGeom>
            <a:solidFill>
              <a:srgbClr val="FF6600"/>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a:extLst>
              <a:ext uri="{FF2B5EF4-FFF2-40B4-BE49-F238E27FC236}">
                <a16:creationId xmlns:a16="http://schemas.microsoft.com/office/drawing/2014/main" id="{7637E8C5-98E4-4343-A467-2D7F6D844015}"/>
              </a:ext>
            </a:extLst>
          </p:cNvPr>
          <p:cNvSpPr>
            <a:spLocks noGrp="1"/>
          </p:cNvSpPr>
          <p:nvPr>
            <p:ph type="ftr" sz="quarter" idx="11"/>
          </p:nvPr>
        </p:nvSpPr>
        <p:spPr/>
        <p:txBody>
          <a:bodyPr/>
          <a:lstStyle/>
          <a:p>
            <a:r>
              <a:rPr lang="en-US" altLang="en-US"/>
              <a:t>N. Arnold, Applied Physics, Linz</a:t>
            </a:r>
          </a:p>
        </p:txBody>
      </p:sp>
      <p:pic>
        <p:nvPicPr>
          <p:cNvPr id="366594" name="Picture 2" descr="2">
            <a:extLst>
              <a:ext uri="{FF2B5EF4-FFF2-40B4-BE49-F238E27FC236}">
                <a16:creationId xmlns:a16="http://schemas.microsoft.com/office/drawing/2014/main" id="{FD4D9CF4-AE23-4803-9CA9-C4EE9645F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
            <a:ext cx="4268788" cy="3400425"/>
          </a:xfrm>
          <a:prstGeom prst="rect">
            <a:avLst/>
          </a:prstGeom>
          <a:noFill/>
          <a:extLst>
            <a:ext uri="{909E8E84-426E-40DD-AFC4-6F175D3DCCD1}">
              <a14:hiddenFill xmlns:a14="http://schemas.microsoft.com/office/drawing/2010/main">
                <a:solidFill>
                  <a:srgbClr val="FFFFFF"/>
                </a:solidFill>
              </a14:hiddenFill>
            </a:ext>
          </a:extLst>
        </p:spPr>
      </p:pic>
      <p:sp>
        <p:nvSpPr>
          <p:cNvPr id="366595" name="Text Box 3">
            <a:extLst>
              <a:ext uri="{FF2B5EF4-FFF2-40B4-BE49-F238E27FC236}">
                <a16:creationId xmlns:a16="http://schemas.microsoft.com/office/drawing/2014/main" id="{87931030-8263-4892-A619-034E4D12C455}"/>
              </a:ext>
            </a:extLst>
          </p:cNvPr>
          <p:cNvSpPr txBox="1">
            <a:spLocks noChangeArrowheads="1"/>
          </p:cNvSpPr>
          <p:nvPr/>
        </p:nvSpPr>
        <p:spPr bwMode="auto">
          <a:xfrm>
            <a:off x="215900" y="1814513"/>
            <a:ext cx="4176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a:t>2</a:t>
            </a:r>
            <a:r>
              <a:rPr lang="en-GB" altLang="en-US" i="1"/>
              <a:t>r</a:t>
            </a:r>
            <a:r>
              <a:rPr lang="en-GB" altLang="en-US"/>
              <a:t>=5 µm SiO</a:t>
            </a:r>
            <a:r>
              <a:rPr lang="en-GB" altLang="en-US" baseline="-25000"/>
              <a:t>2</a:t>
            </a:r>
            <a:endParaRPr lang="en-GB" altLang="en-US"/>
          </a:p>
          <a:p>
            <a:pPr eaLnBrk="1" hangingPunct="1"/>
            <a:r>
              <a:rPr lang="en-GB" altLang="en-US"/>
              <a:t>Particles on Si, </a:t>
            </a:r>
            <a:r>
              <a:rPr lang="en-GB" altLang="en-US" i="1">
                <a:sym typeface="Symbol" panose="05050102010706020507" pitchFamily="18" charset="2"/>
              </a:rPr>
              <a:t></a:t>
            </a:r>
            <a:r>
              <a:rPr lang="en-GB" altLang="en-US"/>
              <a:t> = 383 mJ/cm²</a:t>
            </a:r>
          </a:p>
        </p:txBody>
      </p:sp>
      <p:pic>
        <p:nvPicPr>
          <p:cNvPr id="366596" name="Picture 4" descr="38">
            <a:extLst>
              <a:ext uri="{FF2B5EF4-FFF2-40B4-BE49-F238E27FC236}">
                <a16:creationId xmlns:a16="http://schemas.microsoft.com/office/drawing/2014/main" id="{A49C802A-A351-4517-B541-58ED2ABFF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76600"/>
            <a:ext cx="428625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6597" name="Text Box 5">
            <a:extLst>
              <a:ext uri="{FF2B5EF4-FFF2-40B4-BE49-F238E27FC236}">
                <a16:creationId xmlns:a16="http://schemas.microsoft.com/office/drawing/2014/main" id="{97A37646-23E4-4314-A3D2-851104135B0A}"/>
              </a:ext>
            </a:extLst>
          </p:cNvPr>
          <p:cNvSpPr txBox="1">
            <a:spLocks noChangeArrowheads="1"/>
          </p:cNvSpPr>
          <p:nvPr/>
        </p:nvSpPr>
        <p:spPr bwMode="auto">
          <a:xfrm>
            <a:off x="4608513" y="4976813"/>
            <a:ext cx="43926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a:t>2</a:t>
            </a:r>
            <a:r>
              <a:rPr lang="en-GB" altLang="en-US" i="1"/>
              <a:t>r </a:t>
            </a:r>
            <a:r>
              <a:rPr lang="en-GB" altLang="en-US"/>
              <a:t>=3.28 µm SiO</a:t>
            </a:r>
            <a:r>
              <a:rPr lang="en-GB" altLang="en-US" baseline="-25000"/>
              <a:t>2</a:t>
            </a:r>
            <a:endParaRPr lang="en-GB" altLang="en-US"/>
          </a:p>
          <a:p>
            <a:pPr eaLnBrk="1" hangingPunct="1"/>
            <a:r>
              <a:rPr lang="en-GB" altLang="en-US"/>
              <a:t>Particles on Si, </a:t>
            </a:r>
            <a:r>
              <a:rPr lang="en-GB" altLang="en-US" i="1">
                <a:sym typeface="Symbol" panose="05050102010706020507" pitchFamily="18" charset="2"/>
              </a:rPr>
              <a:t></a:t>
            </a:r>
            <a:r>
              <a:rPr lang="en-GB" altLang="en-US"/>
              <a:t> = 350 mJ/cm²</a:t>
            </a:r>
          </a:p>
        </p:txBody>
      </p:sp>
      <p:sp>
        <p:nvSpPr>
          <p:cNvPr id="366598" name="Text Box 6">
            <a:extLst>
              <a:ext uri="{FF2B5EF4-FFF2-40B4-BE49-F238E27FC236}">
                <a16:creationId xmlns:a16="http://schemas.microsoft.com/office/drawing/2014/main" id="{3732051C-32A4-4949-B61B-E01426EAF5E1}"/>
              </a:ext>
            </a:extLst>
          </p:cNvPr>
          <p:cNvSpPr txBox="1">
            <a:spLocks noChangeArrowheads="1"/>
          </p:cNvSpPr>
          <p:nvPr/>
        </p:nvSpPr>
        <p:spPr bwMode="auto">
          <a:xfrm>
            <a:off x="107950" y="115888"/>
            <a:ext cx="45005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0000FF"/>
                </a:solidFill>
                <a:sym typeface="Symbol" panose="05050102010706020507" pitchFamily="18" charset="2"/>
              </a:rPr>
              <a:t>KrF</a:t>
            </a:r>
            <a:r>
              <a:rPr lang="en-US" altLang="en-US" b="1" i="1">
                <a:solidFill>
                  <a:srgbClr val="0000FF"/>
                </a:solidFill>
                <a:sym typeface="Symbol" panose="05050102010706020507" pitchFamily="18" charset="2"/>
              </a:rPr>
              <a:t>, </a:t>
            </a:r>
            <a:r>
              <a:rPr lang="en-US" altLang="en-US" b="1">
                <a:solidFill>
                  <a:srgbClr val="0000FF"/>
                </a:solidFill>
              </a:rPr>
              <a:t>=248 nm, 27 ns</a:t>
            </a:r>
          </a:p>
          <a:p>
            <a:r>
              <a:rPr lang="en-US" altLang="en-US" b="1" i="1">
                <a:solidFill>
                  <a:srgbClr val="FF0000"/>
                </a:solidFill>
              </a:rPr>
              <a:t>RH</a:t>
            </a:r>
            <a:r>
              <a:rPr lang="en-US" altLang="en-US" b="1" i="1">
                <a:solidFill>
                  <a:srgbClr val="FF0000"/>
                </a:solidFill>
                <a:sym typeface="Symbol" panose="05050102010706020507" pitchFamily="18" charset="2"/>
              </a:rPr>
              <a:t> </a:t>
            </a:r>
            <a:r>
              <a:rPr lang="en-US" altLang="en-US" b="1">
                <a:solidFill>
                  <a:srgbClr val="FF0000"/>
                </a:solidFill>
              </a:rPr>
              <a:t>0.95</a:t>
            </a:r>
          </a:p>
          <a:p>
            <a:r>
              <a:rPr lang="en-US" altLang="en-US" b="1">
                <a:solidFill>
                  <a:srgbClr val="CC0099"/>
                </a:solidFill>
              </a:rPr>
              <a:t>Large particles</a:t>
            </a:r>
            <a:r>
              <a:rPr lang="en-US" altLang="en-US">
                <a:solidFill>
                  <a:srgbClr val="CC0099"/>
                </a:solidFill>
              </a:rPr>
              <a:t> </a:t>
            </a:r>
          </a:p>
          <a:p>
            <a:r>
              <a:rPr lang="en-US" altLang="en-US">
                <a:solidFill>
                  <a:srgbClr val="CC0099"/>
                </a:solidFill>
              </a:rPr>
              <a:t>still produce holes*</a:t>
            </a:r>
          </a:p>
        </p:txBody>
      </p:sp>
      <p:sp>
        <p:nvSpPr>
          <p:cNvPr id="366599" name="Text Box 7">
            <a:extLst>
              <a:ext uri="{FF2B5EF4-FFF2-40B4-BE49-F238E27FC236}">
                <a16:creationId xmlns:a16="http://schemas.microsoft.com/office/drawing/2014/main" id="{357405F0-D747-4E2A-B6BD-259D3595DFB1}"/>
              </a:ext>
            </a:extLst>
          </p:cNvPr>
          <p:cNvSpPr txBox="1">
            <a:spLocks noChangeArrowheads="1"/>
          </p:cNvSpPr>
          <p:nvPr/>
        </p:nvSpPr>
        <p:spPr bwMode="auto">
          <a:xfrm>
            <a:off x="5364163" y="6200775"/>
            <a:ext cx="2989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*G. Schrems, Ph.D. thesis, Linz (2003)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a:extLst>
              <a:ext uri="{FF2B5EF4-FFF2-40B4-BE49-F238E27FC236}">
                <a16:creationId xmlns:a16="http://schemas.microsoft.com/office/drawing/2014/main" id="{82EB5243-FB40-4C5B-8E0D-2E8FD70E48DA}"/>
              </a:ext>
            </a:extLst>
          </p:cNvPr>
          <p:cNvSpPr>
            <a:spLocks noGrp="1"/>
          </p:cNvSpPr>
          <p:nvPr>
            <p:ph type="ftr" sz="quarter" idx="11"/>
          </p:nvPr>
        </p:nvSpPr>
        <p:spPr/>
        <p:txBody>
          <a:bodyPr/>
          <a:lstStyle/>
          <a:p>
            <a:r>
              <a:rPr lang="en-US" altLang="en-US"/>
              <a:t>N. Arnold, Applied Physics, Linz</a:t>
            </a:r>
          </a:p>
        </p:txBody>
      </p:sp>
      <p:sp>
        <p:nvSpPr>
          <p:cNvPr id="398338" name="Text Box 2">
            <a:extLst>
              <a:ext uri="{FF2B5EF4-FFF2-40B4-BE49-F238E27FC236}">
                <a16:creationId xmlns:a16="http://schemas.microsoft.com/office/drawing/2014/main" id="{C2003BCE-E475-42CE-A14F-66067174553E}"/>
              </a:ext>
            </a:extLst>
          </p:cNvPr>
          <p:cNvSpPr txBox="1">
            <a:spLocks noChangeArrowheads="1"/>
          </p:cNvSpPr>
          <p:nvPr/>
        </p:nvSpPr>
        <p:spPr bwMode="auto">
          <a:xfrm>
            <a:off x="107950" y="-52388"/>
            <a:ext cx="3529013"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Let us draw it in scale</a:t>
            </a:r>
          </a:p>
        </p:txBody>
      </p:sp>
      <p:sp>
        <p:nvSpPr>
          <p:cNvPr id="398339" name="Text Box 3">
            <a:extLst>
              <a:ext uri="{FF2B5EF4-FFF2-40B4-BE49-F238E27FC236}">
                <a16:creationId xmlns:a16="http://schemas.microsoft.com/office/drawing/2014/main" id="{BD3E9D1A-4CBD-4DBE-8B63-25510B4E7DAD}"/>
              </a:ext>
            </a:extLst>
          </p:cNvPr>
          <p:cNvSpPr txBox="1">
            <a:spLocks noChangeArrowheads="1"/>
          </p:cNvSpPr>
          <p:nvPr/>
        </p:nvSpPr>
        <p:spPr bwMode="auto">
          <a:xfrm>
            <a:off x="3563938" y="657225"/>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n</a:t>
            </a:r>
            <a:r>
              <a:rPr lang="en-US" altLang="en-US"/>
              <a:t>=1.4</a:t>
            </a:r>
            <a:endParaRPr lang="en-US" altLang="en-US" b="1">
              <a:solidFill>
                <a:srgbClr val="CC0099"/>
              </a:solidFill>
            </a:endParaRPr>
          </a:p>
        </p:txBody>
      </p:sp>
      <p:sp>
        <p:nvSpPr>
          <p:cNvPr id="398340" name="Text Box 4">
            <a:extLst>
              <a:ext uri="{FF2B5EF4-FFF2-40B4-BE49-F238E27FC236}">
                <a16:creationId xmlns:a16="http://schemas.microsoft.com/office/drawing/2014/main" id="{E53395E3-109A-45C1-867F-826DB74CD58B}"/>
              </a:ext>
            </a:extLst>
          </p:cNvPr>
          <p:cNvSpPr txBox="1">
            <a:spLocks noChangeArrowheads="1"/>
          </p:cNvSpPr>
          <p:nvPr/>
        </p:nvSpPr>
        <p:spPr bwMode="auto">
          <a:xfrm>
            <a:off x="4787900" y="4976813"/>
            <a:ext cx="42481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r>
              <a:rPr lang="en-US" altLang="en-US" sz="2000"/>
              <a:t>Note that:</a:t>
            </a:r>
          </a:p>
          <a:p>
            <a:pPr>
              <a:lnSpc>
                <a:spcPct val="50000"/>
              </a:lnSpc>
              <a:spcBef>
                <a:spcPct val="50000"/>
              </a:spcBef>
              <a:buFontTx/>
              <a:buChar char="•"/>
            </a:pPr>
            <a:r>
              <a:rPr lang="en-US" altLang="en-US" sz="2000">
                <a:solidFill>
                  <a:srgbClr val="0000FF"/>
                </a:solidFill>
              </a:rPr>
              <a:t>Surface tension disappears</a:t>
            </a:r>
            <a:r>
              <a:rPr lang="en-US" altLang="en-US" sz="2000"/>
              <a:t> near </a:t>
            </a:r>
            <a:r>
              <a:rPr lang="en-US" altLang="en-US" sz="2000" i="1"/>
              <a:t>T</a:t>
            </a:r>
            <a:r>
              <a:rPr lang="en-US" altLang="en-US" sz="2000" i="1" baseline="-25000"/>
              <a:t>c l</a:t>
            </a:r>
            <a:endParaRPr lang="en-US" altLang="en-US" sz="2000"/>
          </a:p>
          <a:p>
            <a:pPr>
              <a:lnSpc>
                <a:spcPct val="50000"/>
              </a:lnSpc>
              <a:spcBef>
                <a:spcPct val="50000"/>
              </a:spcBef>
              <a:buFontTx/>
              <a:buChar char="•"/>
            </a:pPr>
            <a:r>
              <a:rPr lang="en-US" altLang="en-US" sz="2000"/>
              <a:t>water molecules in the interstice may</a:t>
            </a:r>
          </a:p>
          <a:p>
            <a:pPr>
              <a:lnSpc>
                <a:spcPct val="50000"/>
              </a:lnSpc>
              <a:spcBef>
                <a:spcPct val="50000"/>
              </a:spcBef>
            </a:pPr>
            <a:r>
              <a:rPr lang="en-US" altLang="en-US" sz="2000">
                <a:solidFill>
                  <a:srgbClr val="0000FF"/>
                </a:solidFill>
              </a:rPr>
              <a:t>decrease adhesion</a:t>
            </a:r>
            <a:r>
              <a:rPr lang="en-US" altLang="en-US" sz="2000"/>
              <a:t> by a factor of ~100</a:t>
            </a:r>
          </a:p>
          <a:p>
            <a:pPr>
              <a:lnSpc>
                <a:spcPct val="50000"/>
              </a:lnSpc>
              <a:spcBef>
                <a:spcPct val="50000"/>
              </a:spcBef>
            </a:pPr>
            <a:r>
              <a:rPr lang="en-US" altLang="en-US" sz="2000">
                <a:sym typeface="Symbol" panose="05050102010706020507" pitchFamily="18" charset="2"/>
              </a:rPr>
              <a:t>Heating up to below </a:t>
            </a:r>
            <a:r>
              <a:rPr lang="en-US" altLang="en-US" i="1"/>
              <a:t>T</a:t>
            </a:r>
            <a:r>
              <a:rPr lang="en-US" altLang="en-US" i="1" baseline="-25000"/>
              <a:t>c l</a:t>
            </a:r>
            <a:r>
              <a:rPr lang="en-US" altLang="en-US" i="1"/>
              <a:t> </a:t>
            </a:r>
            <a:r>
              <a:rPr lang="en-US" altLang="en-US"/>
              <a:t>may help</a:t>
            </a:r>
          </a:p>
        </p:txBody>
      </p:sp>
      <p:sp>
        <p:nvSpPr>
          <p:cNvPr id="398341" name="Rectangle 5">
            <a:extLst>
              <a:ext uri="{FF2B5EF4-FFF2-40B4-BE49-F238E27FC236}">
                <a16:creationId xmlns:a16="http://schemas.microsoft.com/office/drawing/2014/main" id="{A52D38AC-00F6-47FB-B103-047762F91C51}"/>
              </a:ext>
            </a:extLst>
          </p:cNvPr>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8342" name="Rectangle 6">
            <a:extLst>
              <a:ext uri="{FF2B5EF4-FFF2-40B4-BE49-F238E27FC236}">
                <a16:creationId xmlns:a16="http://schemas.microsoft.com/office/drawing/2014/main" id="{A63D1653-4C28-40F9-AB34-1895C9D076B2}"/>
              </a:ext>
            </a:extLst>
          </p:cNvPr>
          <p:cNvSpPr>
            <a:spLocks noChangeArrowheads="1"/>
          </p:cNvSpPr>
          <p:nvPr/>
        </p:nvSpPr>
        <p:spPr bwMode="auto">
          <a:xfrm>
            <a:off x="0" y="3649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98343" name="Object 7">
            <a:extLst>
              <a:ext uri="{FF2B5EF4-FFF2-40B4-BE49-F238E27FC236}">
                <a16:creationId xmlns:a16="http://schemas.microsoft.com/office/drawing/2014/main" id="{5B402ED4-0335-4A28-9F9C-B5028254FD31}"/>
              </a:ext>
            </a:extLst>
          </p:cNvPr>
          <p:cNvGraphicFramePr>
            <a:graphicFrameLocks noChangeAspect="1"/>
          </p:cNvGraphicFramePr>
          <p:nvPr/>
        </p:nvGraphicFramePr>
        <p:xfrm>
          <a:off x="4679950" y="0"/>
          <a:ext cx="4464050" cy="989013"/>
        </p:xfrm>
        <a:graphic>
          <a:graphicData uri="http://schemas.openxmlformats.org/presentationml/2006/ole">
            <mc:AlternateContent xmlns:mc="http://schemas.openxmlformats.org/markup-compatibility/2006">
              <mc:Choice xmlns:v="urn:schemas-microsoft-com:vml" Requires="v">
                <p:oleObj spid="_x0000_s398365" name="Equation" r:id="rId4" imgW="2234880" imgH="495000" progId="Equation.3">
                  <p:embed/>
                </p:oleObj>
              </mc:Choice>
              <mc:Fallback>
                <p:oleObj name="Equation" r:id="rId4" imgW="2234880" imgH="4950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950" y="0"/>
                        <a:ext cx="4464050"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8344" name="Text Box 8">
            <a:extLst>
              <a:ext uri="{FF2B5EF4-FFF2-40B4-BE49-F238E27FC236}">
                <a16:creationId xmlns:a16="http://schemas.microsoft.com/office/drawing/2014/main" id="{E0EF3FF2-333B-4292-89FC-ECB523E1AB35}"/>
              </a:ext>
            </a:extLst>
          </p:cNvPr>
          <p:cNvSpPr txBox="1">
            <a:spLocks noChangeArrowheads="1"/>
          </p:cNvSpPr>
          <p:nvPr/>
        </p:nvSpPr>
        <p:spPr bwMode="auto">
          <a:xfrm>
            <a:off x="34925" y="3608388"/>
            <a:ext cx="5005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solidFill>
                  <a:srgbClr val="CC0099"/>
                </a:solidFill>
              </a:rPr>
              <a:t>RH</a:t>
            </a:r>
            <a:r>
              <a:rPr lang="en-US" altLang="en-US" b="1">
                <a:solidFill>
                  <a:srgbClr val="CC0099"/>
                </a:solidFill>
              </a:rPr>
              <a:t>=0.99 </a:t>
            </a:r>
            <a:r>
              <a:rPr lang="en-US" altLang="en-US"/>
              <a:t>Kelvin radius </a:t>
            </a:r>
            <a:r>
              <a:rPr lang="en-US" altLang="en-US" b="1" i="1">
                <a:solidFill>
                  <a:srgbClr val="FF0000"/>
                </a:solidFill>
              </a:rPr>
              <a:t>R</a:t>
            </a:r>
            <a:r>
              <a:rPr lang="en-US" altLang="en-US" b="1" i="1" baseline="-25000">
                <a:solidFill>
                  <a:srgbClr val="FF0000"/>
                </a:solidFill>
              </a:rPr>
              <a:t>K</a:t>
            </a:r>
            <a:r>
              <a:rPr lang="en-US" altLang="en-US" b="1">
                <a:solidFill>
                  <a:srgbClr val="FF0000"/>
                </a:solidFill>
              </a:rPr>
              <a:t>=50 nm</a:t>
            </a:r>
          </a:p>
        </p:txBody>
      </p:sp>
      <p:pic>
        <p:nvPicPr>
          <p:cNvPr id="398345" name="Picture 9">
            <a:extLst>
              <a:ext uri="{FF2B5EF4-FFF2-40B4-BE49-F238E27FC236}">
                <a16:creationId xmlns:a16="http://schemas.microsoft.com/office/drawing/2014/main" id="{67B34A04-F1BE-4C0C-A503-AA9A0FCC1E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8" y="750888"/>
            <a:ext cx="1670050"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8346" name="Group 10">
            <a:extLst>
              <a:ext uri="{FF2B5EF4-FFF2-40B4-BE49-F238E27FC236}">
                <a16:creationId xmlns:a16="http://schemas.microsoft.com/office/drawing/2014/main" id="{BA124EAC-5CB8-426B-BEEF-8EB72CA01666}"/>
              </a:ext>
            </a:extLst>
          </p:cNvPr>
          <p:cNvGrpSpPr>
            <a:grpSpLocks noChangeAspect="1"/>
          </p:cNvGrpSpPr>
          <p:nvPr/>
        </p:nvGrpSpPr>
        <p:grpSpPr bwMode="auto">
          <a:xfrm>
            <a:off x="2001838" y="4041775"/>
            <a:ext cx="1670050" cy="2462213"/>
            <a:chOff x="2653" y="255"/>
            <a:chExt cx="877" cy="1293"/>
          </a:xfrm>
        </p:grpSpPr>
        <p:pic>
          <p:nvPicPr>
            <p:cNvPr id="398347" name="Picture 11">
              <a:extLst>
                <a:ext uri="{FF2B5EF4-FFF2-40B4-BE49-F238E27FC236}">
                  <a16:creationId xmlns:a16="http://schemas.microsoft.com/office/drawing/2014/main" id="{D142E470-898D-482F-B159-F2D5E5D4B2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3" y="255"/>
              <a:ext cx="877" cy="1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8348" name="Oval 12">
              <a:extLst>
                <a:ext uri="{FF2B5EF4-FFF2-40B4-BE49-F238E27FC236}">
                  <a16:creationId xmlns:a16="http://schemas.microsoft.com/office/drawing/2014/main" id="{F275C368-E03A-4D07-BD0C-D1C5C3882D1A}"/>
                </a:ext>
              </a:extLst>
            </p:cNvPr>
            <p:cNvSpPr>
              <a:spLocks noChangeAspect="1" noChangeArrowheads="1"/>
            </p:cNvSpPr>
            <p:nvPr/>
          </p:nvSpPr>
          <p:spPr bwMode="auto">
            <a:xfrm>
              <a:off x="3152" y="1321"/>
              <a:ext cx="182" cy="20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49" name="Oval 13">
              <a:extLst>
                <a:ext uri="{FF2B5EF4-FFF2-40B4-BE49-F238E27FC236}">
                  <a16:creationId xmlns:a16="http://schemas.microsoft.com/office/drawing/2014/main" id="{A98F2210-6657-4979-BF56-59BD499B39FA}"/>
                </a:ext>
              </a:extLst>
            </p:cNvPr>
            <p:cNvSpPr>
              <a:spLocks noChangeAspect="1" noChangeArrowheads="1"/>
            </p:cNvSpPr>
            <p:nvPr/>
          </p:nvSpPr>
          <p:spPr bwMode="auto">
            <a:xfrm>
              <a:off x="3152" y="391"/>
              <a:ext cx="182" cy="20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8350" name="Group 14">
            <a:extLst>
              <a:ext uri="{FF2B5EF4-FFF2-40B4-BE49-F238E27FC236}">
                <a16:creationId xmlns:a16="http://schemas.microsoft.com/office/drawing/2014/main" id="{07C778D8-0A76-4BFE-8797-C0EDBE1432F9}"/>
              </a:ext>
            </a:extLst>
          </p:cNvPr>
          <p:cNvGrpSpPr>
            <a:grpSpLocks noChangeAspect="1"/>
          </p:cNvGrpSpPr>
          <p:nvPr/>
        </p:nvGrpSpPr>
        <p:grpSpPr bwMode="auto">
          <a:xfrm>
            <a:off x="179388" y="4046538"/>
            <a:ext cx="1671637" cy="2551112"/>
            <a:chOff x="2653" y="1842"/>
            <a:chExt cx="877" cy="1339"/>
          </a:xfrm>
        </p:grpSpPr>
        <p:pic>
          <p:nvPicPr>
            <p:cNvPr id="398351" name="Picture 15">
              <a:extLst>
                <a:ext uri="{FF2B5EF4-FFF2-40B4-BE49-F238E27FC236}">
                  <a16:creationId xmlns:a16="http://schemas.microsoft.com/office/drawing/2014/main" id="{73D55836-78F7-4FC8-AA5F-35203EFDC9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3" y="1842"/>
              <a:ext cx="877" cy="1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8352" name="Rectangle 16">
              <a:extLst>
                <a:ext uri="{FF2B5EF4-FFF2-40B4-BE49-F238E27FC236}">
                  <a16:creationId xmlns:a16="http://schemas.microsoft.com/office/drawing/2014/main" id="{8903E552-C4BA-4224-9313-42B8BC949CE6}"/>
                </a:ext>
              </a:extLst>
            </p:cNvPr>
            <p:cNvSpPr>
              <a:spLocks noChangeAspect="1" noChangeArrowheads="1"/>
            </p:cNvSpPr>
            <p:nvPr/>
          </p:nvSpPr>
          <p:spPr bwMode="auto">
            <a:xfrm>
              <a:off x="2676" y="2931"/>
              <a:ext cx="385"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53" name="Rectangle 17">
              <a:extLst>
                <a:ext uri="{FF2B5EF4-FFF2-40B4-BE49-F238E27FC236}">
                  <a16:creationId xmlns:a16="http://schemas.microsoft.com/office/drawing/2014/main" id="{4F49D3E3-9AB9-4E52-A03C-9611F0842478}"/>
                </a:ext>
              </a:extLst>
            </p:cNvPr>
            <p:cNvSpPr>
              <a:spLocks noChangeAspect="1" noChangeArrowheads="1"/>
            </p:cNvSpPr>
            <p:nvPr/>
          </p:nvSpPr>
          <p:spPr bwMode="auto">
            <a:xfrm>
              <a:off x="2676" y="1956"/>
              <a:ext cx="385" cy="2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98354" name="Picture 18">
            <a:extLst>
              <a:ext uri="{FF2B5EF4-FFF2-40B4-BE49-F238E27FC236}">
                <a16:creationId xmlns:a16="http://schemas.microsoft.com/office/drawing/2014/main" id="{9795BAB7-5D63-4FD7-B5C5-05982BF4A2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765175"/>
            <a:ext cx="16700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8355" name="Text Box 19">
            <a:extLst>
              <a:ext uri="{FF2B5EF4-FFF2-40B4-BE49-F238E27FC236}">
                <a16:creationId xmlns:a16="http://schemas.microsoft.com/office/drawing/2014/main" id="{293CAC7E-880E-4C0D-9919-636287B5718A}"/>
              </a:ext>
            </a:extLst>
          </p:cNvPr>
          <p:cNvSpPr txBox="1">
            <a:spLocks noChangeArrowheads="1"/>
          </p:cNvSpPr>
          <p:nvPr/>
        </p:nvSpPr>
        <p:spPr bwMode="auto">
          <a:xfrm>
            <a:off x="250825" y="3008313"/>
            <a:ext cx="1441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r</a:t>
            </a:r>
            <a:r>
              <a:rPr lang="en-US" altLang="en-US"/>
              <a:t>= 2.5 µm</a:t>
            </a:r>
          </a:p>
        </p:txBody>
      </p:sp>
      <p:sp>
        <p:nvSpPr>
          <p:cNvPr id="398356" name="Text Box 20">
            <a:extLst>
              <a:ext uri="{FF2B5EF4-FFF2-40B4-BE49-F238E27FC236}">
                <a16:creationId xmlns:a16="http://schemas.microsoft.com/office/drawing/2014/main" id="{2BBE2322-DC42-4D8E-934E-F3D912B9B501}"/>
              </a:ext>
            </a:extLst>
          </p:cNvPr>
          <p:cNvSpPr txBox="1">
            <a:spLocks noChangeArrowheads="1"/>
          </p:cNvSpPr>
          <p:nvPr/>
        </p:nvSpPr>
        <p:spPr bwMode="auto">
          <a:xfrm>
            <a:off x="2087563" y="2997200"/>
            <a:ext cx="147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r</a:t>
            </a:r>
            <a:r>
              <a:rPr lang="en-US" altLang="en-US"/>
              <a:t>= 150 nm</a:t>
            </a:r>
          </a:p>
        </p:txBody>
      </p:sp>
      <p:sp>
        <p:nvSpPr>
          <p:cNvPr id="398357" name="Text Box 21">
            <a:extLst>
              <a:ext uri="{FF2B5EF4-FFF2-40B4-BE49-F238E27FC236}">
                <a16:creationId xmlns:a16="http://schemas.microsoft.com/office/drawing/2014/main" id="{C25A4383-3F56-487C-B9C7-21933D35CE05}"/>
              </a:ext>
            </a:extLst>
          </p:cNvPr>
          <p:cNvSpPr txBox="1">
            <a:spLocks noChangeArrowheads="1"/>
          </p:cNvSpPr>
          <p:nvPr/>
        </p:nvSpPr>
        <p:spPr bwMode="auto">
          <a:xfrm>
            <a:off x="2159000" y="6284913"/>
            <a:ext cx="147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r</a:t>
            </a:r>
            <a:r>
              <a:rPr lang="en-US" altLang="en-US"/>
              <a:t>= 150 nm</a:t>
            </a:r>
          </a:p>
        </p:txBody>
      </p:sp>
      <p:sp>
        <p:nvSpPr>
          <p:cNvPr id="398358" name="Text Box 22">
            <a:extLst>
              <a:ext uri="{FF2B5EF4-FFF2-40B4-BE49-F238E27FC236}">
                <a16:creationId xmlns:a16="http://schemas.microsoft.com/office/drawing/2014/main" id="{080E1376-D2CF-4354-BB9A-35BDEDD4199B}"/>
              </a:ext>
            </a:extLst>
          </p:cNvPr>
          <p:cNvSpPr txBox="1">
            <a:spLocks noChangeArrowheads="1"/>
          </p:cNvSpPr>
          <p:nvPr/>
        </p:nvSpPr>
        <p:spPr bwMode="auto">
          <a:xfrm>
            <a:off x="358775" y="6273800"/>
            <a:ext cx="147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r</a:t>
            </a:r>
            <a:r>
              <a:rPr lang="en-US" altLang="en-US"/>
              <a:t>= 50 nm</a:t>
            </a:r>
          </a:p>
        </p:txBody>
      </p:sp>
      <p:sp>
        <p:nvSpPr>
          <p:cNvPr id="398359" name="Text Box 23">
            <a:extLst>
              <a:ext uri="{FF2B5EF4-FFF2-40B4-BE49-F238E27FC236}">
                <a16:creationId xmlns:a16="http://schemas.microsoft.com/office/drawing/2014/main" id="{E7C837C0-12B4-48AF-AD1E-379F619045FA}"/>
              </a:ext>
            </a:extLst>
          </p:cNvPr>
          <p:cNvSpPr txBox="1">
            <a:spLocks noChangeArrowheads="1"/>
          </p:cNvSpPr>
          <p:nvPr/>
        </p:nvSpPr>
        <p:spPr bwMode="auto">
          <a:xfrm>
            <a:off x="71438" y="379413"/>
            <a:ext cx="4751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solidFill>
                  <a:srgbClr val="CC0099"/>
                </a:solidFill>
              </a:rPr>
              <a:t>RH</a:t>
            </a:r>
            <a:r>
              <a:rPr lang="en-US" altLang="en-US" b="1">
                <a:solidFill>
                  <a:srgbClr val="CC0099"/>
                </a:solidFill>
              </a:rPr>
              <a:t>=0.95, </a:t>
            </a:r>
            <a:r>
              <a:rPr lang="en-US" altLang="en-US"/>
              <a:t>Kelvin radius </a:t>
            </a:r>
            <a:r>
              <a:rPr lang="en-US" altLang="en-US" b="1" i="1">
                <a:solidFill>
                  <a:srgbClr val="FF0000"/>
                </a:solidFill>
              </a:rPr>
              <a:t>R</a:t>
            </a:r>
            <a:r>
              <a:rPr lang="en-US" altLang="en-US" b="1" i="1" baseline="-25000">
                <a:solidFill>
                  <a:srgbClr val="FF0000"/>
                </a:solidFill>
              </a:rPr>
              <a:t>K</a:t>
            </a:r>
            <a:r>
              <a:rPr lang="en-US" altLang="en-US" b="1">
                <a:solidFill>
                  <a:srgbClr val="FF0000"/>
                </a:solidFill>
              </a:rPr>
              <a:t>=10 nm</a:t>
            </a:r>
          </a:p>
        </p:txBody>
      </p:sp>
      <p:grpSp>
        <p:nvGrpSpPr>
          <p:cNvPr id="398360" name="Group 24">
            <a:extLst>
              <a:ext uri="{FF2B5EF4-FFF2-40B4-BE49-F238E27FC236}">
                <a16:creationId xmlns:a16="http://schemas.microsoft.com/office/drawing/2014/main" id="{9EA0CB01-F613-4BB8-8DC7-43CAE7A51D84}"/>
              </a:ext>
            </a:extLst>
          </p:cNvPr>
          <p:cNvGrpSpPr>
            <a:grpSpLocks/>
          </p:cNvGrpSpPr>
          <p:nvPr/>
        </p:nvGrpSpPr>
        <p:grpSpPr bwMode="auto">
          <a:xfrm>
            <a:off x="4535488" y="944563"/>
            <a:ext cx="4608512" cy="3744912"/>
            <a:chOff x="2857" y="595"/>
            <a:chExt cx="2903" cy="2359"/>
          </a:xfrm>
        </p:grpSpPr>
        <p:sp>
          <p:nvSpPr>
            <p:cNvPr id="398361" name="Text Box 25">
              <a:extLst>
                <a:ext uri="{FF2B5EF4-FFF2-40B4-BE49-F238E27FC236}">
                  <a16:creationId xmlns:a16="http://schemas.microsoft.com/office/drawing/2014/main" id="{BC204FD9-36B4-4B7B-A37E-62EE0CF50908}"/>
                </a:ext>
              </a:extLst>
            </p:cNvPr>
            <p:cNvSpPr txBox="1">
              <a:spLocks noChangeArrowheads="1"/>
            </p:cNvSpPr>
            <p:nvPr/>
          </p:nvSpPr>
          <p:spPr bwMode="auto">
            <a:xfrm>
              <a:off x="3129" y="595"/>
              <a:ext cx="263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sym typeface="Symbol" panose="05050102010706020507" pitchFamily="18" charset="2"/>
                </a:rPr>
                <a:t>There is a difference</a:t>
              </a:r>
              <a:r>
                <a:rPr lang="en-US" altLang="en-US">
                  <a:sym typeface="Symbol" panose="05050102010706020507" pitchFamily="18" charset="2"/>
                </a:rPr>
                <a:t> between </a:t>
              </a:r>
              <a:r>
                <a:rPr lang="en-US" altLang="en-US" i="1">
                  <a:sym typeface="Symbol" panose="05050102010706020507" pitchFamily="18" charset="2"/>
                </a:rPr>
                <a:t>RH</a:t>
              </a:r>
              <a:r>
                <a:rPr lang="en-US" altLang="en-US">
                  <a:sym typeface="Symbol" panose="05050102010706020507" pitchFamily="18" charset="2"/>
                </a:rPr>
                <a:t>=0.95 and 0.99</a:t>
              </a:r>
            </a:p>
          </p:txBody>
        </p:sp>
        <p:pic>
          <p:nvPicPr>
            <p:cNvPr id="398362" name="Picture 26">
              <a:extLst>
                <a:ext uri="{FF2B5EF4-FFF2-40B4-BE49-F238E27FC236}">
                  <a16:creationId xmlns:a16="http://schemas.microsoft.com/office/drawing/2014/main" id="{7DD2346C-922D-47B3-980B-0D81A59A00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 y="1202"/>
              <a:ext cx="2847" cy="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8363" name="Line 27">
              <a:extLst>
                <a:ext uri="{FF2B5EF4-FFF2-40B4-BE49-F238E27FC236}">
                  <a16:creationId xmlns:a16="http://schemas.microsoft.com/office/drawing/2014/main" id="{A26CE816-5E9B-4F28-BE6D-9737FD6F22B6}"/>
                </a:ext>
              </a:extLst>
            </p:cNvPr>
            <p:cNvSpPr>
              <a:spLocks noChangeShapeType="1"/>
            </p:cNvSpPr>
            <p:nvPr/>
          </p:nvSpPr>
          <p:spPr bwMode="auto">
            <a:xfrm flipH="1">
              <a:off x="3243" y="1071"/>
              <a:ext cx="317" cy="3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8364" name="Line 28">
              <a:extLst>
                <a:ext uri="{FF2B5EF4-FFF2-40B4-BE49-F238E27FC236}">
                  <a16:creationId xmlns:a16="http://schemas.microsoft.com/office/drawing/2014/main" id="{0EE26E7D-4E68-4164-AAB1-036C8376E197}"/>
                </a:ext>
              </a:extLst>
            </p:cNvPr>
            <p:cNvSpPr>
              <a:spLocks noChangeShapeType="1"/>
            </p:cNvSpPr>
            <p:nvPr/>
          </p:nvSpPr>
          <p:spPr bwMode="auto">
            <a:xfrm flipH="1">
              <a:off x="3855" y="1071"/>
              <a:ext cx="431" cy="52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8359"/>
                                        </p:tgtEl>
                                        <p:attrNameLst>
                                          <p:attrName>style.visibility</p:attrName>
                                        </p:attrNameLst>
                                      </p:cBhvr>
                                      <p:to>
                                        <p:strVal val="visible"/>
                                      </p:to>
                                    </p:set>
                                    <p:anim calcmode="lin" valueType="num">
                                      <p:cBhvr>
                                        <p:cTn id="7" dur="500" fill="hold"/>
                                        <p:tgtEl>
                                          <p:spTgt spid="398359"/>
                                        </p:tgtEl>
                                        <p:attrNameLst>
                                          <p:attrName>ppt_w</p:attrName>
                                        </p:attrNameLst>
                                      </p:cBhvr>
                                      <p:tavLst>
                                        <p:tav tm="0">
                                          <p:val>
                                            <p:fltVal val="0"/>
                                          </p:val>
                                        </p:tav>
                                        <p:tav tm="100000">
                                          <p:val>
                                            <p:strVal val="#ppt_w"/>
                                          </p:val>
                                        </p:tav>
                                      </p:tavLst>
                                    </p:anim>
                                    <p:anim calcmode="lin" valueType="num">
                                      <p:cBhvr>
                                        <p:cTn id="8" dur="500" fill="hold"/>
                                        <p:tgtEl>
                                          <p:spTgt spid="39835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98354"/>
                                        </p:tgtEl>
                                        <p:attrNameLst>
                                          <p:attrName>style.visibility</p:attrName>
                                        </p:attrNameLst>
                                      </p:cBhvr>
                                      <p:to>
                                        <p:strVal val="visible"/>
                                      </p:to>
                                    </p:set>
                                    <p:anim calcmode="lin" valueType="num">
                                      <p:cBhvr>
                                        <p:cTn id="13" dur="500" fill="hold"/>
                                        <p:tgtEl>
                                          <p:spTgt spid="398354"/>
                                        </p:tgtEl>
                                        <p:attrNameLst>
                                          <p:attrName>ppt_w</p:attrName>
                                        </p:attrNameLst>
                                      </p:cBhvr>
                                      <p:tavLst>
                                        <p:tav tm="0">
                                          <p:val>
                                            <p:fltVal val="0"/>
                                          </p:val>
                                        </p:tav>
                                        <p:tav tm="100000">
                                          <p:val>
                                            <p:strVal val="#ppt_w"/>
                                          </p:val>
                                        </p:tav>
                                      </p:tavLst>
                                    </p:anim>
                                    <p:anim calcmode="lin" valueType="num">
                                      <p:cBhvr>
                                        <p:cTn id="14" dur="500" fill="hold"/>
                                        <p:tgtEl>
                                          <p:spTgt spid="39835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98345"/>
                                        </p:tgtEl>
                                        <p:attrNameLst>
                                          <p:attrName>style.visibility</p:attrName>
                                        </p:attrNameLst>
                                      </p:cBhvr>
                                      <p:to>
                                        <p:strVal val="visible"/>
                                      </p:to>
                                    </p:set>
                                    <p:anim calcmode="lin" valueType="num">
                                      <p:cBhvr>
                                        <p:cTn id="19" dur="500" fill="hold"/>
                                        <p:tgtEl>
                                          <p:spTgt spid="398345"/>
                                        </p:tgtEl>
                                        <p:attrNameLst>
                                          <p:attrName>ppt_w</p:attrName>
                                        </p:attrNameLst>
                                      </p:cBhvr>
                                      <p:tavLst>
                                        <p:tav tm="0">
                                          <p:val>
                                            <p:fltVal val="0"/>
                                          </p:val>
                                        </p:tav>
                                        <p:tav tm="100000">
                                          <p:val>
                                            <p:strVal val="#ppt_w"/>
                                          </p:val>
                                        </p:tav>
                                      </p:tavLst>
                                    </p:anim>
                                    <p:anim calcmode="lin" valueType="num">
                                      <p:cBhvr>
                                        <p:cTn id="20" dur="500" fill="hold"/>
                                        <p:tgtEl>
                                          <p:spTgt spid="39834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98344"/>
                                        </p:tgtEl>
                                        <p:attrNameLst>
                                          <p:attrName>style.visibility</p:attrName>
                                        </p:attrNameLst>
                                      </p:cBhvr>
                                      <p:to>
                                        <p:strVal val="visible"/>
                                      </p:to>
                                    </p:set>
                                    <p:anim calcmode="lin" valueType="num">
                                      <p:cBhvr>
                                        <p:cTn id="25" dur="500" fill="hold"/>
                                        <p:tgtEl>
                                          <p:spTgt spid="398344"/>
                                        </p:tgtEl>
                                        <p:attrNameLst>
                                          <p:attrName>ppt_w</p:attrName>
                                        </p:attrNameLst>
                                      </p:cBhvr>
                                      <p:tavLst>
                                        <p:tav tm="0">
                                          <p:val>
                                            <p:fltVal val="0"/>
                                          </p:val>
                                        </p:tav>
                                        <p:tav tm="100000">
                                          <p:val>
                                            <p:strVal val="#ppt_w"/>
                                          </p:val>
                                        </p:tav>
                                      </p:tavLst>
                                    </p:anim>
                                    <p:anim calcmode="lin" valueType="num">
                                      <p:cBhvr>
                                        <p:cTn id="26" dur="500" fill="hold"/>
                                        <p:tgtEl>
                                          <p:spTgt spid="39834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398346"/>
                                        </p:tgtEl>
                                        <p:attrNameLst>
                                          <p:attrName>style.visibility</p:attrName>
                                        </p:attrNameLst>
                                      </p:cBhvr>
                                      <p:to>
                                        <p:strVal val="visible"/>
                                      </p:to>
                                    </p:set>
                                    <p:anim calcmode="lin" valueType="num">
                                      <p:cBhvr>
                                        <p:cTn id="31" dur="500" fill="hold"/>
                                        <p:tgtEl>
                                          <p:spTgt spid="398346"/>
                                        </p:tgtEl>
                                        <p:attrNameLst>
                                          <p:attrName>ppt_w</p:attrName>
                                        </p:attrNameLst>
                                      </p:cBhvr>
                                      <p:tavLst>
                                        <p:tav tm="0">
                                          <p:val>
                                            <p:fltVal val="0"/>
                                          </p:val>
                                        </p:tav>
                                        <p:tav tm="100000">
                                          <p:val>
                                            <p:strVal val="#ppt_w"/>
                                          </p:val>
                                        </p:tav>
                                      </p:tavLst>
                                    </p:anim>
                                    <p:anim calcmode="lin" valueType="num">
                                      <p:cBhvr>
                                        <p:cTn id="32" dur="500" fill="hold"/>
                                        <p:tgtEl>
                                          <p:spTgt spid="398346"/>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398350"/>
                                        </p:tgtEl>
                                        <p:attrNameLst>
                                          <p:attrName>style.visibility</p:attrName>
                                        </p:attrNameLst>
                                      </p:cBhvr>
                                      <p:to>
                                        <p:strVal val="visible"/>
                                      </p:to>
                                    </p:set>
                                    <p:anim calcmode="lin" valueType="num">
                                      <p:cBhvr>
                                        <p:cTn id="37" dur="500" fill="hold"/>
                                        <p:tgtEl>
                                          <p:spTgt spid="398350"/>
                                        </p:tgtEl>
                                        <p:attrNameLst>
                                          <p:attrName>ppt_w</p:attrName>
                                        </p:attrNameLst>
                                      </p:cBhvr>
                                      <p:tavLst>
                                        <p:tav tm="0">
                                          <p:val>
                                            <p:fltVal val="0"/>
                                          </p:val>
                                        </p:tav>
                                        <p:tav tm="100000">
                                          <p:val>
                                            <p:strVal val="#ppt_w"/>
                                          </p:val>
                                        </p:tav>
                                      </p:tavLst>
                                    </p:anim>
                                    <p:anim calcmode="lin" valueType="num">
                                      <p:cBhvr>
                                        <p:cTn id="38" dur="500" fill="hold"/>
                                        <p:tgtEl>
                                          <p:spTgt spid="398350"/>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 fill="hold" nodeType="clickEffect">
                                  <p:stCondLst>
                                    <p:cond delay="0"/>
                                  </p:stCondLst>
                                  <p:childTnLst>
                                    <p:set>
                                      <p:cBhvr>
                                        <p:cTn id="42" dur="1" fill="hold">
                                          <p:stCondLst>
                                            <p:cond delay="0"/>
                                          </p:stCondLst>
                                        </p:cTn>
                                        <p:tgtEl>
                                          <p:spTgt spid="398360"/>
                                        </p:tgtEl>
                                        <p:attrNameLst>
                                          <p:attrName>style.visibility</p:attrName>
                                        </p:attrNameLst>
                                      </p:cBhvr>
                                      <p:to>
                                        <p:strVal val="visible"/>
                                      </p:to>
                                    </p:set>
                                    <p:anim calcmode="lin" valueType="num">
                                      <p:cBhvr>
                                        <p:cTn id="43" dur="500" fill="hold"/>
                                        <p:tgtEl>
                                          <p:spTgt spid="398360"/>
                                        </p:tgtEl>
                                        <p:attrNameLst>
                                          <p:attrName>ppt_x</p:attrName>
                                        </p:attrNameLst>
                                      </p:cBhvr>
                                      <p:tavLst>
                                        <p:tav tm="0">
                                          <p:val>
                                            <p:strVal val="#ppt_x"/>
                                          </p:val>
                                        </p:tav>
                                        <p:tav tm="100000">
                                          <p:val>
                                            <p:strVal val="#ppt_x"/>
                                          </p:val>
                                        </p:tav>
                                      </p:tavLst>
                                    </p:anim>
                                    <p:anim calcmode="lin" valueType="num">
                                      <p:cBhvr>
                                        <p:cTn id="44" dur="500" fill="hold"/>
                                        <p:tgtEl>
                                          <p:spTgt spid="398360"/>
                                        </p:tgtEl>
                                        <p:attrNameLst>
                                          <p:attrName>ppt_y</p:attrName>
                                        </p:attrNameLst>
                                      </p:cBhvr>
                                      <p:tavLst>
                                        <p:tav tm="0">
                                          <p:val>
                                            <p:strVal val="#ppt_y-#ppt_h/2"/>
                                          </p:val>
                                        </p:tav>
                                        <p:tav tm="100000">
                                          <p:val>
                                            <p:strVal val="#ppt_y"/>
                                          </p:val>
                                        </p:tav>
                                      </p:tavLst>
                                    </p:anim>
                                    <p:anim calcmode="lin" valueType="num">
                                      <p:cBhvr>
                                        <p:cTn id="45" dur="500" fill="hold"/>
                                        <p:tgtEl>
                                          <p:spTgt spid="398360"/>
                                        </p:tgtEl>
                                        <p:attrNameLst>
                                          <p:attrName>ppt_w</p:attrName>
                                        </p:attrNameLst>
                                      </p:cBhvr>
                                      <p:tavLst>
                                        <p:tav tm="0">
                                          <p:val>
                                            <p:strVal val="#ppt_w"/>
                                          </p:val>
                                        </p:tav>
                                        <p:tav tm="100000">
                                          <p:val>
                                            <p:strVal val="#ppt_w"/>
                                          </p:val>
                                        </p:tav>
                                      </p:tavLst>
                                    </p:anim>
                                    <p:anim calcmode="lin" valueType="num">
                                      <p:cBhvr>
                                        <p:cTn id="46" dur="500" fill="hold"/>
                                        <p:tgtEl>
                                          <p:spTgt spid="398360"/>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398340"/>
                                        </p:tgtEl>
                                        <p:attrNameLst>
                                          <p:attrName>style.visibility</p:attrName>
                                        </p:attrNameLst>
                                      </p:cBhvr>
                                      <p:to>
                                        <p:strVal val="visible"/>
                                      </p:to>
                                    </p:set>
                                    <p:anim calcmode="lin" valueType="num">
                                      <p:cBhvr>
                                        <p:cTn id="51" dur="500" fill="hold"/>
                                        <p:tgtEl>
                                          <p:spTgt spid="398340"/>
                                        </p:tgtEl>
                                        <p:attrNameLst>
                                          <p:attrName>ppt_w</p:attrName>
                                        </p:attrNameLst>
                                      </p:cBhvr>
                                      <p:tavLst>
                                        <p:tav tm="0">
                                          <p:val>
                                            <p:fltVal val="0"/>
                                          </p:val>
                                        </p:tav>
                                        <p:tav tm="100000">
                                          <p:val>
                                            <p:strVal val="#ppt_w"/>
                                          </p:val>
                                        </p:tav>
                                      </p:tavLst>
                                    </p:anim>
                                    <p:anim calcmode="lin" valueType="num">
                                      <p:cBhvr>
                                        <p:cTn id="52" dur="500" fill="hold"/>
                                        <p:tgtEl>
                                          <p:spTgt spid="3983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0" grpId="0"/>
      <p:bldP spid="398344" grpId="0"/>
      <p:bldP spid="39835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2">
            <a:extLst>
              <a:ext uri="{FF2B5EF4-FFF2-40B4-BE49-F238E27FC236}">
                <a16:creationId xmlns:a16="http://schemas.microsoft.com/office/drawing/2014/main" id="{154738AA-C93F-409A-A897-3A1524095FEA}"/>
              </a:ext>
            </a:extLst>
          </p:cNvPr>
          <p:cNvSpPr>
            <a:spLocks noGrp="1"/>
          </p:cNvSpPr>
          <p:nvPr>
            <p:ph type="ftr" sz="quarter" idx="11"/>
          </p:nvPr>
        </p:nvSpPr>
        <p:spPr/>
        <p:txBody>
          <a:bodyPr/>
          <a:lstStyle/>
          <a:p>
            <a:r>
              <a:rPr lang="en-US" altLang="en-US"/>
              <a:t>N. Arnold, Applied Physics, Linz</a:t>
            </a:r>
          </a:p>
        </p:txBody>
      </p:sp>
      <p:sp>
        <p:nvSpPr>
          <p:cNvPr id="400386" name="Text Box 2">
            <a:extLst>
              <a:ext uri="{FF2B5EF4-FFF2-40B4-BE49-F238E27FC236}">
                <a16:creationId xmlns:a16="http://schemas.microsoft.com/office/drawing/2014/main" id="{9809F1F9-1979-46AC-AD86-63D8BB645221}"/>
              </a:ext>
            </a:extLst>
          </p:cNvPr>
          <p:cNvSpPr txBox="1">
            <a:spLocks noChangeArrowheads="1"/>
          </p:cNvSpPr>
          <p:nvPr/>
        </p:nvSpPr>
        <p:spPr bwMode="auto">
          <a:xfrm>
            <a:off x="2514600" y="63246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pSp>
        <p:nvGrpSpPr>
          <p:cNvPr id="400388" name="Group 4">
            <a:extLst>
              <a:ext uri="{FF2B5EF4-FFF2-40B4-BE49-F238E27FC236}">
                <a16:creationId xmlns:a16="http://schemas.microsoft.com/office/drawing/2014/main" id="{085F5C1E-8CEF-43C3-A2F9-1A1C1CC1F452}"/>
              </a:ext>
            </a:extLst>
          </p:cNvPr>
          <p:cNvGrpSpPr>
            <a:grpSpLocks/>
          </p:cNvGrpSpPr>
          <p:nvPr/>
        </p:nvGrpSpPr>
        <p:grpSpPr bwMode="auto">
          <a:xfrm>
            <a:off x="4032250" y="1257300"/>
            <a:ext cx="5049838" cy="4584700"/>
            <a:chOff x="1859" y="440"/>
            <a:chExt cx="3181" cy="2888"/>
          </a:xfrm>
        </p:grpSpPr>
        <p:sp>
          <p:nvSpPr>
            <p:cNvPr id="400389" name="Rectangle 5" descr="10%">
              <a:extLst>
                <a:ext uri="{FF2B5EF4-FFF2-40B4-BE49-F238E27FC236}">
                  <a16:creationId xmlns:a16="http://schemas.microsoft.com/office/drawing/2014/main" id="{EC4F3407-64E8-4CEE-8808-5E06DDB9DE25}"/>
                </a:ext>
              </a:extLst>
            </p:cNvPr>
            <p:cNvSpPr>
              <a:spLocks noChangeArrowheads="1"/>
            </p:cNvSpPr>
            <p:nvPr/>
          </p:nvSpPr>
          <p:spPr bwMode="auto">
            <a:xfrm>
              <a:off x="2208" y="1632"/>
              <a:ext cx="1344" cy="912"/>
            </a:xfrm>
            <a:prstGeom prst="rect">
              <a:avLst/>
            </a:prstGeom>
            <a:pattFill prst="pct10">
              <a:fgClr>
                <a:srgbClr val="0000FF"/>
              </a:fgClr>
              <a:bgClr>
                <a:srgbClr val="FFFFFF"/>
              </a:bgClr>
            </a:patt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90" name="Line 6">
              <a:extLst>
                <a:ext uri="{FF2B5EF4-FFF2-40B4-BE49-F238E27FC236}">
                  <a16:creationId xmlns:a16="http://schemas.microsoft.com/office/drawing/2014/main" id="{160534C7-44C3-4C9A-B309-A0D9DC49F42E}"/>
                </a:ext>
              </a:extLst>
            </p:cNvPr>
            <p:cNvSpPr>
              <a:spLocks noChangeShapeType="1"/>
            </p:cNvSpPr>
            <p:nvPr/>
          </p:nvSpPr>
          <p:spPr bwMode="auto">
            <a:xfrm>
              <a:off x="2544" y="1632"/>
              <a:ext cx="624"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91" name="Line 7">
              <a:extLst>
                <a:ext uri="{FF2B5EF4-FFF2-40B4-BE49-F238E27FC236}">
                  <a16:creationId xmlns:a16="http://schemas.microsoft.com/office/drawing/2014/main" id="{8AC19B65-8DCF-473D-9A93-66898591DBE1}"/>
                </a:ext>
              </a:extLst>
            </p:cNvPr>
            <p:cNvSpPr>
              <a:spLocks noChangeShapeType="1"/>
            </p:cNvSpPr>
            <p:nvPr/>
          </p:nvSpPr>
          <p:spPr bwMode="auto">
            <a:xfrm>
              <a:off x="3552" y="1968"/>
              <a:ext cx="129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92" name="Line 8">
              <a:extLst>
                <a:ext uri="{FF2B5EF4-FFF2-40B4-BE49-F238E27FC236}">
                  <a16:creationId xmlns:a16="http://schemas.microsoft.com/office/drawing/2014/main" id="{43C2D866-12D2-4D55-8E4F-A6AE7368C044}"/>
                </a:ext>
              </a:extLst>
            </p:cNvPr>
            <p:cNvSpPr>
              <a:spLocks noChangeShapeType="1"/>
            </p:cNvSpPr>
            <p:nvPr/>
          </p:nvSpPr>
          <p:spPr bwMode="auto">
            <a:xfrm>
              <a:off x="3552" y="2064"/>
              <a:ext cx="12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93" name="Line 9">
              <a:extLst>
                <a:ext uri="{FF2B5EF4-FFF2-40B4-BE49-F238E27FC236}">
                  <a16:creationId xmlns:a16="http://schemas.microsoft.com/office/drawing/2014/main" id="{C5D5B627-9E62-476B-8D8F-52C0E8B5460A}"/>
                </a:ext>
              </a:extLst>
            </p:cNvPr>
            <p:cNvSpPr>
              <a:spLocks noChangeShapeType="1"/>
            </p:cNvSpPr>
            <p:nvPr/>
          </p:nvSpPr>
          <p:spPr bwMode="auto">
            <a:xfrm>
              <a:off x="4848" y="1968"/>
              <a:ext cx="0" cy="72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94" name="Line 10">
              <a:extLst>
                <a:ext uri="{FF2B5EF4-FFF2-40B4-BE49-F238E27FC236}">
                  <a16:creationId xmlns:a16="http://schemas.microsoft.com/office/drawing/2014/main" id="{5A5C75C2-D09F-4D49-9186-7DF0CBBE7EA8}"/>
                </a:ext>
              </a:extLst>
            </p:cNvPr>
            <p:cNvSpPr>
              <a:spLocks noChangeShapeType="1"/>
            </p:cNvSpPr>
            <p:nvPr/>
          </p:nvSpPr>
          <p:spPr bwMode="auto">
            <a:xfrm>
              <a:off x="4744" y="2064"/>
              <a:ext cx="0" cy="62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95" name="Rectangle 11" descr="25%">
              <a:extLst>
                <a:ext uri="{FF2B5EF4-FFF2-40B4-BE49-F238E27FC236}">
                  <a16:creationId xmlns:a16="http://schemas.microsoft.com/office/drawing/2014/main" id="{2966B2A8-F899-494B-9511-0C8623DAE74A}"/>
                </a:ext>
              </a:extLst>
            </p:cNvPr>
            <p:cNvSpPr>
              <a:spLocks noChangeArrowheads="1"/>
            </p:cNvSpPr>
            <p:nvPr/>
          </p:nvSpPr>
          <p:spPr bwMode="auto">
            <a:xfrm>
              <a:off x="4560" y="2688"/>
              <a:ext cx="480" cy="624"/>
            </a:xfrm>
            <a:prstGeom prst="rect">
              <a:avLst/>
            </a:prstGeom>
            <a:pattFill prst="pct25">
              <a:fgClr>
                <a:srgbClr val="0000FF"/>
              </a:fgClr>
              <a:bgClr>
                <a:srgbClr val="FFFFFF"/>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96" name="Line 12">
              <a:extLst>
                <a:ext uri="{FF2B5EF4-FFF2-40B4-BE49-F238E27FC236}">
                  <a16:creationId xmlns:a16="http://schemas.microsoft.com/office/drawing/2014/main" id="{E78D4F7C-5E49-4B13-A666-97020EAE930B}"/>
                </a:ext>
              </a:extLst>
            </p:cNvPr>
            <p:cNvSpPr>
              <a:spLocks noChangeShapeType="1"/>
            </p:cNvSpPr>
            <p:nvPr/>
          </p:nvSpPr>
          <p:spPr bwMode="auto">
            <a:xfrm>
              <a:off x="4752" y="2688"/>
              <a:ext cx="96"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97" name="Rectangle 13">
              <a:extLst>
                <a:ext uri="{FF2B5EF4-FFF2-40B4-BE49-F238E27FC236}">
                  <a16:creationId xmlns:a16="http://schemas.microsoft.com/office/drawing/2014/main" id="{7A5000A7-7BD7-4CA7-BA35-B8FAF2F5D99D}"/>
                </a:ext>
              </a:extLst>
            </p:cNvPr>
            <p:cNvSpPr>
              <a:spLocks noChangeArrowheads="1"/>
            </p:cNvSpPr>
            <p:nvPr/>
          </p:nvSpPr>
          <p:spPr bwMode="auto">
            <a:xfrm>
              <a:off x="4560" y="2928"/>
              <a:ext cx="480" cy="384"/>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98" name="Line 14">
              <a:extLst>
                <a:ext uri="{FF2B5EF4-FFF2-40B4-BE49-F238E27FC236}">
                  <a16:creationId xmlns:a16="http://schemas.microsoft.com/office/drawing/2014/main" id="{11C6CAA7-FEB4-441F-83BB-A8643A5FF0EC}"/>
                </a:ext>
              </a:extLst>
            </p:cNvPr>
            <p:cNvSpPr>
              <a:spLocks noChangeShapeType="1"/>
            </p:cNvSpPr>
            <p:nvPr/>
          </p:nvSpPr>
          <p:spPr bwMode="auto">
            <a:xfrm>
              <a:off x="3936" y="1872"/>
              <a:ext cx="2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99" name="Line 15">
              <a:extLst>
                <a:ext uri="{FF2B5EF4-FFF2-40B4-BE49-F238E27FC236}">
                  <a16:creationId xmlns:a16="http://schemas.microsoft.com/office/drawing/2014/main" id="{64877374-6F25-43C3-810F-CFA38492F7BF}"/>
                </a:ext>
              </a:extLst>
            </p:cNvPr>
            <p:cNvSpPr>
              <a:spLocks noChangeShapeType="1"/>
            </p:cNvSpPr>
            <p:nvPr/>
          </p:nvSpPr>
          <p:spPr bwMode="auto">
            <a:xfrm>
              <a:off x="3936" y="2160"/>
              <a:ext cx="2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00" name="Line 16">
              <a:extLst>
                <a:ext uri="{FF2B5EF4-FFF2-40B4-BE49-F238E27FC236}">
                  <a16:creationId xmlns:a16="http://schemas.microsoft.com/office/drawing/2014/main" id="{DDCB2AB2-596B-418C-9E85-75426778C527}"/>
                </a:ext>
              </a:extLst>
            </p:cNvPr>
            <p:cNvSpPr>
              <a:spLocks noChangeShapeType="1"/>
            </p:cNvSpPr>
            <p:nvPr/>
          </p:nvSpPr>
          <p:spPr bwMode="auto">
            <a:xfrm>
              <a:off x="3936" y="1872"/>
              <a:ext cx="24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01" name="Line 17">
              <a:extLst>
                <a:ext uri="{FF2B5EF4-FFF2-40B4-BE49-F238E27FC236}">
                  <a16:creationId xmlns:a16="http://schemas.microsoft.com/office/drawing/2014/main" id="{6C023E32-208B-446B-962A-E4B650B543CA}"/>
                </a:ext>
              </a:extLst>
            </p:cNvPr>
            <p:cNvSpPr>
              <a:spLocks noChangeShapeType="1"/>
            </p:cNvSpPr>
            <p:nvPr/>
          </p:nvSpPr>
          <p:spPr bwMode="auto">
            <a:xfrm flipH="1">
              <a:off x="3936" y="1872"/>
              <a:ext cx="24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02" name="Text Box 18">
              <a:extLst>
                <a:ext uri="{FF2B5EF4-FFF2-40B4-BE49-F238E27FC236}">
                  <a16:creationId xmlns:a16="http://schemas.microsoft.com/office/drawing/2014/main" id="{AC5B3C33-544F-403A-9F70-0794BED9784A}"/>
                </a:ext>
              </a:extLst>
            </p:cNvPr>
            <p:cNvSpPr txBox="1">
              <a:spLocks noChangeArrowheads="1"/>
            </p:cNvSpPr>
            <p:nvPr/>
          </p:nvSpPr>
          <p:spPr bwMode="auto">
            <a:xfrm>
              <a:off x="2880" y="2886"/>
              <a:ext cx="170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000" b="1">
                  <a:solidFill>
                    <a:srgbClr val="FF0000"/>
                  </a:solidFill>
                </a:rPr>
                <a:t>saturated salt</a:t>
              </a:r>
              <a:r>
                <a:rPr lang="en-US" altLang="en-US" sz="2000"/>
                <a:t>, glycerol</a:t>
              </a:r>
            </a:p>
            <a:p>
              <a:pPr eaLnBrk="1" hangingPunct="1"/>
              <a:r>
                <a:rPr lang="en-US" altLang="en-US" sz="2000"/>
                <a:t>or sulfuric acid solutions</a:t>
              </a:r>
              <a:endParaRPr lang="en-GB" altLang="en-US" sz="2000"/>
            </a:p>
          </p:txBody>
        </p:sp>
        <p:sp>
          <p:nvSpPr>
            <p:cNvPr id="400403" name="Text Box 19">
              <a:extLst>
                <a:ext uri="{FF2B5EF4-FFF2-40B4-BE49-F238E27FC236}">
                  <a16:creationId xmlns:a16="http://schemas.microsoft.com/office/drawing/2014/main" id="{C218FB50-CB73-4FA4-A8FC-142872655C6C}"/>
                </a:ext>
              </a:extLst>
            </p:cNvPr>
            <p:cNvSpPr txBox="1">
              <a:spLocks noChangeArrowheads="1"/>
            </p:cNvSpPr>
            <p:nvPr/>
          </p:nvSpPr>
          <p:spPr bwMode="auto">
            <a:xfrm>
              <a:off x="1927" y="890"/>
              <a:ext cx="90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000"/>
                <a:t>entrance</a:t>
              </a:r>
            </a:p>
            <a:p>
              <a:pPr eaLnBrk="1" hangingPunct="1"/>
              <a:r>
                <a:rPr lang="en-GB" altLang="en-US" sz="2000"/>
                <a:t>window</a:t>
              </a:r>
            </a:p>
          </p:txBody>
        </p:sp>
        <p:sp>
          <p:nvSpPr>
            <p:cNvPr id="400404" name="Rectangle 20">
              <a:extLst>
                <a:ext uri="{FF2B5EF4-FFF2-40B4-BE49-F238E27FC236}">
                  <a16:creationId xmlns:a16="http://schemas.microsoft.com/office/drawing/2014/main" id="{711BCB3B-E1DE-41F3-B1C6-D0240470971C}"/>
                </a:ext>
              </a:extLst>
            </p:cNvPr>
            <p:cNvSpPr>
              <a:spLocks noChangeArrowheads="1"/>
            </p:cNvSpPr>
            <p:nvPr/>
          </p:nvSpPr>
          <p:spPr bwMode="auto">
            <a:xfrm>
              <a:off x="2576" y="2256"/>
              <a:ext cx="576" cy="9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05" name="Text Box 21">
              <a:extLst>
                <a:ext uri="{FF2B5EF4-FFF2-40B4-BE49-F238E27FC236}">
                  <a16:creationId xmlns:a16="http://schemas.microsoft.com/office/drawing/2014/main" id="{7474ED6F-B6B3-40C0-99B6-A5BC06ED164E}"/>
                </a:ext>
              </a:extLst>
            </p:cNvPr>
            <p:cNvSpPr txBox="1">
              <a:spLocks noChangeArrowheads="1"/>
            </p:cNvSpPr>
            <p:nvPr/>
          </p:nvSpPr>
          <p:spPr bwMode="auto">
            <a:xfrm>
              <a:off x="3264" y="2594"/>
              <a:ext cx="4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000"/>
                <a:t>target</a:t>
              </a:r>
            </a:p>
          </p:txBody>
        </p:sp>
        <p:sp>
          <p:nvSpPr>
            <p:cNvPr id="400406" name="Line 22">
              <a:extLst>
                <a:ext uri="{FF2B5EF4-FFF2-40B4-BE49-F238E27FC236}">
                  <a16:creationId xmlns:a16="http://schemas.microsoft.com/office/drawing/2014/main" id="{7948DCB5-60E3-41AE-9E4C-E40950996C27}"/>
                </a:ext>
              </a:extLst>
            </p:cNvPr>
            <p:cNvSpPr>
              <a:spLocks noChangeShapeType="1"/>
            </p:cNvSpPr>
            <p:nvPr/>
          </p:nvSpPr>
          <p:spPr bwMode="auto">
            <a:xfrm flipH="1" flipV="1">
              <a:off x="3120" y="2400"/>
              <a:ext cx="192" cy="24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07" name="Text Box 23">
              <a:extLst>
                <a:ext uri="{FF2B5EF4-FFF2-40B4-BE49-F238E27FC236}">
                  <a16:creationId xmlns:a16="http://schemas.microsoft.com/office/drawing/2014/main" id="{8ED025E2-A019-4848-8F11-711324A31538}"/>
                </a:ext>
              </a:extLst>
            </p:cNvPr>
            <p:cNvSpPr txBox="1">
              <a:spLocks noChangeArrowheads="1"/>
            </p:cNvSpPr>
            <p:nvPr/>
          </p:nvSpPr>
          <p:spPr bwMode="auto">
            <a:xfrm>
              <a:off x="1859" y="2308"/>
              <a:ext cx="127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000" b="1">
                  <a:solidFill>
                    <a:srgbClr val="FF0000"/>
                  </a:solidFill>
                </a:rPr>
                <a:t>thermostatic</a:t>
              </a:r>
              <a:r>
                <a:rPr lang="en-GB" altLang="en-US" sz="2000"/>
                <a:t> </a:t>
              </a:r>
            </a:p>
            <a:p>
              <a:pPr eaLnBrk="1" hangingPunct="1"/>
              <a:r>
                <a:rPr lang="en-GB" altLang="en-US" sz="2000"/>
                <a:t>reaction chamber</a:t>
              </a:r>
            </a:p>
          </p:txBody>
        </p:sp>
        <p:sp>
          <p:nvSpPr>
            <p:cNvPr id="400408" name="Text Box 24">
              <a:extLst>
                <a:ext uri="{FF2B5EF4-FFF2-40B4-BE49-F238E27FC236}">
                  <a16:creationId xmlns:a16="http://schemas.microsoft.com/office/drawing/2014/main" id="{E116DB75-0407-48F1-8D19-71DE842910CC}"/>
                </a:ext>
              </a:extLst>
            </p:cNvPr>
            <p:cNvSpPr txBox="1">
              <a:spLocks noChangeArrowheads="1"/>
            </p:cNvSpPr>
            <p:nvPr/>
          </p:nvSpPr>
          <p:spPr bwMode="auto">
            <a:xfrm>
              <a:off x="3806" y="1640"/>
              <a:ext cx="4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000"/>
                <a:t>valve</a:t>
              </a:r>
            </a:p>
          </p:txBody>
        </p:sp>
        <p:sp>
          <p:nvSpPr>
            <p:cNvPr id="400409" name="Line 25">
              <a:extLst>
                <a:ext uri="{FF2B5EF4-FFF2-40B4-BE49-F238E27FC236}">
                  <a16:creationId xmlns:a16="http://schemas.microsoft.com/office/drawing/2014/main" id="{63603BDA-2E3D-4565-8E3F-2A5BEDE36E66}"/>
                </a:ext>
              </a:extLst>
            </p:cNvPr>
            <p:cNvSpPr>
              <a:spLocks noChangeShapeType="1"/>
            </p:cNvSpPr>
            <p:nvPr/>
          </p:nvSpPr>
          <p:spPr bwMode="auto">
            <a:xfrm>
              <a:off x="2688" y="1344"/>
              <a:ext cx="0" cy="907"/>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10" name="Text Box 26">
              <a:extLst>
                <a:ext uri="{FF2B5EF4-FFF2-40B4-BE49-F238E27FC236}">
                  <a16:creationId xmlns:a16="http://schemas.microsoft.com/office/drawing/2014/main" id="{4FFA7EC2-6036-4F81-B63F-1ED79770CFC0}"/>
                </a:ext>
              </a:extLst>
            </p:cNvPr>
            <p:cNvSpPr txBox="1">
              <a:spLocks noChangeArrowheads="1"/>
            </p:cNvSpPr>
            <p:nvPr/>
          </p:nvSpPr>
          <p:spPr bwMode="auto">
            <a:xfrm>
              <a:off x="2631" y="765"/>
              <a:ext cx="45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000"/>
                <a:t>laser</a:t>
              </a:r>
            </a:p>
            <a:p>
              <a:pPr eaLnBrk="1" hangingPunct="1"/>
              <a:r>
                <a:rPr lang="en-GB" altLang="en-US" sz="2000"/>
                <a:t>pulse</a:t>
              </a:r>
            </a:p>
          </p:txBody>
        </p:sp>
        <p:sp>
          <p:nvSpPr>
            <p:cNvPr id="400411" name="Line 27">
              <a:extLst>
                <a:ext uri="{FF2B5EF4-FFF2-40B4-BE49-F238E27FC236}">
                  <a16:creationId xmlns:a16="http://schemas.microsoft.com/office/drawing/2014/main" id="{2F9EC614-E258-40CE-A9FF-77FBA85463D6}"/>
                </a:ext>
              </a:extLst>
            </p:cNvPr>
            <p:cNvSpPr>
              <a:spLocks noChangeShapeType="1"/>
            </p:cNvSpPr>
            <p:nvPr/>
          </p:nvSpPr>
          <p:spPr bwMode="auto">
            <a:xfrm>
              <a:off x="2313" y="1344"/>
              <a:ext cx="279" cy="24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12" name="Line 28">
              <a:extLst>
                <a:ext uri="{FF2B5EF4-FFF2-40B4-BE49-F238E27FC236}">
                  <a16:creationId xmlns:a16="http://schemas.microsoft.com/office/drawing/2014/main" id="{4A35D022-63A3-41E1-933E-CA391341E905}"/>
                </a:ext>
              </a:extLst>
            </p:cNvPr>
            <p:cNvSpPr>
              <a:spLocks noChangeShapeType="1"/>
            </p:cNvSpPr>
            <p:nvPr/>
          </p:nvSpPr>
          <p:spPr bwMode="auto">
            <a:xfrm flipV="1">
              <a:off x="3264" y="576"/>
              <a:ext cx="0" cy="120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13" name="Line 29">
              <a:extLst>
                <a:ext uri="{FF2B5EF4-FFF2-40B4-BE49-F238E27FC236}">
                  <a16:creationId xmlns:a16="http://schemas.microsoft.com/office/drawing/2014/main" id="{99CF6575-A70D-4708-813F-2371A0B75D53}"/>
                </a:ext>
              </a:extLst>
            </p:cNvPr>
            <p:cNvSpPr>
              <a:spLocks noChangeShapeType="1"/>
            </p:cNvSpPr>
            <p:nvPr/>
          </p:nvSpPr>
          <p:spPr bwMode="auto">
            <a:xfrm>
              <a:off x="3264" y="568"/>
              <a:ext cx="768"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14" name="Text Box 30">
              <a:extLst>
                <a:ext uri="{FF2B5EF4-FFF2-40B4-BE49-F238E27FC236}">
                  <a16:creationId xmlns:a16="http://schemas.microsoft.com/office/drawing/2014/main" id="{7CABFF0A-C20F-41EA-A1D5-0D316A7D9C24}"/>
                </a:ext>
              </a:extLst>
            </p:cNvPr>
            <p:cNvSpPr txBox="1">
              <a:spLocks noChangeArrowheads="1"/>
            </p:cNvSpPr>
            <p:nvPr/>
          </p:nvSpPr>
          <p:spPr bwMode="auto">
            <a:xfrm>
              <a:off x="4032" y="440"/>
              <a:ext cx="960" cy="266"/>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000">
                  <a:solidFill>
                    <a:schemeClr val="accent2"/>
                  </a:solidFill>
                </a:rPr>
                <a:t>hygrometer</a:t>
              </a:r>
              <a:endParaRPr lang="en-GB" altLang="en-US" sz="2000"/>
            </a:p>
          </p:txBody>
        </p:sp>
        <p:sp>
          <p:nvSpPr>
            <p:cNvPr id="400415" name="Line 31">
              <a:extLst>
                <a:ext uri="{FF2B5EF4-FFF2-40B4-BE49-F238E27FC236}">
                  <a16:creationId xmlns:a16="http://schemas.microsoft.com/office/drawing/2014/main" id="{6EC11F02-F78B-4E76-A96E-A9C1385AE7D2}"/>
                </a:ext>
              </a:extLst>
            </p:cNvPr>
            <p:cNvSpPr>
              <a:spLocks noChangeShapeType="1"/>
            </p:cNvSpPr>
            <p:nvPr/>
          </p:nvSpPr>
          <p:spPr bwMode="auto">
            <a:xfrm flipV="1">
              <a:off x="3360" y="912"/>
              <a:ext cx="0" cy="864"/>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16" name="Line 32">
              <a:extLst>
                <a:ext uri="{FF2B5EF4-FFF2-40B4-BE49-F238E27FC236}">
                  <a16:creationId xmlns:a16="http://schemas.microsoft.com/office/drawing/2014/main" id="{BB132BA5-BEC8-404D-AD66-AA524B268C6C}"/>
                </a:ext>
              </a:extLst>
            </p:cNvPr>
            <p:cNvSpPr>
              <a:spLocks noChangeShapeType="1"/>
            </p:cNvSpPr>
            <p:nvPr/>
          </p:nvSpPr>
          <p:spPr bwMode="auto">
            <a:xfrm rot="16200000" flipV="1">
              <a:off x="3704" y="568"/>
              <a:ext cx="0" cy="67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17" name="Text Box 33">
              <a:extLst>
                <a:ext uri="{FF2B5EF4-FFF2-40B4-BE49-F238E27FC236}">
                  <a16:creationId xmlns:a16="http://schemas.microsoft.com/office/drawing/2014/main" id="{3A5BFD7F-B145-4FB7-80D4-C4FE3F38B953}"/>
                </a:ext>
              </a:extLst>
            </p:cNvPr>
            <p:cNvSpPr txBox="1">
              <a:spLocks noChangeArrowheads="1"/>
            </p:cNvSpPr>
            <p:nvPr/>
          </p:nvSpPr>
          <p:spPr bwMode="auto">
            <a:xfrm>
              <a:off x="4032" y="810"/>
              <a:ext cx="947" cy="266"/>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000">
                  <a:solidFill>
                    <a:srgbClr val="FF0000"/>
                  </a:solidFill>
                </a:rPr>
                <a:t>thermometer</a:t>
              </a:r>
              <a:endParaRPr lang="en-GB" altLang="en-US" sz="2000"/>
            </a:p>
          </p:txBody>
        </p:sp>
        <p:sp>
          <p:nvSpPr>
            <p:cNvPr id="400418" name="Line 34">
              <a:extLst>
                <a:ext uri="{FF2B5EF4-FFF2-40B4-BE49-F238E27FC236}">
                  <a16:creationId xmlns:a16="http://schemas.microsoft.com/office/drawing/2014/main" id="{E8401066-15F7-4978-A2F5-838208E6CD1D}"/>
                </a:ext>
              </a:extLst>
            </p:cNvPr>
            <p:cNvSpPr>
              <a:spLocks noChangeShapeType="1"/>
            </p:cNvSpPr>
            <p:nvPr/>
          </p:nvSpPr>
          <p:spPr bwMode="auto">
            <a:xfrm flipV="1">
              <a:off x="3456" y="1296"/>
              <a:ext cx="0" cy="480"/>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19" name="Text Box 35">
              <a:extLst>
                <a:ext uri="{FF2B5EF4-FFF2-40B4-BE49-F238E27FC236}">
                  <a16:creationId xmlns:a16="http://schemas.microsoft.com/office/drawing/2014/main" id="{449D8F5D-3D87-4788-A00E-4C9EEB55DB71}"/>
                </a:ext>
              </a:extLst>
            </p:cNvPr>
            <p:cNvSpPr txBox="1">
              <a:spLocks noChangeArrowheads="1"/>
            </p:cNvSpPr>
            <p:nvPr/>
          </p:nvSpPr>
          <p:spPr bwMode="auto">
            <a:xfrm>
              <a:off x="4032" y="1178"/>
              <a:ext cx="779" cy="266"/>
            </a:xfrm>
            <a:prstGeom prst="rect">
              <a:avLst/>
            </a:prstGeom>
            <a:noFill/>
            <a:ln w="254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000">
                  <a:solidFill>
                    <a:srgbClr val="339966"/>
                  </a:solidFill>
                </a:rPr>
                <a:t>barometer</a:t>
              </a:r>
              <a:endParaRPr lang="en-GB" altLang="en-US" sz="2000">
                <a:solidFill>
                  <a:schemeClr val="accent1"/>
                </a:solidFill>
              </a:endParaRPr>
            </a:p>
          </p:txBody>
        </p:sp>
        <p:sp>
          <p:nvSpPr>
            <p:cNvPr id="400420" name="Line 36">
              <a:extLst>
                <a:ext uri="{FF2B5EF4-FFF2-40B4-BE49-F238E27FC236}">
                  <a16:creationId xmlns:a16="http://schemas.microsoft.com/office/drawing/2014/main" id="{7A481992-6228-45A3-BFD5-35BE202B136A}"/>
                </a:ext>
              </a:extLst>
            </p:cNvPr>
            <p:cNvSpPr>
              <a:spLocks noChangeShapeType="1"/>
            </p:cNvSpPr>
            <p:nvPr/>
          </p:nvSpPr>
          <p:spPr bwMode="auto">
            <a:xfrm>
              <a:off x="3456" y="1296"/>
              <a:ext cx="576" cy="0"/>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21" name="Line 37">
              <a:extLst>
                <a:ext uri="{FF2B5EF4-FFF2-40B4-BE49-F238E27FC236}">
                  <a16:creationId xmlns:a16="http://schemas.microsoft.com/office/drawing/2014/main" id="{001B6832-DD26-4574-897E-EECA58CAC638}"/>
                </a:ext>
              </a:extLst>
            </p:cNvPr>
            <p:cNvSpPr>
              <a:spLocks noChangeShapeType="1"/>
            </p:cNvSpPr>
            <p:nvPr/>
          </p:nvSpPr>
          <p:spPr bwMode="auto">
            <a:xfrm>
              <a:off x="2857" y="1344"/>
              <a:ext cx="0" cy="907"/>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22" name="Line 38">
              <a:extLst>
                <a:ext uri="{FF2B5EF4-FFF2-40B4-BE49-F238E27FC236}">
                  <a16:creationId xmlns:a16="http://schemas.microsoft.com/office/drawing/2014/main" id="{1DEB78E5-1102-44DC-816C-55F624835174}"/>
                </a:ext>
              </a:extLst>
            </p:cNvPr>
            <p:cNvSpPr>
              <a:spLocks noChangeShapeType="1"/>
            </p:cNvSpPr>
            <p:nvPr/>
          </p:nvSpPr>
          <p:spPr bwMode="auto">
            <a:xfrm>
              <a:off x="3039" y="1344"/>
              <a:ext cx="0" cy="907"/>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0423" name="Text Box 39">
            <a:extLst>
              <a:ext uri="{FF2B5EF4-FFF2-40B4-BE49-F238E27FC236}">
                <a16:creationId xmlns:a16="http://schemas.microsoft.com/office/drawing/2014/main" id="{D1A93EA4-39CF-4A6D-8B57-012DE5DD53E4}"/>
              </a:ext>
            </a:extLst>
          </p:cNvPr>
          <p:cNvSpPr txBox="1">
            <a:spLocks noChangeArrowheads="1"/>
          </p:cNvSpPr>
          <p:nvPr/>
        </p:nvSpPr>
        <p:spPr bwMode="auto">
          <a:xfrm>
            <a:off x="142875" y="0"/>
            <a:ext cx="8243888"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How to achieve </a:t>
            </a:r>
            <a:r>
              <a:rPr lang="en-US" altLang="en-US" b="1">
                <a:solidFill>
                  <a:srgbClr val="FF0000"/>
                </a:solidFill>
              </a:rPr>
              <a:t>stable high </a:t>
            </a:r>
            <a:r>
              <a:rPr lang="en-US" altLang="en-US" b="1" i="1">
                <a:solidFill>
                  <a:srgbClr val="FF0000"/>
                </a:solidFill>
              </a:rPr>
              <a:t>RH~</a:t>
            </a:r>
            <a:r>
              <a:rPr lang="en-US" altLang="en-US" b="1">
                <a:solidFill>
                  <a:srgbClr val="FF0000"/>
                </a:solidFill>
              </a:rPr>
              <a:t>1</a:t>
            </a:r>
            <a:r>
              <a:rPr lang="en-US" altLang="en-US" b="1" i="1">
                <a:solidFill>
                  <a:srgbClr val="FF0000"/>
                </a:solidFill>
              </a:rPr>
              <a:t> </a:t>
            </a:r>
            <a:r>
              <a:rPr lang="en-US" altLang="en-US" b="1">
                <a:solidFill>
                  <a:srgbClr val="FF0000"/>
                </a:solidFill>
              </a:rPr>
              <a:t>:</a:t>
            </a:r>
            <a:r>
              <a:rPr lang="en-US" altLang="en-US" b="1" i="1">
                <a:solidFill>
                  <a:srgbClr val="FF0000"/>
                </a:solidFill>
              </a:rPr>
              <a:t> </a:t>
            </a:r>
            <a:r>
              <a:rPr lang="en-US" altLang="en-US" b="1">
                <a:solidFill>
                  <a:srgbClr val="FF0000"/>
                </a:solidFill>
              </a:rPr>
              <a:t>desired</a:t>
            </a:r>
            <a:r>
              <a:rPr lang="en-US" altLang="en-US"/>
              <a:t> experimental setup</a:t>
            </a:r>
          </a:p>
          <a:p>
            <a:pPr>
              <a:spcBef>
                <a:spcPct val="50000"/>
              </a:spcBef>
            </a:pPr>
            <a:r>
              <a:rPr lang="en-US" altLang="en-US" b="1">
                <a:solidFill>
                  <a:schemeClr val="accent2"/>
                </a:solidFill>
              </a:rPr>
              <a:t>saturated salt, glycerol or sulfuric acid solutions*</a:t>
            </a:r>
            <a:r>
              <a:rPr lang="en-US" altLang="en-US"/>
              <a:t> </a:t>
            </a:r>
          </a:p>
        </p:txBody>
      </p:sp>
      <p:grpSp>
        <p:nvGrpSpPr>
          <p:cNvPr id="400424" name="Group 40">
            <a:extLst>
              <a:ext uri="{FF2B5EF4-FFF2-40B4-BE49-F238E27FC236}">
                <a16:creationId xmlns:a16="http://schemas.microsoft.com/office/drawing/2014/main" id="{F8A19981-B9B5-4520-B794-C22841DC2141}"/>
              </a:ext>
            </a:extLst>
          </p:cNvPr>
          <p:cNvGrpSpPr>
            <a:grpSpLocks noChangeAspect="1"/>
          </p:cNvGrpSpPr>
          <p:nvPr/>
        </p:nvGrpSpPr>
        <p:grpSpPr bwMode="auto">
          <a:xfrm>
            <a:off x="0" y="1489075"/>
            <a:ext cx="4127500" cy="1508125"/>
            <a:chOff x="1124" y="2070"/>
            <a:chExt cx="2857" cy="1043"/>
          </a:xfrm>
        </p:grpSpPr>
        <p:pic>
          <p:nvPicPr>
            <p:cNvPr id="400425" name="Picture 41">
              <a:extLst>
                <a:ext uri="{FF2B5EF4-FFF2-40B4-BE49-F238E27FC236}">
                  <a16:creationId xmlns:a16="http://schemas.microsoft.com/office/drawing/2014/main" id="{B297A67D-1773-4BA1-A3C7-D715D42D3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 y="2070"/>
              <a:ext cx="283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0426" name="Picture 42">
              <a:extLst>
                <a:ext uri="{FF2B5EF4-FFF2-40B4-BE49-F238E27FC236}">
                  <a16:creationId xmlns:a16="http://schemas.microsoft.com/office/drawing/2014/main" id="{C3D6D31E-5E85-4EB2-8FD1-59A05A712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 y="2441"/>
              <a:ext cx="2822"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00427" name="Text Box 43">
            <a:extLst>
              <a:ext uri="{FF2B5EF4-FFF2-40B4-BE49-F238E27FC236}">
                <a16:creationId xmlns:a16="http://schemas.microsoft.com/office/drawing/2014/main" id="{700FE7B7-C499-4B99-9456-6DF2EECA69E7}"/>
              </a:ext>
            </a:extLst>
          </p:cNvPr>
          <p:cNvSpPr txBox="1">
            <a:spLocks noChangeArrowheads="1"/>
          </p:cNvSpPr>
          <p:nvPr/>
        </p:nvSpPr>
        <p:spPr bwMode="auto">
          <a:xfrm>
            <a:off x="0" y="6189663"/>
            <a:ext cx="4176713"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*From: F. Restagno, PhD thesis, Lyon, 2000</a:t>
            </a:r>
          </a:p>
          <a:p>
            <a:pPr>
              <a:spcBef>
                <a:spcPct val="50000"/>
              </a:spcBef>
            </a:pPr>
            <a:r>
              <a:rPr lang="en-US" altLang="en-US" sz="1400"/>
              <a:t>R. C. Weast. CRC Handbook of Chemstry and Physics</a:t>
            </a:r>
          </a:p>
        </p:txBody>
      </p:sp>
      <p:sp>
        <p:nvSpPr>
          <p:cNvPr id="400428" name="Text Box 44">
            <a:extLst>
              <a:ext uri="{FF2B5EF4-FFF2-40B4-BE49-F238E27FC236}">
                <a16:creationId xmlns:a16="http://schemas.microsoft.com/office/drawing/2014/main" id="{3C188436-2090-4976-A841-2A7FA8A6CAD7}"/>
              </a:ext>
            </a:extLst>
          </p:cNvPr>
          <p:cNvSpPr txBox="1">
            <a:spLocks noChangeArrowheads="1"/>
          </p:cNvSpPr>
          <p:nvPr/>
        </p:nvSpPr>
        <p:spPr bwMode="auto">
          <a:xfrm>
            <a:off x="142875" y="3840163"/>
            <a:ext cx="3060700"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sym typeface="Symbol" panose="05050102010706020507" pitchFamily="18" charset="2"/>
              </a:rPr>
              <a:t>Also*: </a:t>
            </a:r>
            <a:r>
              <a:rPr lang="en-US" altLang="en-US" sz="1800">
                <a:solidFill>
                  <a:srgbClr val="CC0099"/>
                </a:solidFill>
              </a:rPr>
              <a:t>At 20 °C:</a:t>
            </a:r>
            <a:endParaRPr lang="en-US" altLang="en-US" sz="1800"/>
          </a:p>
          <a:p>
            <a:pPr>
              <a:spcBef>
                <a:spcPct val="50000"/>
              </a:spcBef>
            </a:pPr>
            <a:r>
              <a:rPr lang="en-US" altLang="en-US" sz="1800">
                <a:sym typeface="Symbol" panose="05050102010706020507" pitchFamily="18" charset="2"/>
              </a:rPr>
              <a:t>Pb(NO</a:t>
            </a:r>
            <a:r>
              <a:rPr lang="en-US" altLang="en-US" sz="1800" baseline="-25000">
                <a:sym typeface="Symbol" panose="05050102010706020507" pitchFamily="18" charset="2"/>
              </a:rPr>
              <a:t>3</a:t>
            </a:r>
            <a:r>
              <a:rPr lang="en-US" altLang="en-US" sz="1800">
                <a:sym typeface="Symbol" panose="05050102010706020507" pitchFamily="18" charset="2"/>
              </a:rPr>
              <a:t>)</a:t>
            </a:r>
            <a:r>
              <a:rPr lang="en-US" altLang="en-US" sz="1800" baseline="-25000">
                <a:sym typeface="Symbol" panose="05050102010706020507" pitchFamily="18" charset="2"/>
              </a:rPr>
              <a:t>2</a:t>
            </a:r>
            <a:r>
              <a:rPr lang="en-US" altLang="en-US" sz="1800">
                <a:sym typeface="Symbol" panose="05050102010706020507" pitchFamily="18" charset="2"/>
              </a:rPr>
              <a:t> </a:t>
            </a:r>
            <a:r>
              <a:rPr lang="en-US" altLang="en-US" sz="1800" i="1">
                <a:sym typeface="Symbol" panose="05050102010706020507" pitchFamily="18" charset="2"/>
              </a:rPr>
              <a:t>RH</a:t>
            </a:r>
            <a:r>
              <a:rPr lang="en-US" altLang="en-US" sz="1800">
                <a:sym typeface="Symbol" panose="05050102010706020507" pitchFamily="18" charset="2"/>
              </a:rPr>
              <a:t>=98</a:t>
            </a:r>
          </a:p>
          <a:p>
            <a:pPr>
              <a:spcBef>
                <a:spcPct val="50000"/>
              </a:spcBef>
            </a:pPr>
            <a:r>
              <a:rPr lang="en-US" altLang="en-US" sz="1800">
                <a:sym typeface="Symbol" panose="05050102010706020507" pitchFamily="18" charset="2"/>
              </a:rPr>
              <a:t>CuSO</a:t>
            </a:r>
            <a:r>
              <a:rPr lang="en-US" altLang="en-US" sz="1800" baseline="-25000">
                <a:sym typeface="Symbol" panose="05050102010706020507" pitchFamily="18" charset="2"/>
              </a:rPr>
              <a:t>4</a:t>
            </a:r>
            <a:r>
              <a:rPr lang="en-US" altLang="en-US" sz="1800">
                <a:sym typeface="Symbol" panose="05050102010706020507" pitchFamily="18" charset="2"/>
              </a:rPr>
              <a:t>.5H</a:t>
            </a:r>
            <a:r>
              <a:rPr lang="en-US" altLang="en-US" sz="1800" baseline="-25000">
                <a:sym typeface="Symbol" panose="05050102010706020507" pitchFamily="18" charset="2"/>
              </a:rPr>
              <a:t>2</a:t>
            </a:r>
            <a:r>
              <a:rPr lang="en-US" altLang="en-US" sz="1800">
                <a:sym typeface="Symbol" panose="05050102010706020507" pitchFamily="18" charset="2"/>
              </a:rPr>
              <a:t>O </a:t>
            </a:r>
            <a:r>
              <a:rPr lang="en-US" altLang="en-US" sz="1800" i="1">
                <a:sym typeface="Symbol" panose="05050102010706020507" pitchFamily="18" charset="2"/>
              </a:rPr>
              <a:t>RH</a:t>
            </a:r>
            <a:r>
              <a:rPr lang="en-US" altLang="en-US" sz="1800">
                <a:sym typeface="Symbol" panose="05050102010706020507" pitchFamily="18" charset="2"/>
              </a:rPr>
              <a:t>=98</a:t>
            </a:r>
          </a:p>
          <a:p>
            <a:pPr>
              <a:spcBef>
                <a:spcPct val="50000"/>
              </a:spcBef>
            </a:pPr>
            <a:r>
              <a:rPr lang="en-US" altLang="en-US" sz="1800"/>
              <a:t>H</a:t>
            </a:r>
            <a:r>
              <a:rPr lang="en-US" altLang="en-US" sz="1800" baseline="-25000"/>
              <a:t>2</a:t>
            </a:r>
            <a:r>
              <a:rPr lang="en-US" altLang="en-US" sz="1800"/>
              <a:t>SO</a:t>
            </a:r>
            <a:r>
              <a:rPr lang="en-US" altLang="en-US" sz="1800" baseline="-25000"/>
              <a:t>4</a:t>
            </a:r>
            <a:r>
              <a:rPr lang="en-US" altLang="en-US" sz="1800"/>
              <a:t>:</a:t>
            </a:r>
            <a:r>
              <a:rPr lang="en-US" altLang="en-US" sz="1800" i="1">
                <a:sym typeface="Symbol" panose="05050102010706020507" pitchFamily="18" charset="2"/>
              </a:rPr>
              <a:t></a:t>
            </a:r>
            <a:r>
              <a:rPr lang="en-US" altLang="en-US" sz="1800">
                <a:sym typeface="Symbol" panose="05050102010706020507" pitchFamily="18" charset="2"/>
              </a:rPr>
              <a:t> 1.051, </a:t>
            </a:r>
            <a:r>
              <a:rPr lang="en-US" altLang="en-US" sz="1800" i="1">
                <a:sym typeface="Symbol" panose="05050102010706020507" pitchFamily="18" charset="2"/>
              </a:rPr>
              <a:t>RH</a:t>
            </a:r>
            <a:r>
              <a:rPr lang="en-US" altLang="en-US" sz="1800">
                <a:sym typeface="Symbol" panose="05050102010706020507" pitchFamily="18" charset="2"/>
              </a:rPr>
              <a:t> 97.51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5DFDA3CD-BF68-477F-874B-0D77206DB671}"/>
              </a:ext>
            </a:extLst>
          </p:cNvPr>
          <p:cNvSpPr>
            <a:spLocks noGrp="1"/>
          </p:cNvSpPr>
          <p:nvPr>
            <p:ph type="ftr" sz="quarter" idx="11"/>
          </p:nvPr>
        </p:nvSpPr>
        <p:spPr/>
        <p:txBody>
          <a:bodyPr/>
          <a:lstStyle/>
          <a:p>
            <a:r>
              <a:rPr lang="en-US" altLang="en-US"/>
              <a:t>N. Arnold, Applied Physics, Linz</a:t>
            </a:r>
          </a:p>
        </p:txBody>
      </p:sp>
      <p:sp>
        <p:nvSpPr>
          <p:cNvPr id="408578" name="Text Box 2">
            <a:extLst>
              <a:ext uri="{FF2B5EF4-FFF2-40B4-BE49-F238E27FC236}">
                <a16:creationId xmlns:a16="http://schemas.microsoft.com/office/drawing/2014/main" id="{8FC7CE90-EE17-496C-A8EA-608DE3B4A0D2}"/>
              </a:ext>
            </a:extLst>
          </p:cNvPr>
          <p:cNvSpPr txBox="1">
            <a:spLocks noChangeArrowheads="1"/>
          </p:cNvSpPr>
          <p:nvPr/>
        </p:nvSpPr>
        <p:spPr bwMode="auto">
          <a:xfrm>
            <a:off x="381000" y="4876800"/>
            <a:ext cx="8001000"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de-DE" altLang="en-US"/>
              <a:t>- In </a:t>
            </a:r>
            <a:r>
              <a:rPr lang="de-DE" altLang="en-US">
                <a:solidFill>
                  <a:schemeClr val="accent2"/>
                </a:solidFill>
              </a:rPr>
              <a:t>all cases</a:t>
            </a:r>
            <a:r>
              <a:rPr lang="de-DE" altLang="en-US"/>
              <a:t> strong dependence on fluence </a:t>
            </a:r>
            <a:r>
              <a:rPr lang="de-DE" altLang="en-US" i="1">
                <a:solidFill>
                  <a:srgbClr val="FF3300"/>
                </a:solidFill>
              </a:rPr>
              <a:t>and</a:t>
            </a:r>
            <a:r>
              <a:rPr lang="de-DE" altLang="en-US">
                <a:solidFill>
                  <a:srgbClr val="FF3300"/>
                </a:solidFill>
              </a:rPr>
              <a:t> </a:t>
            </a:r>
            <a:r>
              <a:rPr lang="de-DE" altLang="en-US"/>
              <a:t>particle size</a:t>
            </a:r>
          </a:p>
          <a:p>
            <a:pPr>
              <a:lnSpc>
                <a:spcPct val="85000"/>
              </a:lnSpc>
              <a:spcBef>
                <a:spcPct val="50000"/>
              </a:spcBef>
            </a:pPr>
            <a:r>
              <a:rPr lang="de-DE" altLang="en-US"/>
              <a:t>- </a:t>
            </a:r>
            <a:r>
              <a:rPr lang="de-DE" altLang="en-US">
                <a:solidFill>
                  <a:srgbClr val="FF3300"/>
                </a:solidFill>
              </a:rPr>
              <a:t>Threshold</a:t>
            </a:r>
            <a:r>
              <a:rPr lang="de-DE" altLang="en-US"/>
              <a:t> for cleaning, </a:t>
            </a:r>
            <a:r>
              <a:rPr lang="de-DE" altLang="en-US">
                <a:sym typeface="Symbol" panose="05050102010706020507" pitchFamily="18" charset="2"/>
              </a:rPr>
              <a:t></a:t>
            </a:r>
            <a:r>
              <a:rPr lang="de-DE" altLang="en-US" baseline="-25000">
                <a:sym typeface="Symbol" panose="05050102010706020507" pitchFamily="18" charset="2"/>
              </a:rPr>
              <a:t>Cl</a:t>
            </a:r>
          </a:p>
          <a:p>
            <a:pPr>
              <a:lnSpc>
                <a:spcPct val="85000"/>
              </a:lnSpc>
              <a:spcBef>
                <a:spcPct val="50000"/>
              </a:spcBef>
            </a:pPr>
            <a:r>
              <a:rPr lang="de-DE" altLang="en-US">
                <a:sym typeface="Symbol" panose="05050102010706020507" pitchFamily="18" charset="2"/>
              </a:rPr>
              <a:t>- </a:t>
            </a:r>
            <a:r>
              <a:rPr lang="de-DE" altLang="en-US" baseline="-25000">
                <a:sym typeface="Symbol" panose="05050102010706020507" pitchFamily="18" charset="2"/>
              </a:rPr>
              <a:t>Cl</a:t>
            </a:r>
            <a:r>
              <a:rPr lang="de-DE" altLang="en-US">
                <a:sym typeface="Symbol" panose="05050102010706020507" pitchFamily="18" charset="2"/>
              </a:rPr>
              <a:t>  increases with </a:t>
            </a:r>
            <a:r>
              <a:rPr lang="de-DE" altLang="en-US">
                <a:solidFill>
                  <a:srgbClr val="FF0000"/>
                </a:solidFill>
                <a:sym typeface="Symbol" panose="05050102010706020507" pitchFamily="18" charset="2"/>
              </a:rPr>
              <a:t>decreasing</a:t>
            </a:r>
            <a:r>
              <a:rPr lang="de-DE" altLang="en-US">
                <a:sym typeface="Symbol" panose="05050102010706020507" pitchFamily="18" charset="2"/>
              </a:rPr>
              <a:t> particle size  r </a:t>
            </a:r>
          </a:p>
          <a:p>
            <a:pPr>
              <a:lnSpc>
                <a:spcPct val="85000"/>
              </a:lnSpc>
              <a:spcBef>
                <a:spcPct val="50000"/>
              </a:spcBef>
            </a:pPr>
            <a:r>
              <a:rPr lang="de-DE" altLang="en-US">
                <a:sym typeface="Symbol" panose="05050102010706020507" pitchFamily="18" charset="2"/>
              </a:rPr>
              <a:t>- Strong influence of </a:t>
            </a:r>
            <a:r>
              <a:rPr lang="de-DE" altLang="en-US">
                <a:solidFill>
                  <a:srgbClr val="FF3300"/>
                </a:solidFill>
                <a:sym typeface="Symbol" panose="05050102010706020507" pitchFamily="18" charset="2"/>
              </a:rPr>
              <a:t>atmosphere</a:t>
            </a:r>
            <a:endParaRPr lang="de-DE" altLang="en-US">
              <a:sym typeface="Symbol" panose="05050102010706020507" pitchFamily="18" charset="2"/>
            </a:endParaRPr>
          </a:p>
        </p:txBody>
      </p:sp>
      <p:graphicFrame>
        <p:nvGraphicFramePr>
          <p:cNvPr id="408579" name="Object 3">
            <a:extLst>
              <a:ext uri="{FF2B5EF4-FFF2-40B4-BE49-F238E27FC236}">
                <a16:creationId xmlns:a16="http://schemas.microsoft.com/office/drawing/2014/main" id="{D6A4B465-0CC2-4BD0-A2AD-E8E607FEF26B}"/>
              </a:ext>
            </a:extLst>
          </p:cNvPr>
          <p:cNvGraphicFramePr>
            <a:graphicFrameLocks noChangeAspect="1"/>
          </p:cNvGraphicFramePr>
          <p:nvPr/>
        </p:nvGraphicFramePr>
        <p:xfrm>
          <a:off x="381000" y="12700"/>
          <a:ext cx="6705600" cy="4764088"/>
        </p:xfrm>
        <a:graphic>
          <a:graphicData uri="http://schemas.openxmlformats.org/presentationml/2006/ole">
            <mc:AlternateContent xmlns:mc="http://schemas.openxmlformats.org/markup-compatibility/2006">
              <mc:Choice xmlns:v="urn:schemas-microsoft-com:vml" Requires="v">
                <p:oleObj spid="_x0000_s408580" name="Graph" r:id="rId3" imgW="4944600" imgH="3751200" progId="Origin50.Graph">
                  <p:embed/>
                </p:oleObj>
              </mc:Choice>
              <mc:Fallback>
                <p:oleObj name="Graph" r:id="rId3" imgW="4944600" imgH="3751200" progId="Origin50.Grap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4112" t="9732" r="5611" b="5705"/>
                      <a:stretch>
                        <a:fillRect/>
                      </a:stretch>
                    </p:blipFill>
                    <p:spPr bwMode="auto">
                      <a:xfrm>
                        <a:off x="381000" y="12700"/>
                        <a:ext cx="6705600" cy="476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8511CD6-FAA7-4963-971E-FC6FE696E50F}"/>
              </a:ext>
            </a:extLst>
          </p:cNvPr>
          <p:cNvSpPr>
            <a:spLocks noGrp="1"/>
          </p:cNvSpPr>
          <p:nvPr>
            <p:ph type="ftr" sz="quarter" idx="11"/>
          </p:nvPr>
        </p:nvSpPr>
        <p:spPr/>
        <p:txBody>
          <a:bodyPr/>
          <a:lstStyle/>
          <a:p>
            <a:r>
              <a:rPr lang="en-US" altLang="en-US"/>
              <a:t>N. Arnold, Applied Physics, Linz</a:t>
            </a:r>
          </a:p>
        </p:txBody>
      </p:sp>
      <p:sp>
        <p:nvSpPr>
          <p:cNvPr id="212994" name="Text Box 1026">
            <a:extLst>
              <a:ext uri="{FF2B5EF4-FFF2-40B4-BE49-F238E27FC236}">
                <a16:creationId xmlns:a16="http://schemas.microsoft.com/office/drawing/2014/main" id="{C1994B13-2136-4B4D-9A1B-815E991ED455}"/>
              </a:ext>
            </a:extLst>
          </p:cNvPr>
          <p:cNvSpPr txBox="1">
            <a:spLocks noChangeArrowheads="1"/>
          </p:cNvSpPr>
          <p:nvPr/>
        </p:nvSpPr>
        <p:spPr bwMode="auto">
          <a:xfrm>
            <a:off x="1600200" y="1676400"/>
            <a:ext cx="6324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Cleaning with laser-excited SAW (surface acoustic waves)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
            <a:extLst>
              <a:ext uri="{FF2B5EF4-FFF2-40B4-BE49-F238E27FC236}">
                <a16:creationId xmlns:a16="http://schemas.microsoft.com/office/drawing/2014/main" id="{4CD6645A-CADF-4452-B3E1-606BAB0ED96A}"/>
              </a:ext>
            </a:extLst>
          </p:cNvPr>
          <p:cNvSpPr>
            <a:spLocks noGrp="1"/>
          </p:cNvSpPr>
          <p:nvPr>
            <p:ph type="ftr" sz="quarter" idx="11"/>
          </p:nvPr>
        </p:nvSpPr>
        <p:spPr/>
        <p:txBody>
          <a:bodyPr/>
          <a:lstStyle/>
          <a:p>
            <a:r>
              <a:rPr lang="en-US" altLang="en-US"/>
              <a:t>N. Arnold, Applied Physics, Linz</a:t>
            </a:r>
          </a:p>
        </p:txBody>
      </p:sp>
      <p:sp>
        <p:nvSpPr>
          <p:cNvPr id="405506" name="Text Box 2">
            <a:extLst>
              <a:ext uri="{FF2B5EF4-FFF2-40B4-BE49-F238E27FC236}">
                <a16:creationId xmlns:a16="http://schemas.microsoft.com/office/drawing/2014/main" id="{8B02B6FB-6530-4072-BA5E-AD5A0858F6A2}"/>
              </a:ext>
            </a:extLst>
          </p:cNvPr>
          <p:cNvSpPr txBox="1">
            <a:spLocks noChangeArrowheads="1"/>
          </p:cNvSpPr>
          <p:nvPr/>
        </p:nvSpPr>
        <p:spPr bwMode="auto">
          <a:xfrm>
            <a:off x="1439863" y="80963"/>
            <a:ext cx="7056437"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Cleaning with laser-excited</a:t>
            </a:r>
          </a:p>
          <a:p>
            <a:pPr>
              <a:spcBef>
                <a:spcPct val="50000"/>
              </a:spcBef>
            </a:pPr>
            <a:r>
              <a:rPr lang="en-US" altLang="en-US" sz="3600" b="1">
                <a:solidFill>
                  <a:srgbClr val="FF0000"/>
                </a:solidFill>
              </a:rPr>
              <a:t>1D</a:t>
            </a:r>
            <a:r>
              <a:rPr lang="en-US" altLang="en-US" sz="3600" b="1">
                <a:solidFill>
                  <a:srgbClr val="0000FF"/>
                </a:solidFill>
              </a:rPr>
              <a:t> SAW (surface acoustic waves)</a:t>
            </a:r>
          </a:p>
        </p:txBody>
      </p:sp>
      <p:sp>
        <p:nvSpPr>
          <p:cNvPr id="405507" name="Text Box 3">
            <a:extLst>
              <a:ext uri="{FF2B5EF4-FFF2-40B4-BE49-F238E27FC236}">
                <a16:creationId xmlns:a16="http://schemas.microsoft.com/office/drawing/2014/main" id="{2663C0CB-EA9B-4A7B-8DF8-B800FFE2BEE4}"/>
              </a:ext>
            </a:extLst>
          </p:cNvPr>
          <p:cNvSpPr txBox="1">
            <a:spLocks noChangeArrowheads="1"/>
          </p:cNvSpPr>
          <p:nvPr/>
        </p:nvSpPr>
        <p:spPr bwMode="auto">
          <a:xfrm>
            <a:off x="4716463" y="1700213"/>
            <a:ext cx="4321175"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ym typeface="Symbol" panose="05050102010706020507" pitchFamily="18" charset="2"/>
              </a:rPr>
              <a:t>SAW cleaning </a:t>
            </a:r>
            <a:r>
              <a:rPr lang="en-US" altLang="en-US" b="1">
                <a:solidFill>
                  <a:srgbClr val="0000FF"/>
                </a:solidFill>
                <a:sym typeface="Symbol" panose="05050102010706020507" pitchFamily="18" charset="2"/>
              </a:rPr>
              <a:t>outside the beam</a:t>
            </a:r>
            <a:r>
              <a:rPr lang="en-US" altLang="en-US">
                <a:sym typeface="Symbol" panose="05050102010706020507" pitchFamily="18" charset="2"/>
              </a:rPr>
              <a:t> </a:t>
            </a:r>
          </a:p>
          <a:p>
            <a:pPr>
              <a:spcBef>
                <a:spcPct val="50000"/>
              </a:spcBef>
            </a:pPr>
            <a:r>
              <a:rPr lang="en-US" altLang="en-US">
                <a:sym typeface="Symbol" panose="05050102010706020507" pitchFamily="18" charset="2"/>
              </a:rPr>
              <a:t>was demonstrated</a:t>
            </a:r>
          </a:p>
        </p:txBody>
      </p:sp>
      <p:sp>
        <p:nvSpPr>
          <p:cNvPr id="405508" name="Text Box 4">
            <a:extLst>
              <a:ext uri="{FF2B5EF4-FFF2-40B4-BE49-F238E27FC236}">
                <a16:creationId xmlns:a16="http://schemas.microsoft.com/office/drawing/2014/main" id="{8AD0C6A5-20FC-4812-BA22-5ADF73D56663}"/>
              </a:ext>
            </a:extLst>
          </p:cNvPr>
          <p:cNvSpPr txBox="1">
            <a:spLocks noChangeArrowheads="1"/>
          </p:cNvSpPr>
          <p:nvPr/>
        </p:nvSpPr>
        <p:spPr bwMode="auto">
          <a:xfrm>
            <a:off x="0" y="1773238"/>
            <a:ext cx="280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Advances in theory</a:t>
            </a:r>
          </a:p>
        </p:txBody>
      </p:sp>
      <p:sp>
        <p:nvSpPr>
          <p:cNvPr id="405509" name="Text Box 5">
            <a:extLst>
              <a:ext uri="{FF2B5EF4-FFF2-40B4-BE49-F238E27FC236}">
                <a16:creationId xmlns:a16="http://schemas.microsoft.com/office/drawing/2014/main" id="{ADC620A8-6D99-426C-A22B-836C73AEA0E1}"/>
              </a:ext>
            </a:extLst>
          </p:cNvPr>
          <p:cNvSpPr txBox="1">
            <a:spLocks noChangeArrowheads="1"/>
          </p:cNvSpPr>
          <p:nvPr/>
        </p:nvSpPr>
        <p:spPr bwMode="auto">
          <a:xfrm>
            <a:off x="935038" y="2384425"/>
            <a:ext cx="29876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t>Field enhancement </a:t>
            </a:r>
            <a:r>
              <a:rPr lang="en-US" altLang="en-US">
                <a:sym typeface="Symbol" panose="05050102010706020507" pitchFamily="18" charset="2"/>
              </a:rPr>
              <a:t> </a:t>
            </a:r>
          </a:p>
          <a:p>
            <a:pPr>
              <a:spcBef>
                <a:spcPct val="50000"/>
              </a:spcBef>
            </a:pPr>
            <a:r>
              <a:rPr lang="en-US" altLang="en-US"/>
              <a:t>Local ablation </a:t>
            </a:r>
            <a:r>
              <a:rPr lang="en-US" altLang="en-US">
                <a:sym typeface="Symbol" panose="05050102010706020507" pitchFamily="18" charset="2"/>
              </a:rPr>
              <a:t></a:t>
            </a:r>
          </a:p>
          <a:p>
            <a:pPr>
              <a:spcBef>
                <a:spcPct val="50000"/>
              </a:spcBef>
            </a:pPr>
            <a:r>
              <a:rPr lang="en-US" altLang="en-US">
                <a:sym typeface="Symbol" panose="05050102010706020507" pitchFamily="18" charset="2"/>
              </a:rPr>
              <a:t> Damage</a:t>
            </a:r>
          </a:p>
          <a:p>
            <a:pPr>
              <a:spcBef>
                <a:spcPct val="50000"/>
              </a:spcBef>
            </a:pPr>
            <a:endParaRPr lang="en-US" altLang="en-US">
              <a:sym typeface="Symbol" panose="05050102010706020507" pitchFamily="18" charset="2"/>
            </a:endParaRPr>
          </a:p>
          <a:p>
            <a:pPr>
              <a:spcBef>
                <a:spcPct val="50000"/>
              </a:spcBef>
              <a:buFontTx/>
              <a:buChar char="•"/>
            </a:pPr>
            <a:r>
              <a:rPr lang="en-US" altLang="en-US">
                <a:sym typeface="Symbol" panose="05050102010706020507" pitchFamily="18" charset="2"/>
              </a:rPr>
              <a:t>Difficult to modulate</a:t>
            </a:r>
            <a:endParaRPr lang="en-US" altLang="en-US"/>
          </a:p>
        </p:txBody>
      </p:sp>
      <p:sp>
        <p:nvSpPr>
          <p:cNvPr id="405510" name="Text Box 6">
            <a:extLst>
              <a:ext uri="{FF2B5EF4-FFF2-40B4-BE49-F238E27FC236}">
                <a16:creationId xmlns:a16="http://schemas.microsoft.com/office/drawing/2014/main" id="{01112E25-4BEC-4D81-B2EE-A9B3DE22AEFA}"/>
              </a:ext>
            </a:extLst>
          </p:cNvPr>
          <p:cNvSpPr txBox="1">
            <a:spLocks noChangeArrowheads="1"/>
          </p:cNvSpPr>
          <p:nvPr/>
        </p:nvSpPr>
        <p:spPr bwMode="auto">
          <a:xfrm>
            <a:off x="142875" y="6248400"/>
            <a:ext cx="4608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Resonant laser cleaning </a:t>
            </a:r>
            <a:r>
              <a:rPr lang="en-US" altLang="en-US" b="1">
                <a:solidFill>
                  <a:srgbClr val="CC0099"/>
                </a:solidFill>
              </a:rPr>
              <a:t>(RLC)</a:t>
            </a:r>
            <a:r>
              <a:rPr lang="en-US" altLang="en-US"/>
              <a:t> idea</a:t>
            </a:r>
          </a:p>
        </p:txBody>
      </p:sp>
      <p:sp>
        <p:nvSpPr>
          <p:cNvPr id="405511" name="Line 7">
            <a:extLst>
              <a:ext uri="{FF2B5EF4-FFF2-40B4-BE49-F238E27FC236}">
                <a16:creationId xmlns:a16="http://schemas.microsoft.com/office/drawing/2014/main" id="{83E72BE1-243D-437D-91E4-0F65EAF5237B}"/>
              </a:ext>
            </a:extLst>
          </p:cNvPr>
          <p:cNvSpPr>
            <a:spLocks noChangeShapeType="1"/>
          </p:cNvSpPr>
          <p:nvPr/>
        </p:nvSpPr>
        <p:spPr bwMode="auto">
          <a:xfrm>
            <a:off x="539750" y="2349500"/>
            <a:ext cx="0" cy="3851275"/>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5512" name="Line 8">
            <a:extLst>
              <a:ext uri="{FF2B5EF4-FFF2-40B4-BE49-F238E27FC236}">
                <a16:creationId xmlns:a16="http://schemas.microsoft.com/office/drawing/2014/main" id="{266C724B-ECB2-4576-9972-2C2DED191D11}"/>
              </a:ext>
            </a:extLst>
          </p:cNvPr>
          <p:cNvSpPr>
            <a:spLocks noChangeShapeType="1"/>
          </p:cNvSpPr>
          <p:nvPr/>
        </p:nvSpPr>
        <p:spPr bwMode="auto">
          <a:xfrm>
            <a:off x="107950" y="3465513"/>
            <a:ext cx="863600" cy="1042987"/>
          </a:xfrm>
          <a:prstGeom prst="line">
            <a:avLst/>
          </a:prstGeom>
          <a:noFill/>
          <a:ln w="127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5513" name="Line 9">
            <a:extLst>
              <a:ext uri="{FF2B5EF4-FFF2-40B4-BE49-F238E27FC236}">
                <a16:creationId xmlns:a16="http://schemas.microsoft.com/office/drawing/2014/main" id="{835C8DEC-AEEA-4445-B576-B7055E728D52}"/>
              </a:ext>
            </a:extLst>
          </p:cNvPr>
          <p:cNvSpPr>
            <a:spLocks noChangeShapeType="1"/>
          </p:cNvSpPr>
          <p:nvPr/>
        </p:nvSpPr>
        <p:spPr bwMode="auto">
          <a:xfrm flipV="1">
            <a:off x="69850" y="3429000"/>
            <a:ext cx="1081088" cy="1008063"/>
          </a:xfrm>
          <a:prstGeom prst="line">
            <a:avLst/>
          </a:prstGeom>
          <a:noFill/>
          <a:ln w="127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5514" name="Line 10">
            <a:extLst>
              <a:ext uri="{FF2B5EF4-FFF2-40B4-BE49-F238E27FC236}">
                <a16:creationId xmlns:a16="http://schemas.microsoft.com/office/drawing/2014/main" id="{241062C0-51B7-40BA-A4B4-209723AB4AAA}"/>
              </a:ext>
            </a:extLst>
          </p:cNvPr>
          <p:cNvSpPr>
            <a:spLocks noChangeShapeType="1"/>
          </p:cNvSpPr>
          <p:nvPr/>
        </p:nvSpPr>
        <p:spPr bwMode="auto">
          <a:xfrm>
            <a:off x="7308850" y="2133600"/>
            <a:ext cx="0" cy="1403350"/>
          </a:xfrm>
          <a:prstGeom prst="line">
            <a:avLst/>
          </a:prstGeom>
          <a:noFill/>
          <a:ln w="1270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05515" name="Group 11">
            <a:extLst>
              <a:ext uri="{FF2B5EF4-FFF2-40B4-BE49-F238E27FC236}">
                <a16:creationId xmlns:a16="http://schemas.microsoft.com/office/drawing/2014/main" id="{97E5CD14-40F1-418B-B9A9-292CC6AFB30A}"/>
              </a:ext>
            </a:extLst>
          </p:cNvPr>
          <p:cNvGrpSpPr>
            <a:grpSpLocks/>
          </p:cNvGrpSpPr>
          <p:nvPr/>
        </p:nvGrpSpPr>
        <p:grpSpPr bwMode="auto">
          <a:xfrm>
            <a:off x="2627313" y="3440113"/>
            <a:ext cx="5724525" cy="457200"/>
            <a:chOff x="1655" y="2167"/>
            <a:chExt cx="3606" cy="288"/>
          </a:xfrm>
        </p:grpSpPr>
        <p:sp>
          <p:nvSpPr>
            <p:cNvPr id="405516" name="Text Box 12">
              <a:extLst>
                <a:ext uri="{FF2B5EF4-FFF2-40B4-BE49-F238E27FC236}">
                  <a16:creationId xmlns:a16="http://schemas.microsoft.com/office/drawing/2014/main" id="{0765EA7E-1361-496E-8B35-733A96ED62EF}"/>
                </a:ext>
              </a:extLst>
            </p:cNvPr>
            <p:cNvSpPr txBox="1">
              <a:spLocks noChangeArrowheads="1"/>
            </p:cNvSpPr>
            <p:nvPr/>
          </p:nvSpPr>
          <p:spPr bwMode="auto">
            <a:xfrm>
              <a:off x="3356" y="2167"/>
              <a:ext cx="19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No light – no damage</a:t>
              </a:r>
              <a:endParaRPr lang="en-US" altLang="en-US">
                <a:sym typeface="Symbol" panose="05050102010706020507" pitchFamily="18" charset="2"/>
              </a:endParaRPr>
            </a:p>
          </p:txBody>
        </p:sp>
        <p:sp>
          <p:nvSpPr>
            <p:cNvPr id="405517" name="Line 13">
              <a:extLst>
                <a:ext uri="{FF2B5EF4-FFF2-40B4-BE49-F238E27FC236}">
                  <a16:creationId xmlns:a16="http://schemas.microsoft.com/office/drawing/2014/main" id="{F68E8434-CACE-4A53-B27B-2561296733E3}"/>
                </a:ext>
              </a:extLst>
            </p:cNvPr>
            <p:cNvSpPr>
              <a:spLocks noChangeShapeType="1"/>
            </p:cNvSpPr>
            <p:nvPr/>
          </p:nvSpPr>
          <p:spPr bwMode="auto">
            <a:xfrm flipV="1">
              <a:off x="1655" y="2341"/>
              <a:ext cx="1565" cy="0"/>
            </a:xfrm>
            <a:prstGeom prst="line">
              <a:avLst/>
            </a:prstGeom>
            <a:noFill/>
            <a:ln w="63500">
              <a:solidFill>
                <a:srgbClr val="33CC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05518" name="Group 14">
            <a:extLst>
              <a:ext uri="{FF2B5EF4-FFF2-40B4-BE49-F238E27FC236}">
                <a16:creationId xmlns:a16="http://schemas.microsoft.com/office/drawing/2014/main" id="{344796B7-358E-4ADD-90ED-089AC1E701F3}"/>
              </a:ext>
            </a:extLst>
          </p:cNvPr>
          <p:cNvGrpSpPr>
            <a:grpSpLocks/>
          </p:cNvGrpSpPr>
          <p:nvPr/>
        </p:nvGrpSpPr>
        <p:grpSpPr bwMode="auto">
          <a:xfrm>
            <a:off x="3887788" y="4221163"/>
            <a:ext cx="4284662" cy="1004887"/>
            <a:chOff x="2449" y="2659"/>
            <a:chExt cx="2699" cy="633"/>
          </a:xfrm>
        </p:grpSpPr>
        <p:sp>
          <p:nvSpPr>
            <p:cNvPr id="405519" name="Text Box 15">
              <a:extLst>
                <a:ext uri="{FF2B5EF4-FFF2-40B4-BE49-F238E27FC236}">
                  <a16:creationId xmlns:a16="http://schemas.microsoft.com/office/drawing/2014/main" id="{5B0DE759-5B69-47C1-AFA0-69C422A6A6FA}"/>
                </a:ext>
              </a:extLst>
            </p:cNvPr>
            <p:cNvSpPr txBox="1">
              <a:spLocks noChangeArrowheads="1"/>
            </p:cNvSpPr>
            <p:nvPr/>
          </p:nvSpPr>
          <p:spPr bwMode="auto">
            <a:xfrm>
              <a:off x="3402" y="2659"/>
              <a:ext cx="174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ym typeface="Symbol" panose="05050102010706020507" pitchFamily="18" charset="2"/>
                </a:rPr>
                <a:t>Interference1D</a:t>
              </a:r>
            </a:p>
            <a:p>
              <a:pPr>
                <a:spcBef>
                  <a:spcPct val="50000"/>
                </a:spcBef>
              </a:pPr>
              <a:r>
                <a:rPr lang="en-US" altLang="en-US">
                  <a:sym typeface="Symbol" panose="05050102010706020507" pitchFamily="18" charset="2"/>
                </a:rPr>
                <a:t>GHZ possible</a:t>
              </a:r>
            </a:p>
          </p:txBody>
        </p:sp>
        <p:sp>
          <p:nvSpPr>
            <p:cNvPr id="405520" name="Line 16">
              <a:extLst>
                <a:ext uri="{FF2B5EF4-FFF2-40B4-BE49-F238E27FC236}">
                  <a16:creationId xmlns:a16="http://schemas.microsoft.com/office/drawing/2014/main" id="{383C980B-2B0D-462B-A851-EFEADB35BDB8}"/>
                </a:ext>
              </a:extLst>
            </p:cNvPr>
            <p:cNvSpPr>
              <a:spLocks noChangeShapeType="1"/>
            </p:cNvSpPr>
            <p:nvPr/>
          </p:nvSpPr>
          <p:spPr bwMode="auto">
            <a:xfrm>
              <a:off x="2449" y="3044"/>
              <a:ext cx="885" cy="1"/>
            </a:xfrm>
            <a:prstGeom prst="line">
              <a:avLst/>
            </a:prstGeom>
            <a:noFill/>
            <a:ln w="63500">
              <a:solidFill>
                <a:srgbClr val="33CC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05521" name="Line 17">
            <a:extLst>
              <a:ext uri="{FF2B5EF4-FFF2-40B4-BE49-F238E27FC236}">
                <a16:creationId xmlns:a16="http://schemas.microsoft.com/office/drawing/2014/main" id="{C454A1AE-88D1-43A8-9D07-7BE66C9F7CA6}"/>
              </a:ext>
            </a:extLst>
          </p:cNvPr>
          <p:cNvSpPr>
            <a:spLocks noChangeShapeType="1"/>
          </p:cNvSpPr>
          <p:nvPr/>
        </p:nvSpPr>
        <p:spPr bwMode="auto">
          <a:xfrm>
            <a:off x="7308850" y="3860800"/>
            <a:ext cx="0" cy="468313"/>
          </a:xfrm>
          <a:prstGeom prst="line">
            <a:avLst/>
          </a:prstGeom>
          <a:noFill/>
          <a:ln w="1270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05522" name="Group 18">
            <a:extLst>
              <a:ext uri="{FF2B5EF4-FFF2-40B4-BE49-F238E27FC236}">
                <a16:creationId xmlns:a16="http://schemas.microsoft.com/office/drawing/2014/main" id="{22558EC0-19DC-424C-907B-926C9A291CCA}"/>
              </a:ext>
            </a:extLst>
          </p:cNvPr>
          <p:cNvGrpSpPr>
            <a:grpSpLocks/>
          </p:cNvGrpSpPr>
          <p:nvPr/>
        </p:nvGrpSpPr>
        <p:grpSpPr bwMode="auto">
          <a:xfrm>
            <a:off x="4608513" y="5192713"/>
            <a:ext cx="2771775" cy="1042987"/>
            <a:chOff x="2903" y="3271"/>
            <a:chExt cx="1746" cy="657"/>
          </a:xfrm>
        </p:grpSpPr>
        <p:sp>
          <p:nvSpPr>
            <p:cNvPr id="405523" name="Line 19">
              <a:extLst>
                <a:ext uri="{FF2B5EF4-FFF2-40B4-BE49-F238E27FC236}">
                  <a16:creationId xmlns:a16="http://schemas.microsoft.com/office/drawing/2014/main" id="{7D0923A4-0746-4E23-BA58-FFE26D757536}"/>
                </a:ext>
              </a:extLst>
            </p:cNvPr>
            <p:cNvSpPr>
              <a:spLocks noChangeShapeType="1"/>
            </p:cNvSpPr>
            <p:nvPr/>
          </p:nvSpPr>
          <p:spPr bwMode="auto">
            <a:xfrm flipH="1">
              <a:off x="2903" y="3271"/>
              <a:ext cx="1224" cy="657"/>
            </a:xfrm>
            <a:prstGeom prst="line">
              <a:avLst/>
            </a:prstGeom>
            <a:noFill/>
            <a:ln w="1270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5524" name="Text Box 20">
              <a:extLst>
                <a:ext uri="{FF2B5EF4-FFF2-40B4-BE49-F238E27FC236}">
                  <a16:creationId xmlns:a16="http://schemas.microsoft.com/office/drawing/2014/main" id="{955CB003-F046-41EB-AEC3-82395DA2612E}"/>
                </a:ext>
              </a:extLst>
            </p:cNvPr>
            <p:cNvSpPr txBox="1">
              <a:spLocks noChangeArrowheads="1"/>
            </p:cNvSpPr>
            <p:nvPr/>
          </p:nvSpPr>
          <p:spPr bwMode="auto">
            <a:xfrm>
              <a:off x="3515" y="3543"/>
              <a:ext cx="11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Recovered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5507"/>
                                        </p:tgtEl>
                                        <p:attrNameLst>
                                          <p:attrName>style.visibility</p:attrName>
                                        </p:attrNameLst>
                                      </p:cBhvr>
                                      <p:to>
                                        <p:strVal val="visible"/>
                                      </p:to>
                                    </p:set>
                                    <p:anim calcmode="lin" valueType="num">
                                      <p:cBhvr>
                                        <p:cTn id="7" dur="500" fill="hold"/>
                                        <p:tgtEl>
                                          <p:spTgt spid="405507"/>
                                        </p:tgtEl>
                                        <p:attrNameLst>
                                          <p:attrName>ppt_w</p:attrName>
                                        </p:attrNameLst>
                                      </p:cBhvr>
                                      <p:tavLst>
                                        <p:tav tm="0">
                                          <p:val>
                                            <p:fltVal val="0"/>
                                          </p:val>
                                        </p:tav>
                                        <p:tav tm="100000">
                                          <p:val>
                                            <p:strVal val="#ppt_w"/>
                                          </p:val>
                                        </p:tav>
                                      </p:tavLst>
                                    </p:anim>
                                    <p:anim calcmode="lin" valueType="num">
                                      <p:cBhvr>
                                        <p:cTn id="8" dur="500" fill="hold"/>
                                        <p:tgtEl>
                                          <p:spTgt spid="40550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 fill="hold" nodeType="clickEffect">
                                  <p:stCondLst>
                                    <p:cond delay="0"/>
                                  </p:stCondLst>
                                  <p:childTnLst>
                                    <p:set>
                                      <p:cBhvr>
                                        <p:cTn id="12" dur="1" fill="hold">
                                          <p:stCondLst>
                                            <p:cond delay="0"/>
                                          </p:stCondLst>
                                        </p:cTn>
                                        <p:tgtEl>
                                          <p:spTgt spid="405514"/>
                                        </p:tgtEl>
                                        <p:attrNameLst>
                                          <p:attrName>style.visibility</p:attrName>
                                        </p:attrNameLst>
                                      </p:cBhvr>
                                      <p:to>
                                        <p:strVal val="visible"/>
                                      </p:to>
                                    </p:set>
                                    <p:anim calcmode="lin" valueType="num">
                                      <p:cBhvr>
                                        <p:cTn id="13" dur="500" fill="hold"/>
                                        <p:tgtEl>
                                          <p:spTgt spid="405514"/>
                                        </p:tgtEl>
                                        <p:attrNameLst>
                                          <p:attrName>ppt_x</p:attrName>
                                        </p:attrNameLst>
                                      </p:cBhvr>
                                      <p:tavLst>
                                        <p:tav tm="0">
                                          <p:val>
                                            <p:strVal val="#ppt_x"/>
                                          </p:val>
                                        </p:tav>
                                        <p:tav tm="100000">
                                          <p:val>
                                            <p:strVal val="#ppt_x"/>
                                          </p:val>
                                        </p:tav>
                                      </p:tavLst>
                                    </p:anim>
                                    <p:anim calcmode="lin" valueType="num">
                                      <p:cBhvr>
                                        <p:cTn id="14" dur="500" fill="hold"/>
                                        <p:tgtEl>
                                          <p:spTgt spid="405514"/>
                                        </p:tgtEl>
                                        <p:attrNameLst>
                                          <p:attrName>ppt_y</p:attrName>
                                        </p:attrNameLst>
                                      </p:cBhvr>
                                      <p:tavLst>
                                        <p:tav tm="0">
                                          <p:val>
                                            <p:strVal val="#ppt_y-#ppt_h/2"/>
                                          </p:val>
                                        </p:tav>
                                        <p:tav tm="100000">
                                          <p:val>
                                            <p:strVal val="#ppt_y"/>
                                          </p:val>
                                        </p:tav>
                                      </p:tavLst>
                                    </p:anim>
                                    <p:anim calcmode="lin" valueType="num">
                                      <p:cBhvr>
                                        <p:cTn id="15" dur="500" fill="hold"/>
                                        <p:tgtEl>
                                          <p:spTgt spid="405514"/>
                                        </p:tgtEl>
                                        <p:attrNameLst>
                                          <p:attrName>ppt_w</p:attrName>
                                        </p:attrNameLst>
                                      </p:cBhvr>
                                      <p:tavLst>
                                        <p:tav tm="0">
                                          <p:val>
                                            <p:strVal val="#ppt_w"/>
                                          </p:val>
                                        </p:tav>
                                        <p:tav tm="100000">
                                          <p:val>
                                            <p:strVal val="#ppt_w"/>
                                          </p:val>
                                        </p:tav>
                                      </p:tavLst>
                                    </p:anim>
                                    <p:anim calcmode="lin" valueType="num">
                                      <p:cBhvr>
                                        <p:cTn id="16" dur="500" fill="hold"/>
                                        <p:tgtEl>
                                          <p:spTgt spid="405514"/>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405515"/>
                                        </p:tgtEl>
                                        <p:attrNameLst>
                                          <p:attrName>style.visibility</p:attrName>
                                        </p:attrNameLst>
                                      </p:cBhvr>
                                      <p:to>
                                        <p:strVal val="visible"/>
                                      </p:to>
                                    </p:set>
                                    <p:anim calcmode="lin" valueType="num">
                                      <p:cBhvr>
                                        <p:cTn id="21" dur="500" fill="hold"/>
                                        <p:tgtEl>
                                          <p:spTgt spid="405515"/>
                                        </p:tgtEl>
                                        <p:attrNameLst>
                                          <p:attrName>ppt_w</p:attrName>
                                        </p:attrNameLst>
                                      </p:cBhvr>
                                      <p:tavLst>
                                        <p:tav tm="0">
                                          <p:val>
                                            <p:fltVal val="0"/>
                                          </p:val>
                                        </p:tav>
                                        <p:tav tm="100000">
                                          <p:val>
                                            <p:strVal val="#ppt_w"/>
                                          </p:val>
                                        </p:tav>
                                      </p:tavLst>
                                    </p:anim>
                                    <p:anim calcmode="lin" valueType="num">
                                      <p:cBhvr>
                                        <p:cTn id="22" dur="500" fill="hold"/>
                                        <p:tgtEl>
                                          <p:spTgt spid="405515"/>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 fill="hold" nodeType="clickEffect">
                                  <p:stCondLst>
                                    <p:cond delay="0"/>
                                  </p:stCondLst>
                                  <p:childTnLst>
                                    <p:set>
                                      <p:cBhvr>
                                        <p:cTn id="26" dur="1" fill="hold">
                                          <p:stCondLst>
                                            <p:cond delay="0"/>
                                          </p:stCondLst>
                                        </p:cTn>
                                        <p:tgtEl>
                                          <p:spTgt spid="405521"/>
                                        </p:tgtEl>
                                        <p:attrNameLst>
                                          <p:attrName>style.visibility</p:attrName>
                                        </p:attrNameLst>
                                      </p:cBhvr>
                                      <p:to>
                                        <p:strVal val="visible"/>
                                      </p:to>
                                    </p:set>
                                    <p:anim calcmode="lin" valueType="num">
                                      <p:cBhvr>
                                        <p:cTn id="27" dur="500" fill="hold"/>
                                        <p:tgtEl>
                                          <p:spTgt spid="405521"/>
                                        </p:tgtEl>
                                        <p:attrNameLst>
                                          <p:attrName>ppt_x</p:attrName>
                                        </p:attrNameLst>
                                      </p:cBhvr>
                                      <p:tavLst>
                                        <p:tav tm="0">
                                          <p:val>
                                            <p:strVal val="#ppt_x"/>
                                          </p:val>
                                        </p:tav>
                                        <p:tav tm="100000">
                                          <p:val>
                                            <p:strVal val="#ppt_x"/>
                                          </p:val>
                                        </p:tav>
                                      </p:tavLst>
                                    </p:anim>
                                    <p:anim calcmode="lin" valueType="num">
                                      <p:cBhvr>
                                        <p:cTn id="28" dur="500" fill="hold"/>
                                        <p:tgtEl>
                                          <p:spTgt spid="405521"/>
                                        </p:tgtEl>
                                        <p:attrNameLst>
                                          <p:attrName>ppt_y</p:attrName>
                                        </p:attrNameLst>
                                      </p:cBhvr>
                                      <p:tavLst>
                                        <p:tav tm="0">
                                          <p:val>
                                            <p:strVal val="#ppt_y-#ppt_h/2"/>
                                          </p:val>
                                        </p:tav>
                                        <p:tav tm="100000">
                                          <p:val>
                                            <p:strVal val="#ppt_y"/>
                                          </p:val>
                                        </p:tav>
                                      </p:tavLst>
                                    </p:anim>
                                    <p:anim calcmode="lin" valueType="num">
                                      <p:cBhvr>
                                        <p:cTn id="29" dur="500" fill="hold"/>
                                        <p:tgtEl>
                                          <p:spTgt spid="405521"/>
                                        </p:tgtEl>
                                        <p:attrNameLst>
                                          <p:attrName>ppt_w</p:attrName>
                                        </p:attrNameLst>
                                      </p:cBhvr>
                                      <p:tavLst>
                                        <p:tav tm="0">
                                          <p:val>
                                            <p:strVal val="#ppt_w"/>
                                          </p:val>
                                        </p:tav>
                                        <p:tav tm="100000">
                                          <p:val>
                                            <p:strVal val="#ppt_w"/>
                                          </p:val>
                                        </p:tav>
                                      </p:tavLst>
                                    </p:anim>
                                    <p:anim calcmode="lin" valueType="num">
                                      <p:cBhvr>
                                        <p:cTn id="30" dur="500" fill="hold"/>
                                        <p:tgtEl>
                                          <p:spTgt spid="405521"/>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405518"/>
                                        </p:tgtEl>
                                        <p:attrNameLst>
                                          <p:attrName>style.visibility</p:attrName>
                                        </p:attrNameLst>
                                      </p:cBhvr>
                                      <p:to>
                                        <p:strVal val="visible"/>
                                      </p:to>
                                    </p:set>
                                    <p:anim calcmode="lin" valueType="num">
                                      <p:cBhvr>
                                        <p:cTn id="35" dur="500" fill="hold"/>
                                        <p:tgtEl>
                                          <p:spTgt spid="405518"/>
                                        </p:tgtEl>
                                        <p:attrNameLst>
                                          <p:attrName>ppt_w</p:attrName>
                                        </p:attrNameLst>
                                      </p:cBhvr>
                                      <p:tavLst>
                                        <p:tav tm="0">
                                          <p:val>
                                            <p:fltVal val="0"/>
                                          </p:val>
                                        </p:tav>
                                        <p:tav tm="100000">
                                          <p:val>
                                            <p:strVal val="#ppt_w"/>
                                          </p:val>
                                        </p:tav>
                                      </p:tavLst>
                                    </p:anim>
                                    <p:anim calcmode="lin" valueType="num">
                                      <p:cBhvr>
                                        <p:cTn id="36" dur="500" fill="hold"/>
                                        <p:tgtEl>
                                          <p:spTgt spid="405518"/>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405522"/>
                                        </p:tgtEl>
                                        <p:attrNameLst>
                                          <p:attrName>style.visibility</p:attrName>
                                        </p:attrNameLst>
                                      </p:cBhvr>
                                      <p:to>
                                        <p:strVal val="visible"/>
                                      </p:to>
                                    </p:set>
                                    <p:anim calcmode="lin" valueType="num">
                                      <p:cBhvr>
                                        <p:cTn id="41" dur="500" fill="hold"/>
                                        <p:tgtEl>
                                          <p:spTgt spid="405522"/>
                                        </p:tgtEl>
                                        <p:attrNameLst>
                                          <p:attrName>ppt_x</p:attrName>
                                        </p:attrNameLst>
                                      </p:cBhvr>
                                      <p:tavLst>
                                        <p:tav tm="0">
                                          <p:val>
                                            <p:strVal val="#ppt_x+#ppt_w/2"/>
                                          </p:val>
                                        </p:tav>
                                        <p:tav tm="100000">
                                          <p:val>
                                            <p:strVal val="#ppt_x"/>
                                          </p:val>
                                        </p:tav>
                                      </p:tavLst>
                                    </p:anim>
                                    <p:anim calcmode="lin" valueType="num">
                                      <p:cBhvr>
                                        <p:cTn id="42" dur="500" fill="hold"/>
                                        <p:tgtEl>
                                          <p:spTgt spid="405522"/>
                                        </p:tgtEl>
                                        <p:attrNameLst>
                                          <p:attrName>ppt_y</p:attrName>
                                        </p:attrNameLst>
                                      </p:cBhvr>
                                      <p:tavLst>
                                        <p:tav tm="0">
                                          <p:val>
                                            <p:strVal val="#ppt_y"/>
                                          </p:val>
                                        </p:tav>
                                        <p:tav tm="100000">
                                          <p:val>
                                            <p:strVal val="#ppt_y"/>
                                          </p:val>
                                        </p:tav>
                                      </p:tavLst>
                                    </p:anim>
                                    <p:anim calcmode="lin" valueType="num">
                                      <p:cBhvr>
                                        <p:cTn id="43" dur="500" fill="hold"/>
                                        <p:tgtEl>
                                          <p:spTgt spid="405522"/>
                                        </p:tgtEl>
                                        <p:attrNameLst>
                                          <p:attrName>ppt_w</p:attrName>
                                        </p:attrNameLst>
                                      </p:cBhvr>
                                      <p:tavLst>
                                        <p:tav tm="0">
                                          <p:val>
                                            <p:fltVal val="0"/>
                                          </p:val>
                                        </p:tav>
                                        <p:tav tm="100000">
                                          <p:val>
                                            <p:strVal val="#ppt_w"/>
                                          </p:val>
                                        </p:tav>
                                      </p:tavLst>
                                    </p:anim>
                                    <p:anim calcmode="lin" valueType="num">
                                      <p:cBhvr>
                                        <p:cTn id="44" dur="500" fill="hold"/>
                                        <p:tgtEl>
                                          <p:spTgt spid="4055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A7E97B06-4A20-490B-B2BE-7AEB3EBCC073}"/>
              </a:ext>
            </a:extLst>
          </p:cNvPr>
          <p:cNvSpPr>
            <a:spLocks noGrp="1"/>
          </p:cNvSpPr>
          <p:nvPr>
            <p:ph type="ftr" sz="quarter" idx="11"/>
          </p:nvPr>
        </p:nvSpPr>
        <p:spPr/>
        <p:txBody>
          <a:bodyPr/>
          <a:lstStyle/>
          <a:p>
            <a:r>
              <a:rPr lang="en-US" altLang="en-US"/>
              <a:t>N. Arnold, Applied Physics, Linz</a:t>
            </a:r>
          </a:p>
        </p:txBody>
      </p:sp>
      <p:sp>
        <p:nvSpPr>
          <p:cNvPr id="402434" name="Text Box 2">
            <a:extLst>
              <a:ext uri="{FF2B5EF4-FFF2-40B4-BE49-F238E27FC236}">
                <a16:creationId xmlns:a16="http://schemas.microsoft.com/office/drawing/2014/main" id="{DE5CE1A4-3220-4298-889A-57859DE6D94A}"/>
              </a:ext>
            </a:extLst>
          </p:cNvPr>
          <p:cNvSpPr txBox="1">
            <a:spLocks noChangeArrowheads="1"/>
          </p:cNvSpPr>
          <p:nvPr/>
        </p:nvSpPr>
        <p:spPr bwMode="auto">
          <a:xfrm>
            <a:off x="1600200" y="131763"/>
            <a:ext cx="5410200"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70000"/>
              </a:lnSpc>
              <a:spcBef>
                <a:spcPct val="50000"/>
              </a:spcBef>
            </a:pPr>
            <a:r>
              <a:rPr lang="en-US" altLang="en-US" b="1">
                <a:solidFill>
                  <a:srgbClr val="0000FF"/>
                </a:solidFill>
                <a:cs typeface="Times New Roman" panose="02020603050405020304" pitchFamily="18" charset="0"/>
              </a:rPr>
              <a:t>SAW cleaning with focused pulses*</a:t>
            </a:r>
          </a:p>
        </p:txBody>
      </p:sp>
      <p:sp>
        <p:nvSpPr>
          <p:cNvPr id="402435" name="Text Box 3">
            <a:extLst>
              <a:ext uri="{FF2B5EF4-FFF2-40B4-BE49-F238E27FC236}">
                <a16:creationId xmlns:a16="http://schemas.microsoft.com/office/drawing/2014/main" id="{C80E645A-A898-4AAB-BF58-77CAE1228ED9}"/>
              </a:ext>
            </a:extLst>
          </p:cNvPr>
          <p:cNvSpPr txBox="1">
            <a:spLocks noChangeArrowheads="1"/>
          </p:cNvSpPr>
          <p:nvPr/>
        </p:nvSpPr>
        <p:spPr bwMode="auto">
          <a:xfrm>
            <a:off x="107950" y="6188075"/>
            <a:ext cx="84566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cs typeface="Times New Roman" panose="02020603050405020304" pitchFamily="18" charset="0"/>
              </a:rPr>
              <a:t>*</a:t>
            </a:r>
            <a:r>
              <a:rPr lang="en-US" altLang="en-US" sz="1400"/>
              <a:t>A. A. Kolomenskii, H. A. Schuessler, V. G. Mikhalevich, and A. A. Maznev, </a:t>
            </a:r>
            <a:r>
              <a:rPr lang="en-US" altLang="en-US" sz="1400" i="1"/>
              <a:t>J. Appl. Phys</a:t>
            </a:r>
            <a:r>
              <a:rPr lang="en-US" altLang="en-US" sz="1400"/>
              <a:t>., </a:t>
            </a:r>
            <a:r>
              <a:rPr lang="en-US" altLang="en-US" sz="1400" b="1"/>
              <a:t>84</a:t>
            </a:r>
            <a:r>
              <a:rPr lang="en-US" altLang="en-US" sz="1400"/>
              <a:t>(5) 2404 (1998) </a:t>
            </a:r>
          </a:p>
          <a:p>
            <a:r>
              <a:rPr lang="en-US" altLang="en-US" sz="1400"/>
              <a:t>A. A. Kolomenskii, A. A. Maznev, </a:t>
            </a:r>
            <a:r>
              <a:rPr lang="en-US" altLang="en-US" sz="1400" i="1"/>
              <a:t>Phys. Rev. B</a:t>
            </a:r>
            <a:r>
              <a:rPr lang="en-US" altLang="en-US" sz="1400"/>
              <a:t>., </a:t>
            </a:r>
            <a:r>
              <a:rPr lang="en-US" altLang="en-US" sz="1400" b="1"/>
              <a:t>48</a:t>
            </a:r>
            <a:r>
              <a:rPr lang="en-US" altLang="en-US" sz="1400"/>
              <a:t>(19) 14502 (1993)</a:t>
            </a:r>
          </a:p>
        </p:txBody>
      </p:sp>
      <p:grpSp>
        <p:nvGrpSpPr>
          <p:cNvPr id="402436" name="Group 4">
            <a:extLst>
              <a:ext uri="{FF2B5EF4-FFF2-40B4-BE49-F238E27FC236}">
                <a16:creationId xmlns:a16="http://schemas.microsoft.com/office/drawing/2014/main" id="{1C1A5717-47DE-45DD-A196-524AB1AF646D}"/>
              </a:ext>
            </a:extLst>
          </p:cNvPr>
          <p:cNvGrpSpPr>
            <a:grpSpLocks/>
          </p:cNvGrpSpPr>
          <p:nvPr/>
        </p:nvGrpSpPr>
        <p:grpSpPr bwMode="auto">
          <a:xfrm>
            <a:off x="76200" y="438150"/>
            <a:ext cx="4495800" cy="3371850"/>
            <a:chOff x="144" y="276"/>
            <a:chExt cx="2832" cy="2124"/>
          </a:xfrm>
        </p:grpSpPr>
        <p:pic>
          <p:nvPicPr>
            <p:cNvPr id="402437" name="Picture 5">
              <a:extLst>
                <a:ext uri="{FF2B5EF4-FFF2-40B4-BE49-F238E27FC236}">
                  <a16:creationId xmlns:a16="http://schemas.microsoft.com/office/drawing/2014/main" id="{6ECD3F40-D945-4662-9D01-20A543C47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 y="948"/>
              <a:ext cx="2328" cy="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2438" name="Text Box 6">
              <a:extLst>
                <a:ext uri="{FF2B5EF4-FFF2-40B4-BE49-F238E27FC236}">
                  <a16:creationId xmlns:a16="http://schemas.microsoft.com/office/drawing/2014/main" id="{576DD93F-2F78-4432-84FE-49231734A9DA}"/>
                </a:ext>
              </a:extLst>
            </p:cNvPr>
            <p:cNvSpPr txBox="1">
              <a:spLocks noChangeArrowheads="1"/>
            </p:cNvSpPr>
            <p:nvPr/>
          </p:nvSpPr>
          <p:spPr bwMode="auto">
            <a:xfrm>
              <a:off x="144" y="276"/>
              <a:ext cx="283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1-2 µm Al</a:t>
              </a:r>
              <a:r>
                <a:rPr lang="en-US" altLang="en-US" baseline="-25000"/>
                <a:t>2</a:t>
              </a:r>
              <a:r>
                <a:rPr lang="en-US" altLang="en-US"/>
                <a:t>O</a:t>
              </a:r>
              <a:r>
                <a:rPr lang="en-US" altLang="en-US" baseline="-25000"/>
                <a:t>3</a:t>
              </a:r>
              <a:r>
                <a:rPr lang="en-US" altLang="en-US"/>
                <a:t> on (111) Si, in air</a:t>
              </a:r>
            </a:p>
            <a:p>
              <a:pPr>
                <a:spcBef>
                  <a:spcPct val="50000"/>
                </a:spcBef>
              </a:pPr>
              <a:r>
                <a:rPr lang="en-US" altLang="en-US"/>
                <a:t>Nd:YAG-1.06 µm, 10 ns,10 pulses</a:t>
              </a:r>
            </a:p>
          </p:txBody>
        </p:sp>
      </p:grpSp>
      <p:grpSp>
        <p:nvGrpSpPr>
          <p:cNvPr id="402439" name="Group 7">
            <a:extLst>
              <a:ext uri="{FF2B5EF4-FFF2-40B4-BE49-F238E27FC236}">
                <a16:creationId xmlns:a16="http://schemas.microsoft.com/office/drawing/2014/main" id="{412298B0-9D6B-464F-AC1B-B443BBFCCCE4}"/>
              </a:ext>
            </a:extLst>
          </p:cNvPr>
          <p:cNvGrpSpPr>
            <a:grpSpLocks/>
          </p:cNvGrpSpPr>
          <p:nvPr/>
        </p:nvGrpSpPr>
        <p:grpSpPr bwMode="auto">
          <a:xfrm>
            <a:off x="4724400" y="457200"/>
            <a:ext cx="4419600" cy="3581400"/>
            <a:chOff x="2976" y="288"/>
            <a:chExt cx="2784" cy="2256"/>
          </a:xfrm>
        </p:grpSpPr>
        <p:pic>
          <p:nvPicPr>
            <p:cNvPr id="402440" name="Picture 8">
              <a:extLst>
                <a:ext uri="{FF2B5EF4-FFF2-40B4-BE49-F238E27FC236}">
                  <a16:creationId xmlns:a16="http://schemas.microsoft.com/office/drawing/2014/main" id="{19822D49-F91A-41D3-A277-588C58004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09" r="8641" b="15439"/>
            <a:stretch>
              <a:fillRect/>
            </a:stretch>
          </p:blipFill>
          <p:spPr bwMode="auto">
            <a:xfrm>
              <a:off x="3264" y="959"/>
              <a:ext cx="2208" cy="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2441" name="Text Box 9">
              <a:extLst>
                <a:ext uri="{FF2B5EF4-FFF2-40B4-BE49-F238E27FC236}">
                  <a16:creationId xmlns:a16="http://schemas.microsoft.com/office/drawing/2014/main" id="{7A388FB0-9F46-4763-9988-3681843CCF19}"/>
                </a:ext>
              </a:extLst>
            </p:cNvPr>
            <p:cNvSpPr txBox="1">
              <a:spLocks noChangeArrowheads="1"/>
            </p:cNvSpPr>
            <p:nvPr/>
          </p:nvSpPr>
          <p:spPr bwMode="auto">
            <a:xfrm>
              <a:off x="2976" y="288"/>
              <a:ext cx="278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1-10 µm Al</a:t>
              </a:r>
              <a:r>
                <a:rPr lang="en-US" altLang="en-US" baseline="-25000"/>
                <a:t>2</a:t>
              </a:r>
              <a:r>
                <a:rPr lang="en-US" altLang="en-US"/>
                <a:t>O</a:t>
              </a:r>
              <a:r>
                <a:rPr lang="en-US" altLang="en-US" baseline="-25000"/>
                <a:t>3</a:t>
              </a:r>
              <a:r>
                <a:rPr lang="en-US" altLang="en-US"/>
                <a:t> on (100) Si, in air </a:t>
              </a:r>
            </a:p>
            <a:p>
              <a:pPr>
                <a:spcBef>
                  <a:spcPct val="50000"/>
                </a:spcBef>
              </a:pPr>
              <a:r>
                <a:rPr lang="en-US" altLang="en-US"/>
                <a:t>N</a:t>
              </a:r>
              <a:r>
                <a:rPr lang="en-US" altLang="en-US" baseline="-25000"/>
                <a:t>2</a:t>
              </a:r>
              <a:r>
                <a:rPr lang="en-US" altLang="en-US"/>
                <a:t>-337 nm, 10 ns, 50 pulses</a:t>
              </a:r>
            </a:p>
          </p:txBody>
        </p:sp>
      </p:grpSp>
      <p:sp>
        <p:nvSpPr>
          <p:cNvPr id="402442" name="Text Box 10">
            <a:extLst>
              <a:ext uri="{FF2B5EF4-FFF2-40B4-BE49-F238E27FC236}">
                <a16:creationId xmlns:a16="http://schemas.microsoft.com/office/drawing/2014/main" id="{BBCE636C-2BFA-4F7B-ABE5-7858AE80A88E}"/>
              </a:ext>
            </a:extLst>
          </p:cNvPr>
          <p:cNvSpPr txBox="1">
            <a:spLocks noChangeArrowheads="1"/>
          </p:cNvSpPr>
          <p:nvPr/>
        </p:nvSpPr>
        <p:spPr bwMode="auto">
          <a:xfrm>
            <a:off x="304800" y="4178300"/>
            <a:ext cx="7924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70000"/>
              </a:lnSpc>
              <a:spcBef>
                <a:spcPct val="50000"/>
              </a:spcBef>
              <a:buFontTx/>
              <a:buChar char="•"/>
            </a:pPr>
            <a:r>
              <a:rPr lang="en-US" altLang="en-US">
                <a:cs typeface="Times New Roman" panose="02020603050405020304" pitchFamily="18" charset="0"/>
              </a:rPr>
              <a:t>SAW </a:t>
            </a:r>
            <a:r>
              <a:rPr lang="en-US" altLang="en-US">
                <a:solidFill>
                  <a:srgbClr val="FF0000"/>
                </a:solidFill>
                <a:cs typeface="Times New Roman" panose="02020603050405020304" pitchFamily="18" charset="0"/>
              </a:rPr>
              <a:t>wavelength</a:t>
            </a:r>
            <a:r>
              <a:rPr lang="en-US" altLang="en-US">
                <a:cs typeface="Times New Roman" panose="02020603050405020304" pitchFamily="18" charset="0"/>
              </a:rPr>
              <a:t> is determined by the </a:t>
            </a:r>
            <a:r>
              <a:rPr lang="en-US" altLang="en-US">
                <a:solidFill>
                  <a:srgbClr val="FF0000"/>
                </a:solidFill>
                <a:cs typeface="Times New Roman" panose="02020603050405020304" pitchFamily="18" charset="0"/>
              </a:rPr>
              <a:t>spot size ~ 15 µm</a:t>
            </a:r>
          </a:p>
          <a:p>
            <a:pPr algn="just">
              <a:lnSpc>
                <a:spcPct val="70000"/>
              </a:lnSpc>
              <a:spcBef>
                <a:spcPct val="50000"/>
              </a:spcBef>
              <a:buFontTx/>
              <a:buChar char="•"/>
            </a:pPr>
            <a:r>
              <a:rPr lang="en-US" altLang="en-US">
                <a:cs typeface="Times New Roman" panose="02020603050405020304" pitchFamily="18" charset="0"/>
              </a:rPr>
              <a:t>SAW is 2D and </a:t>
            </a:r>
            <a:r>
              <a:rPr lang="en-US" altLang="en-US">
                <a:solidFill>
                  <a:srgbClr val="FF0000"/>
                </a:solidFill>
                <a:cs typeface="Times New Roman" panose="02020603050405020304" pitchFamily="18" charset="0"/>
              </a:rPr>
              <a:t>decays fast</a:t>
            </a:r>
          </a:p>
          <a:p>
            <a:pPr algn="just">
              <a:lnSpc>
                <a:spcPct val="70000"/>
              </a:lnSpc>
              <a:spcBef>
                <a:spcPct val="50000"/>
              </a:spcBef>
              <a:buFontTx/>
              <a:buChar char="•"/>
            </a:pPr>
            <a:r>
              <a:rPr lang="en-US" altLang="en-US">
                <a:cs typeface="Times New Roman" panose="02020603050405020304" pitchFamily="18" charset="0"/>
              </a:rPr>
              <a:t>SAW has </a:t>
            </a:r>
            <a:r>
              <a:rPr lang="en-US" altLang="en-US">
                <a:solidFill>
                  <a:srgbClr val="FF0000"/>
                </a:solidFill>
                <a:cs typeface="Times New Roman" panose="02020603050405020304" pitchFamily="18" charset="0"/>
              </a:rPr>
              <a:t>1-2 oscillations</a:t>
            </a:r>
            <a:r>
              <a:rPr lang="en-US" altLang="en-US">
                <a:cs typeface="Times New Roman" panose="02020603050405020304" pitchFamily="18" charset="0"/>
              </a:rPr>
              <a:t> only</a:t>
            </a:r>
          </a:p>
          <a:p>
            <a:pPr algn="just">
              <a:lnSpc>
                <a:spcPct val="70000"/>
              </a:lnSpc>
              <a:spcBef>
                <a:spcPct val="50000"/>
              </a:spcBef>
              <a:buFontTx/>
              <a:buChar char="•"/>
            </a:pPr>
            <a:r>
              <a:rPr lang="en-US" altLang="en-US">
                <a:cs typeface="Times New Roman" panose="02020603050405020304" pitchFamily="18" charset="0"/>
              </a:rPr>
              <a:t>Cleaning of the particles </a:t>
            </a:r>
            <a:r>
              <a:rPr lang="en-US" altLang="en-US" i="1">
                <a:solidFill>
                  <a:srgbClr val="FF0000"/>
                </a:solidFill>
                <a:cs typeface="Times New Roman" panose="02020603050405020304" pitchFamily="18" charset="0"/>
              </a:rPr>
              <a:t>outside of irradiated</a:t>
            </a:r>
            <a:r>
              <a:rPr lang="en-US" altLang="en-US">
                <a:cs typeface="Times New Roman" panose="02020603050405020304" pitchFamily="18" charset="0"/>
              </a:rPr>
              <a:t> area, enhanced along the lines where SAW is stronger</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2442">
                                            <p:txEl>
                                              <p:pRg st="0" end="0"/>
                                            </p:txEl>
                                          </p:spTgt>
                                        </p:tgtEl>
                                        <p:attrNameLst>
                                          <p:attrName>style.visibility</p:attrName>
                                        </p:attrNameLst>
                                      </p:cBhvr>
                                      <p:to>
                                        <p:strVal val="visible"/>
                                      </p:to>
                                    </p:set>
                                    <p:anim calcmode="lin" valueType="num">
                                      <p:cBhvr>
                                        <p:cTn id="7" dur="500" fill="hold"/>
                                        <p:tgtEl>
                                          <p:spTgt spid="40244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244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2442">
                                            <p:txEl>
                                              <p:pRg st="1" end="1"/>
                                            </p:txEl>
                                          </p:spTgt>
                                        </p:tgtEl>
                                        <p:attrNameLst>
                                          <p:attrName>style.visibility</p:attrName>
                                        </p:attrNameLst>
                                      </p:cBhvr>
                                      <p:to>
                                        <p:strVal val="visible"/>
                                      </p:to>
                                    </p:set>
                                    <p:anim calcmode="lin" valueType="num">
                                      <p:cBhvr>
                                        <p:cTn id="13" dur="500" fill="hold"/>
                                        <p:tgtEl>
                                          <p:spTgt spid="40244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0244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2442">
                                            <p:txEl>
                                              <p:pRg st="2" end="2"/>
                                            </p:txEl>
                                          </p:spTgt>
                                        </p:tgtEl>
                                        <p:attrNameLst>
                                          <p:attrName>style.visibility</p:attrName>
                                        </p:attrNameLst>
                                      </p:cBhvr>
                                      <p:to>
                                        <p:strVal val="visible"/>
                                      </p:to>
                                    </p:set>
                                    <p:anim calcmode="lin" valueType="num">
                                      <p:cBhvr>
                                        <p:cTn id="19" dur="500" fill="hold"/>
                                        <p:tgtEl>
                                          <p:spTgt spid="40244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0244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02442">
                                            <p:txEl>
                                              <p:pRg st="3" end="3"/>
                                            </p:txEl>
                                          </p:spTgt>
                                        </p:tgtEl>
                                        <p:attrNameLst>
                                          <p:attrName>style.visibility</p:attrName>
                                        </p:attrNameLst>
                                      </p:cBhvr>
                                      <p:to>
                                        <p:strVal val="visible"/>
                                      </p:to>
                                    </p:set>
                                    <p:anim calcmode="lin" valueType="num">
                                      <p:cBhvr>
                                        <p:cTn id="25" dur="500" fill="hold"/>
                                        <p:tgtEl>
                                          <p:spTgt spid="40244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02442">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4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a:extLst>
              <a:ext uri="{FF2B5EF4-FFF2-40B4-BE49-F238E27FC236}">
                <a16:creationId xmlns:a16="http://schemas.microsoft.com/office/drawing/2014/main" id="{0FE31828-FB27-43CA-A47C-5FA220178817}"/>
              </a:ext>
            </a:extLst>
          </p:cNvPr>
          <p:cNvSpPr>
            <a:spLocks noGrp="1"/>
          </p:cNvSpPr>
          <p:nvPr>
            <p:ph type="ftr" sz="quarter" idx="11"/>
          </p:nvPr>
        </p:nvSpPr>
        <p:spPr/>
        <p:txBody>
          <a:bodyPr/>
          <a:lstStyle/>
          <a:p>
            <a:r>
              <a:rPr lang="en-US" altLang="en-US"/>
              <a:t>N. Arnold, Applied Physics, Linz</a:t>
            </a:r>
          </a:p>
        </p:txBody>
      </p:sp>
      <p:pic>
        <p:nvPicPr>
          <p:cNvPr id="403458" name="Picture 2">
            <a:extLst>
              <a:ext uri="{FF2B5EF4-FFF2-40B4-BE49-F238E27FC236}">
                <a16:creationId xmlns:a16="http://schemas.microsoft.com/office/drawing/2014/main" id="{569B0DD0-3005-483A-8C1B-D40AE770C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5" y="1371600"/>
            <a:ext cx="374332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3459" name="Text Box 3">
            <a:extLst>
              <a:ext uri="{FF2B5EF4-FFF2-40B4-BE49-F238E27FC236}">
                <a16:creationId xmlns:a16="http://schemas.microsoft.com/office/drawing/2014/main" id="{4982CBCD-FCC7-4B6E-97E2-70F6A1DC5EC7}"/>
              </a:ext>
            </a:extLst>
          </p:cNvPr>
          <p:cNvSpPr txBox="1">
            <a:spLocks noChangeArrowheads="1"/>
          </p:cNvSpPr>
          <p:nvPr/>
        </p:nvSpPr>
        <p:spPr bwMode="auto">
          <a:xfrm>
            <a:off x="76200" y="22098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180 ps, THG Nd:YAG (335 nm), Si</a:t>
            </a:r>
          </a:p>
        </p:txBody>
      </p:sp>
      <p:pic>
        <p:nvPicPr>
          <p:cNvPr id="403460" name="Picture 4">
            <a:extLst>
              <a:ext uri="{FF2B5EF4-FFF2-40B4-BE49-F238E27FC236}">
                <a16:creationId xmlns:a16="http://schemas.microsoft.com/office/drawing/2014/main" id="{7C8C6754-E0EF-4D8C-9D05-DED94F714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3461" name="Text Box 5">
            <a:extLst>
              <a:ext uri="{FF2B5EF4-FFF2-40B4-BE49-F238E27FC236}">
                <a16:creationId xmlns:a16="http://schemas.microsoft.com/office/drawing/2014/main" id="{C4ACF2E8-D9D6-4958-A969-46058864BCA1}"/>
              </a:ext>
            </a:extLst>
          </p:cNvPr>
          <p:cNvSpPr txBox="1">
            <a:spLocks noChangeArrowheads="1"/>
          </p:cNvSpPr>
          <p:nvPr/>
        </p:nvSpPr>
        <p:spPr bwMode="auto">
          <a:xfrm>
            <a:off x="5715000" y="138113"/>
            <a:ext cx="29718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b="1" i="1">
                <a:solidFill>
                  <a:srgbClr val="0000FF"/>
                </a:solidFill>
                <a:cs typeface="Times New Roman" panose="02020603050405020304" pitchFamily="18" charset="0"/>
              </a:rPr>
              <a:t>SAWs excited with </a:t>
            </a:r>
          </a:p>
          <a:p>
            <a:pPr algn="just">
              <a:spcBef>
                <a:spcPct val="50000"/>
              </a:spcBef>
            </a:pPr>
            <a:r>
              <a:rPr lang="en-US" altLang="en-US" b="1" i="1">
                <a:solidFill>
                  <a:srgbClr val="0000FF"/>
                </a:solidFill>
                <a:cs typeface="Times New Roman" panose="02020603050405020304" pitchFamily="18" charset="0"/>
              </a:rPr>
              <a:t>ps-pulse interference*</a:t>
            </a:r>
            <a:endParaRPr lang="en-US" altLang="en-US"/>
          </a:p>
        </p:txBody>
      </p:sp>
      <p:sp>
        <p:nvSpPr>
          <p:cNvPr id="403462" name="Text Box 6">
            <a:extLst>
              <a:ext uri="{FF2B5EF4-FFF2-40B4-BE49-F238E27FC236}">
                <a16:creationId xmlns:a16="http://schemas.microsoft.com/office/drawing/2014/main" id="{BF967C0B-E169-488F-87A6-4C0192C8A84A}"/>
              </a:ext>
            </a:extLst>
          </p:cNvPr>
          <p:cNvSpPr txBox="1">
            <a:spLocks noChangeArrowheads="1"/>
          </p:cNvSpPr>
          <p:nvPr/>
        </p:nvSpPr>
        <p:spPr bwMode="auto">
          <a:xfrm>
            <a:off x="152400" y="2763838"/>
            <a:ext cx="5181600"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t>100 MHz frequency  </a:t>
            </a:r>
            <a:r>
              <a:rPr lang="en-US" altLang="en-US">
                <a:sym typeface="Symbol" panose="05050102010706020507" pitchFamily="18" charset="2"/>
              </a:rPr>
              <a:t>=0.8° </a:t>
            </a:r>
            <a:r>
              <a:rPr lang="en-US" altLang="en-US">
                <a:solidFill>
                  <a:srgbClr val="FF0000"/>
                </a:solidFill>
                <a:sym typeface="Symbol" panose="05050102010706020507" pitchFamily="18" charset="2"/>
              </a:rPr>
              <a:t>easily varied up to 1-10 GHz**</a:t>
            </a:r>
            <a:endParaRPr lang="en-US" altLang="en-US">
              <a:solidFill>
                <a:srgbClr val="FF0000"/>
              </a:solidFill>
            </a:endParaRPr>
          </a:p>
          <a:p>
            <a:pPr>
              <a:spcBef>
                <a:spcPct val="50000"/>
              </a:spcBef>
              <a:buFontTx/>
              <a:buChar char="•"/>
            </a:pPr>
            <a:r>
              <a:rPr lang="en-US" altLang="en-US">
                <a:solidFill>
                  <a:srgbClr val="FF0000"/>
                </a:solidFill>
              </a:rPr>
              <a:t>Many oscillations</a:t>
            </a:r>
            <a:r>
              <a:rPr lang="en-US" altLang="en-US"/>
              <a:t> - resonance</a:t>
            </a:r>
          </a:p>
          <a:p>
            <a:pPr>
              <a:spcBef>
                <a:spcPct val="50000"/>
              </a:spcBef>
              <a:buFontTx/>
              <a:buChar char="•"/>
            </a:pPr>
            <a:r>
              <a:rPr lang="en-US" altLang="en-US">
                <a:solidFill>
                  <a:srgbClr val="FF0000"/>
                </a:solidFill>
              </a:rPr>
              <a:t>1D propagation</a:t>
            </a:r>
            <a:r>
              <a:rPr lang="en-US" altLang="en-US"/>
              <a:t> out of the beam area</a:t>
            </a:r>
          </a:p>
          <a:p>
            <a:pPr>
              <a:spcBef>
                <a:spcPct val="50000"/>
              </a:spcBef>
              <a:buFontTx/>
              <a:buChar char="•"/>
            </a:pPr>
            <a:r>
              <a:rPr lang="en-US" altLang="en-US"/>
              <a:t>No light – </a:t>
            </a:r>
            <a:r>
              <a:rPr lang="en-US" altLang="en-US">
                <a:solidFill>
                  <a:srgbClr val="FF0000"/>
                </a:solidFill>
              </a:rPr>
              <a:t>no damage</a:t>
            </a:r>
          </a:p>
          <a:p>
            <a:pPr>
              <a:spcBef>
                <a:spcPct val="50000"/>
              </a:spcBef>
              <a:buFontTx/>
              <a:buChar char="•"/>
            </a:pPr>
            <a:r>
              <a:rPr lang="en-US" altLang="en-US">
                <a:solidFill>
                  <a:srgbClr val="FF0000"/>
                </a:solidFill>
              </a:rPr>
              <a:t>Non-linear</a:t>
            </a:r>
            <a:r>
              <a:rPr lang="en-US" altLang="en-US"/>
              <a:t> effects, larger </a:t>
            </a:r>
            <a:r>
              <a:rPr lang="en-US" altLang="en-US">
                <a:solidFill>
                  <a:srgbClr val="FF0000"/>
                </a:solidFill>
              </a:rPr>
              <a:t>acceleration</a:t>
            </a:r>
          </a:p>
          <a:p>
            <a:pPr>
              <a:spcBef>
                <a:spcPct val="50000"/>
              </a:spcBef>
              <a:buFontTx/>
              <a:buChar char="•"/>
            </a:pPr>
            <a:r>
              <a:rPr lang="en-US" altLang="en-US"/>
              <a:t>Breakdown in air, </a:t>
            </a:r>
            <a:r>
              <a:rPr lang="en-US" altLang="en-US">
                <a:solidFill>
                  <a:srgbClr val="FF0000"/>
                </a:solidFill>
              </a:rPr>
              <a:t>universality</a:t>
            </a:r>
          </a:p>
        </p:txBody>
      </p:sp>
      <p:sp>
        <p:nvSpPr>
          <p:cNvPr id="403463" name="Text Box 7">
            <a:extLst>
              <a:ext uri="{FF2B5EF4-FFF2-40B4-BE49-F238E27FC236}">
                <a16:creationId xmlns:a16="http://schemas.microsoft.com/office/drawing/2014/main" id="{CDCA56F8-760D-41C1-A9C7-E05105441762}"/>
              </a:ext>
            </a:extLst>
          </p:cNvPr>
          <p:cNvSpPr txBox="1">
            <a:spLocks noChangeArrowheads="1"/>
          </p:cNvSpPr>
          <p:nvPr/>
        </p:nvSpPr>
        <p:spPr bwMode="auto">
          <a:xfrm>
            <a:off x="142875" y="6308725"/>
            <a:ext cx="63007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*A. Frass, A. Lomonosov, P. Hess, V. Gusev, </a:t>
            </a:r>
            <a:r>
              <a:rPr lang="en-US" altLang="en-US" sz="1400" i="1"/>
              <a:t>J. Appl. Phys</a:t>
            </a:r>
            <a:r>
              <a:rPr lang="en-US" altLang="en-US" sz="1400"/>
              <a:t>., </a:t>
            </a:r>
            <a:r>
              <a:rPr lang="en-US" altLang="en-US" sz="1400" b="1"/>
              <a:t>87</a:t>
            </a:r>
            <a:r>
              <a:rPr lang="en-US" altLang="en-US" sz="1400"/>
              <a:t>(7) 3505 (2000)</a:t>
            </a:r>
          </a:p>
          <a:p>
            <a:r>
              <a:rPr lang="en-US" altLang="en-US" sz="1400"/>
              <a:t>**R. M. Slayton, K. A. Nelson, A. A. Maznev, </a:t>
            </a:r>
            <a:r>
              <a:rPr lang="en-US" altLang="en-US" sz="1400" i="1"/>
              <a:t>J. Appl. Phys</a:t>
            </a:r>
            <a:r>
              <a:rPr lang="en-US" altLang="en-US" sz="1400"/>
              <a:t>., </a:t>
            </a:r>
            <a:r>
              <a:rPr lang="en-US" altLang="en-US" sz="1400" b="1"/>
              <a:t>90</a:t>
            </a:r>
            <a:r>
              <a:rPr lang="en-US" altLang="en-US" sz="1400"/>
              <a:t>(9) 4392 (2001)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03458"/>
                                        </p:tgtEl>
                                        <p:attrNameLst>
                                          <p:attrName>style.visibility</p:attrName>
                                        </p:attrNameLst>
                                      </p:cBhvr>
                                      <p:to>
                                        <p:strVal val="visible"/>
                                      </p:to>
                                    </p:set>
                                    <p:anim calcmode="lin" valueType="num">
                                      <p:cBhvr additive="base">
                                        <p:cTn id="7" dur="500" fill="hold"/>
                                        <p:tgtEl>
                                          <p:spTgt spid="403458"/>
                                        </p:tgtEl>
                                        <p:attrNameLst>
                                          <p:attrName>ppt_x</p:attrName>
                                        </p:attrNameLst>
                                      </p:cBhvr>
                                      <p:tavLst>
                                        <p:tav tm="0">
                                          <p:val>
                                            <p:strVal val="1+#ppt_w/2"/>
                                          </p:val>
                                        </p:tav>
                                        <p:tav tm="100000">
                                          <p:val>
                                            <p:strVal val="#ppt_x"/>
                                          </p:val>
                                        </p:tav>
                                      </p:tavLst>
                                    </p:anim>
                                    <p:anim calcmode="lin" valueType="num">
                                      <p:cBhvr additive="base">
                                        <p:cTn id="8" dur="500" fill="hold"/>
                                        <p:tgtEl>
                                          <p:spTgt spid="4034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3462">
                                            <p:txEl>
                                              <p:pRg st="0" end="0"/>
                                            </p:txEl>
                                          </p:spTgt>
                                        </p:tgtEl>
                                        <p:attrNameLst>
                                          <p:attrName>style.visibility</p:attrName>
                                        </p:attrNameLst>
                                      </p:cBhvr>
                                      <p:to>
                                        <p:strVal val="visible"/>
                                      </p:to>
                                    </p:set>
                                    <p:anim calcmode="lin" valueType="num">
                                      <p:cBhvr>
                                        <p:cTn id="13" dur="500" fill="hold"/>
                                        <p:tgtEl>
                                          <p:spTgt spid="40346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346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3462">
                                            <p:txEl>
                                              <p:pRg st="1" end="1"/>
                                            </p:txEl>
                                          </p:spTgt>
                                        </p:tgtEl>
                                        <p:attrNameLst>
                                          <p:attrName>style.visibility</p:attrName>
                                        </p:attrNameLst>
                                      </p:cBhvr>
                                      <p:to>
                                        <p:strVal val="visible"/>
                                      </p:to>
                                    </p:set>
                                    <p:anim calcmode="lin" valueType="num">
                                      <p:cBhvr>
                                        <p:cTn id="19" dur="500" fill="hold"/>
                                        <p:tgtEl>
                                          <p:spTgt spid="40346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0346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03462">
                                            <p:txEl>
                                              <p:pRg st="2" end="2"/>
                                            </p:txEl>
                                          </p:spTgt>
                                        </p:tgtEl>
                                        <p:attrNameLst>
                                          <p:attrName>style.visibility</p:attrName>
                                        </p:attrNameLst>
                                      </p:cBhvr>
                                      <p:to>
                                        <p:strVal val="visible"/>
                                      </p:to>
                                    </p:set>
                                    <p:anim calcmode="lin" valueType="num">
                                      <p:cBhvr>
                                        <p:cTn id="25" dur="500" fill="hold"/>
                                        <p:tgtEl>
                                          <p:spTgt spid="403462">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0346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03462">
                                            <p:txEl>
                                              <p:pRg st="3" end="3"/>
                                            </p:txEl>
                                          </p:spTgt>
                                        </p:tgtEl>
                                        <p:attrNameLst>
                                          <p:attrName>style.visibility</p:attrName>
                                        </p:attrNameLst>
                                      </p:cBhvr>
                                      <p:to>
                                        <p:strVal val="visible"/>
                                      </p:to>
                                    </p:set>
                                    <p:anim calcmode="lin" valueType="num">
                                      <p:cBhvr>
                                        <p:cTn id="31" dur="500" fill="hold"/>
                                        <p:tgtEl>
                                          <p:spTgt spid="403462">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0346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03462">
                                            <p:txEl>
                                              <p:pRg st="4" end="4"/>
                                            </p:txEl>
                                          </p:spTgt>
                                        </p:tgtEl>
                                        <p:attrNameLst>
                                          <p:attrName>style.visibility</p:attrName>
                                        </p:attrNameLst>
                                      </p:cBhvr>
                                      <p:to>
                                        <p:strVal val="visible"/>
                                      </p:to>
                                    </p:set>
                                    <p:anim calcmode="lin" valueType="num">
                                      <p:cBhvr>
                                        <p:cTn id="37" dur="500" fill="hold"/>
                                        <p:tgtEl>
                                          <p:spTgt spid="403462">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40346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03462">
                                            <p:txEl>
                                              <p:pRg st="5" end="5"/>
                                            </p:txEl>
                                          </p:spTgt>
                                        </p:tgtEl>
                                        <p:attrNameLst>
                                          <p:attrName>style.visibility</p:attrName>
                                        </p:attrNameLst>
                                      </p:cBhvr>
                                      <p:to>
                                        <p:strVal val="visible"/>
                                      </p:to>
                                    </p:set>
                                    <p:anim calcmode="lin" valueType="num">
                                      <p:cBhvr>
                                        <p:cTn id="43" dur="500" fill="hold"/>
                                        <p:tgtEl>
                                          <p:spTgt spid="403462">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403462">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E548A8EE-B896-4887-82B8-DDCD3505C545}"/>
              </a:ext>
            </a:extLst>
          </p:cNvPr>
          <p:cNvSpPr>
            <a:spLocks noGrp="1"/>
          </p:cNvSpPr>
          <p:nvPr>
            <p:ph type="ftr" sz="quarter" idx="11"/>
          </p:nvPr>
        </p:nvSpPr>
        <p:spPr/>
        <p:txBody>
          <a:bodyPr/>
          <a:lstStyle/>
          <a:p>
            <a:r>
              <a:rPr lang="en-US" altLang="en-US"/>
              <a:t>N. Arnold, Applied Physics, Linz</a:t>
            </a:r>
          </a:p>
        </p:txBody>
      </p:sp>
      <p:sp>
        <p:nvSpPr>
          <p:cNvPr id="406530" name="Text Box 2">
            <a:extLst>
              <a:ext uri="{FF2B5EF4-FFF2-40B4-BE49-F238E27FC236}">
                <a16:creationId xmlns:a16="http://schemas.microsoft.com/office/drawing/2014/main" id="{F627F321-CEA6-4A13-B90D-CAAA421A97D7}"/>
              </a:ext>
            </a:extLst>
          </p:cNvPr>
          <p:cNvSpPr txBox="1">
            <a:spLocks noChangeArrowheads="1"/>
          </p:cNvSpPr>
          <p:nvPr/>
        </p:nvSpPr>
        <p:spPr bwMode="auto">
          <a:xfrm>
            <a:off x="0" y="801688"/>
            <a:ext cx="9144000" cy="575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en-US" b="1">
                <a:solidFill>
                  <a:srgbClr val="0000FF"/>
                </a:solidFill>
                <a:cs typeface="Times New Roman" panose="02020603050405020304" pitchFamily="18" charset="0"/>
              </a:rPr>
              <a:t>SAW are 1D</a:t>
            </a:r>
            <a:r>
              <a:rPr lang="en-US" altLang="en-US">
                <a:cs typeface="Times New Roman" panose="02020603050405020304" pitchFamily="18" charset="0"/>
              </a:rPr>
              <a:t>. No fast decay, </a:t>
            </a:r>
            <a:r>
              <a:rPr lang="en-US" altLang="en-US">
                <a:solidFill>
                  <a:srgbClr val="0000FF"/>
                </a:solidFill>
                <a:cs typeface="Times New Roman" panose="02020603050405020304" pitchFamily="18" charset="0"/>
              </a:rPr>
              <a:t>propagate out of the beam area.</a:t>
            </a:r>
          </a:p>
          <a:p>
            <a:pPr algn="just">
              <a:spcBef>
                <a:spcPct val="50000"/>
              </a:spcBef>
              <a:buFontTx/>
              <a:buChar char="•"/>
            </a:pPr>
            <a:r>
              <a:rPr lang="en-US" altLang="en-US" b="1" i="1">
                <a:solidFill>
                  <a:srgbClr val="0000FF"/>
                </a:solidFill>
                <a:cs typeface="Times New Roman" panose="02020603050405020304" pitchFamily="18" charset="0"/>
              </a:rPr>
              <a:t>No light</a:t>
            </a:r>
            <a:r>
              <a:rPr lang="en-US" altLang="en-US">
                <a:cs typeface="Times New Roman" panose="02020603050405020304" pitchFamily="18" charset="0"/>
              </a:rPr>
              <a:t> is present in the majority of area covered by SAW</a:t>
            </a:r>
            <a:r>
              <a:rPr lang="en-US" altLang="en-US">
                <a:cs typeface="Times New Roman" panose="02020603050405020304" pitchFamily="18" charset="0"/>
                <a:sym typeface="Symbol" panose="05050102010706020507" pitchFamily="18" charset="2"/>
              </a:rPr>
              <a:t></a:t>
            </a:r>
            <a:r>
              <a:rPr lang="en-US" altLang="en-US" b="1" i="1">
                <a:solidFill>
                  <a:srgbClr val="0000FF"/>
                </a:solidFill>
                <a:cs typeface="Times New Roman" panose="02020603050405020304" pitchFamily="18" charset="0"/>
              </a:rPr>
              <a:t>No local field enhancement-damage.</a:t>
            </a:r>
          </a:p>
          <a:p>
            <a:pPr algn="just">
              <a:spcBef>
                <a:spcPct val="50000"/>
              </a:spcBef>
              <a:buFontTx/>
              <a:buChar char="•"/>
            </a:pPr>
            <a:r>
              <a:rPr lang="en-US" altLang="en-US"/>
              <a:t>SAW have </a:t>
            </a:r>
            <a:r>
              <a:rPr lang="en-US" altLang="en-US" b="1" i="1">
                <a:solidFill>
                  <a:srgbClr val="0000FF"/>
                </a:solidFill>
              </a:rPr>
              <a:t>many oscillations</a:t>
            </a:r>
            <a:r>
              <a:rPr lang="en-US" altLang="en-US"/>
              <a:t>, suitable for </a:t>
            </a:r>
            <a:r>
              <a:rPr lang="en-US" altLang="en-US" b="1" i="1">
                <a:solidFill>
                  <a:srgbClr val="0000FF"/>
                </a:solidFill>
              </a:rPr>
              <a:t>testing of RLC</a:t>
            </a:r>
          </a:p>
          <a:p>
            <a:pPr algn="just">
              <a:spcBef>
                <a:spcPct val="50000"/>
              </a:spcBef>
              <a:buFontTx/>
              <a:buChar char="•"/>
            </a:pPr>
            <a:r>
              <a:rPr lang="en-US" altLang="en-US"/>
              <a:t>Frequency is determined by the periodicity of interference. </a:t>
            </a:r>
            <a:r>
              <a:rPr lang="en-US" altLang="en-US" i="1">
                <a:latin typeface="Journal" pitchFamily="2" charset="0"/>
              </a:rPr>
              <a:t>v</a:t>
            </a:r>
            <a:r>
              <a:rPr lang="en-US" altLang="en-US" i="1" baseline="-25000"/>
              <a:t>SAW</a:t>
            </a:r>
            <a:r>
              <a:rPr lang="en-US" altLang="en-US"/>
              <a:t>~</a:t>
            </a:r>
            <a:r>
              <a:rPr lang="en-US" altLang="en-US" i="1">
                <a:latin typeface="Journal" pitchFamily="2" charset="0"/>
              </a:rPr>
              <a:t>v</a:t>
            </a:r>
            <a:r>
              <a:rPr lang="en-US" altLang="en-US" baseline="-25000"/>
              <a:t>sound</a:t>
            </a:r>
            <a:r>
              <a:rPr lang="en-US" altLang="en-US" i="1"/>
              <a:t>/</a:t>
            </a:r>
            <a:r>
              <a:rPr lang="en-US" altLang="en-US" i="1">
                <a:sym typeface="Symbol" panose="05050102010706020507" pitchFamily="18" charset="2"/>
              </a:rPr>
              <a:t></a:t>
            </a:r>
            <a:r>
              <a:rPr lang="en-US" altLang="en-US" i="1" baseline="-25000"/>
              <a:t>light</a:t>
            </a:r>
            <a:r>
              <a:rPr lang="en-US" altLang="en-US"/>
              <a:t>~</a:t>
            </a:r>
            <a:r>
              <a:rPr lang="en-US" altLang="en-US" b="1">
                <a:solidFill>
                  <a:srgbClr val="0000FF"/>
                </a:solidFill>
              </a:rPr>
              <a:t>1-10 GHz</a:t>
            </a:r>
            <a:r>
              <a:rPr lang="en-US" altLang="en-US"/>
              <a:t> - suitable for </a:t>
            </a:r>
            <a:r>
              <a:rPr lang="en-US" altLang="en-US" b="1" i="1">
                <a:solidFill>
                  <a:srgbClr val="0000FF"/>
                </a:solidFill>
              </a:rPr>
              <a:t>resonant</a:t>
            </a:r>
            <a:r>
              <a:rPr lang="en-US" altLang="en-US"/>
              <a:t> laser cleaning (RLC).</a:t>
            </a:r>
          </a:p>
          <a:p>
            <a:pPr algn="just">
              <a:spcBef>
                <a:spcPct val="50000"/>
              </a:spcBef>
              <a:buFontTx/>
              <a:buChar char="•"/>
            </a:pPr>
            <a:r>
              <a:rPr lang="en-US" altLang="en-US"/>
              <a:t>Frequency </a:t>
            </a:r>
            <a:r>
              <a:rPr lang="en-US" altLang="en-US" b="1">
                <a:solidFill>
                  <a:srgbClr val="0000FF"/>
                </a:solidFill>
              </a:rPr>
              <a:t>easily varied</a:t>
            </a:r>
            <a:r>
              <a:rPr lang="en-US" altLang="en-US"/>
              <a:t> </a:t>
            </a:r>
            <a:r>
              <a:rPr lang="en-US" altLang="en-US" i="1"/>
              <a:t>via angle of interfering beams</a:t>
            </a:r>
            <a:r>
              <a:rPr lang="en-US" altLang="en-US"/>
              <a:t>. Indispensable for testing and application of RLC.</a:t>
            </a:r>
            <a:endParaRPr lang="en-US" altLang="en-US" b="1" i="1">
              <a:solidFill>
                <a:srgbClr val="0000FF"/>
              </a:solidFill>
              <a:cs typeface="Times New Roman" panose="02020603050405020304" pitchFamily="18" charset="0"/>
            </a:endParaRPr>
          </a:p>
          <a:p>
            <a:pPr algn="just">
              <a:spcBef>
                <a:spcPct val="50000"/>
              </a:spcBef>
              <a:buFontTx/>
              <a:buChar char="•"/>
            </a:pPr>
            <a:r>
              <a:rPr lang="en-US" altLang="en-US"/>
              <a:t>Smaller overall thermal load on the substrate.</a:t>
            </a:r>
            <a:endParaRPr lang="en-US" altLang="en-US" b="1" i="1">
              <a:solidFill>
                <a:srgbClr val="0000FF"/>
              </a:solidFill>
              <a:cs typeface="Times New Roman" panose="02020603050405020304" pitchFamily="18" charset="0"/>
            </a:endParaRPr>
          </a:p>
          <a:p>
            <a:pPr algn="just">
              <a:spcBef>
                <a:spcPct val="50000"/>
              </a:spcBef>
              <a:buFontTx/>
              <a:buChar char="•"/>
            </a:pPr>
            <a:r>
              <a:rPr lang="en-US" altLang="en-US">
                <a:cs typeface="Times New Roman" panose="02020603050405020304" pitchFamily="18" charset="0"/>
              </a:rPr>
              <a:t>Non-linearity makes </a:t>
            </a:r>
            <a:r>
              <a:rPr lang="en-US" altLang="en-US" b="1" i="1">
                <a:solidFill>
                  <a:srgbClr val="0000FF"/>
                </a:solidFill>
                <a:cs typeface="Times New Roman" panose="02020603050405020304" pitchFamily="18" charset="0"/>
              </a:rPr>
              <a:t>fronts steeper, increase accelerations.</a:t>
            </a:r>
          </a:p>
          <a:p>
            <a:pPr algn="just">
              <a:spcBef>
                <a:spcPct val="50000"/>
              </a:spcBef>
              <a:buFontTx/>
              <a:buChar char="•"/>
            </a:pPr>
            <a:r>
              <a:rPr lang="en-US" altLang="en-US">
                <a:cs typeface="Times New Roman" panose="02020603050405020304" pitchFamily="18" charset="0"/>
              </a:rPr>
              <a:t>Can be excited via </a:t>
            </a:r>
            <a:r>
              <a:rPr lang="en-US" altLang="en-US" b="1" i="1">
                <a:solidFill>
                  <a:srgbClr val="0000FF"/>
                </a:solidFill>
                <a:cs typeface="Times New Roman" panose="02020603050405020304" pitchFamily="18" charset="0"/>
              </a:rPr>
              <a:t>breakdown in the air</a:t>
            </a:r>
            <a:r>
              <a:rPr lang="en-US" altLang="en-US">
                <a:cs typeface="Times New Roman" panose="02020603050405020304" pitchFamily="18" charset="0"/>
              </a:rPr>
              <a:t>. </a:t>
            </a:r>
            <a:r>
              <a:rPr lang="en-US" altLang="en-US" b="1" i="1">
                <a:solidFill>
                  <a:srgbClr val="0000FF"/>
                </a:solidFill>
                <a:cs typeface="Times New Roman" panose="02020603050405020304" pitchFamily="18" charset="0"/>
              </a:rPr>
              <a:t>Material independent</a:t>
            </a:r>
            <a:r>
              <a:rPr lang="en-US" altLang="en-US" i="1">
                <a:cs typeface="Times New Roman" panose="02020603050405020304" pitchFamily="18" charset="0"/>
              </a:rPr>
              <a:t>, </a:t>
            </a:r>
            <a:r>
              <a:rPr lang="en-US" altLang="en-US">
                <a:cs typeface="Times New Roman" panose="02020603050405020304" pitchFamily="18" charset="0"/>
              </a:rPr>
              <a:t>suitable for </a:t>
            </a:r>
            <a:r>
              <a:rPr lang="en-US" altLang="en-US" b="1" i="1">
                <a:solidFill>
                  <a:srgbClr val="0000FF"/>
                </a:solidFill>
                <a:cs typeface="Times New Roman" panose="02020603050405020304" pitchFamily="18" charset="0"/>
              </a:rPr>
              <a:t>structured substrates</a:t>
            </a:r>
            <a:r>
              <a:rPr lang="en-US" altLang="en-US">
                <a:cs typeface="Times New Roman" panose="02020603050405020304" pitchFamily="18" charset="0"/>
              </a:rPr>
              <a:t>, (industry).</a:t>
            </a:r>
          </a:p>
        </p:txBody>
      </p:sp>
      <p:sp>
        <p:nvSpPr>
          <p:cNvPr id="406531" name="Text Box 3">
            <a:extLst>
              <a:ext uri="{FF2B5EF4-FFF2-40B4-BE49-F238E27FC236}">
                <a16:creationId xmlns:a16="http://schemas.microsoft.com/office/drawing/2014/main" id="{0CDD41E1-1539-42F1-8843-4400C847ECEC}"/>
              </a:ext>
            </a:extLst>
          </p:cNvPr>
          <p:cNvSpPr txBox="1">
            <a:spLocks noChangeArrowheads="1"/>
          </p:cNvSpPr>
          <p:nvPr/>
        </p:nvSpPr>
        <p:spPr bwMode="auto">
          <a:xfrm>
            <a:off x="0" y="76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b="1" i="1">
                <a:solidFill>
                  <a:srgbClr val="0000FF"/>
                </a:solidFill>
                <a:cs typeface="Times New Roman" panose="02020603050405020304" pitchFamily="18" charset="0"/>
              </a:rPr>
              <a:t>Advantages of </a:t>
            </a:r>
            <a:r>
              <a:rPr lang="en-US" altLang="en-US" b="1">
                <a:solidFill>
                  <a:srgbClr val="0000FF"/>
                </a:solidFill>
                <a:cs typeface="Times New Roman" panose="02020603050405020304" pitchFamily="18" charset="0"/>
              </a:rPr>
              <a:t>1D</a:t>
            </a:r>
            <a:r>
              <a:rPr lang="en-US" altLang="en-US" b="1" i="1">
                <a:solidFill>
                  <a:srgbClr val="0000FF"/>
                </a:solidFill>
                <a:cs typeface="Times New Roman" panose="02020603050405020304" pitchFamily="18" charset="0"/>
              </a:rPr>
              <a:t> SAW  excited by laser light interference for cleaning </a:t>
            </a:r>
            <a:endParaRPr lang="en-US" altLang="en-US" b="1">
              <a:solidFill>
                <a:srgbClr val="0000FF"/>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6530">
                                            <p:txEl>
                                              <p:pRg st="0" end="0"/>
                                            </p:txEl>
                                          </p:spTgt>
                                        </p:tgtEl>
                                        <p:attrNameLst>
                                          <p:attrName>style.visibility</p:attrName>
                                        </p:attrNameLst>
                                      </p:cBhvr>
                                      <p:to>
                                        <p:strVal val="visible"/>
                                      </p:to>
                                    </p:set>
                                    <p:anim calcmode="lin" valueType="num">
                                      <p:cBhvr additive="base">
                                        <p:cTn id="7" dur="500" fill="hold"/>
                                        <p:tgtEl>
                                          <p:spTgt spid="40653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065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6530">
                                            <p:txEl>
                                              <p:pRg st="1" end="1"/>
                                            </p:txEl>
                                          </p:spTgt>
                                        </p:tgtEl>
                                        <p:attrNameLst>
                                          <p:attrName>style.visibility</p:attrName>
                                        </p:attrNameLst>
                                      </p:cBhvr>
                                      <p:to>
                                        <p:strVal val="visible"/>
                                      </p:to>
                                    </p:set>
                                    <p:anim calcmode="lin" valueType="num">
                                      <p:cBhvr additive="base">
                                        <p:cTn id="13" dur="500" fill="hold"/>
                                        <p:tgtEl>
                                          <p:spTgt spid="40653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65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06530">
                                            <p:txEl>
                                              <p:pRg st="2" end="2"/>
                                            </p:txEl>
                                          </p:spTgt>
                                        </p:tgtEl>
                                        <p:attrNameLst>
                                          <p:attrName>style.visibility</p:attrName>
                                        </p:attrNameLst>
                                      </p:cBhvr>
                                      <p:to>
                                        <p:strVal val="visible"/>
                                      </p:to>
                                    </p:set>
                                    <p:anim calcmode="lin" valueType="num">
                                      <p:cBhvr additive="base">
                                        <p:cTn id="19" dur="500" fill="hold"/>
                                        <p:tgtEl>
                                          <p:spTgt spid="4065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065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06530">
                                            <p:txEl>
                                              <p:pRg st="3" end="3"/>
                                            </p:txEl>
                                          </p:spTgt>
                                        </p:tgtEl>
                                        <p:attrNameLst>
                                          <p:attrName>style.visibility</p:attrName>
                                        </p:attrNameLst>
                                      </p:cBhvr>
                                      <p:to>
                                        <p:strVal val="visible"/>
                                      </p:to>
                                    </p:set>
                                    <p:anim calcmode="lin" valueType="num">
                                      <p:cBhvr additive="base">
                                        <p:cTn id="25" dur="500" fill="hold"/>
                                        <p:tgtEl>
                                          <p:spTgt spid="40653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065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06530">
                                            <p:txEl>
                                              <p:pRg st="4" end="4"/>
                                            </p:txEl>
                                          </p:spTgt>
                                        </p:tgtEl>
                                        <p:attrNameLst>
                                          <p:attrName>style.visibility</p:attrName>
                                        </p:attrNameLst>
                                      </p:cBhvr>
                                      <p:to>
                                        <p:strVal val="visible"/>
                                      </p:to>
                                    </p:set>
                                    <p:anim calcmode="lin" valueType="num">
                                      <p:cBhvr additive="base">
                                        <p:cTn id="31" dur="500" fill="hold"/>
                                        <p:tgtEl>
                                          <p:spTgt spid="406530">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0653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06530">
                                            <p:txEl>
                                              <p:pRg st="5" end="5"/>
                                            </p:txEl>
                                          </p:spTgt>
                                        </p:tgtEl>
                                        <p:attrNameLst>
                                          <p:attrName>style.visibility</p:attrName>
                                        </p:attrNameLst>
                                      </p:cBhvr>
                                      <p:to>
                                        <p:strVal val="visible"/>
                                      </p:to>
                                    </p:set>
                                    <p:anim calcmode="lin" valueType="num">
                                      <p:cBhvr additive="base">
                                        <p:cTn id="37" dur="500" fill="hold"/>
                                        <p:tgtEl>
                                          <p:spTgt spid="406530">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0653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06530">
                                            <p:txEl>
                                              <p:pRg st="6" end="6"/>
                                            </p:txEl>
                                          </p:spTgt>
                                        </p:tgtEl>
                                        <p:attrNameLst>
                                          <p:attrName>style.visibility</p:attrName>
                                        </p:attrNameLst>
                                      </p:cBhvr>
                                      <p:to>
                                        <p:strVal val="visible"/>
                                      </p:to>
                                    </p:set>
                                    <p:anim calcmode="lin" valueType="num">
                                      <p:cBhvr additive="base">
                                        <p:cTn id="43" dur="500" fill="hold"/>
                                        <p:tgtEl>
                                          <p:spTgt spid="406530">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0653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06530">
                                            <p:txEl>
                                              <p:pRg st="7" end="7"/>
                                            </p:txEl>
                                          </p:spTgt>
                                        </p:tgtEl>
                                        <p:attrNameLst>
                                          <p:attrName>style.visibility</p:attrName>
                                        </p:attrNameLst>
                                      </p:cBhvr>
                                      <p:to>
                                        <p:strVal val="visible"/>
                                      </p:to>
                                    </p:set>
                                    <p:anim calcmode="lin" valueType="num">
                                      <p:cBhvr additive="base">
                                        <p:cTn id="49" dur="500" fill="hold"/>
                                        <p:tgtEl>
                                          <p:spTgt spid="406530">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0653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0"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31E41C-44F3-473B-8D92-1C2F39D34E30}"/>
              </a:ext>
            </a:extLst>
          </p:cNvPr>
          <p:cNvSpPr>
            <a:spLocks noGrp="1"/>
          </p:cNvSpPr>
          <p:nvPr>
            <p:ph type="ftr" sz="quarter" idx="11"/>
          </p:nvPr>
        </p:nvSpPr>
        <p:spPr/>
        <p:txBody>
          <a:bodyPr/>
          <a:lstStyle/>
          <a:p>
            <a:r>
              <a:rPr lang="en-US" altLang="en-US"/>
              <a:t>N. Arnold, Applied Physics, Linz</a:t>
            </a:r>
          </a:p>
        </p:txBody>
      </p:sp>
      <p:sp>
        <p:nvSpPr>
          <p:cNvPr id="230402" name="Text Box 2">
            <a:extLst>
              <a:ext uri="{FF2B5EF4-FFF2-40B4-BE49-F238E27FC236}">
                <a16:creationId xmlns:a16="http://schemas.microsoft.com/office/drawing/2014/main" id="{5374F6A5-03E7-4955-AD3D-5B00A7D88BD1}"/>
              </a:ext>
            </a:extLst>
          </p:cNvPr>
          <p:cNvSpPr txBox="1">
            <a:spLocks noChangeArrowheads="1"/>
          </p:cNvSpPr>
          <p:nvPr/>
        </p:nvSpPr>
        <p:spPr bwMode="auto">
          <a:xfrm>
            <a:off x="1905000" y="1676400"/>
            <a:ext cx="533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Influence of storage time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292BEF08-2E51-459C-9DC2-0DE69D07B2AB}"/>
              </a:ext>
            </a:extLst>
          </p:cNvPr>
          <p:cNvSpPr>
            <a:spLocks noGrp="1"/>
          </p:cNvSpPr>
          <p:nvPr>
            <p:ph type="ftr" sz="quarter" idx="11"/>
          </p:nvPr>
        </p:nvSpPr>
        <p:spPr/>
        <p:txBody>
          <a:bodyPr/>
          <a:lstStyle/>
          <a:p>
            <a:r>
              <a:rPr lang="en-US" altLang="en-US"/>
              <a:t>N. Arnold, Applied Physics, Linz</a:t>
            </a:r>
          </a:p>
        </p:txBody>
      </p:sp>
      <p:sp>
        <p:nvSpPr>
          <p:cNvPr id="231426" name="Text Box 2">
            <a:extLst>
              <a:ext uri="{FF2B5EF4-FFF2-40B4-BE49-F238E27FC236}">
                <a16:creationId xmlns:a16="http://schemas.microsoft.com/office/drawing/2014/main" id="{EE6260A3-09B7-467F-B9C1-F8CEA1C5BD36}"/>
              </a:ext>
            </a:extLst>
          </p:cNvPr>
          <p:cNvSpPr txBox="1">
            <a:spLocks noChangeArrowheads="1"/>
          </p:cNvSpPr>
          <p:nvPr/>
        </p:nvSpPr>
        <p:spPr bwMode="auto">
          <a:xfrm>
            <a:off x="0" y="0"/>
            <a:ext cx="4648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a:t>Influence of </a:t>
            </a:r>
            <a:r>
              <a:rPr lang="en-US" altLang="en-US" b="1">
                <a:solidFill>
                  <a:srgbClr val="FF0000"/>
                </a:solidFill>
              </a:rPr>
              <a:t>storage time*</a:t>
            </a:r>
          </a:p>
          <a:p>
            <a:pPr algn="just"/>
            <a:endParaRPr lang="en-US" altLang="en-US" b="1">
              <a:solidFill>
                <a:srgbClr val="FF0000"/>
              </a:solidFill>
            </a:endParaRPr>
          </a:p>
          <a:p>
            <a:pPr algn="just"/>
            <a:r>
              <a:rPr lang="en-US" altLang="en-US"/>
              <a:t>Cleaning threshold strongly depends on storage time,</a:t>
            </a:r>
          </a:p>
          <a:p>
            <a:pPr algn="just"/>
            <a:r>
              <a:rPr lang="en-US" altLang="en-US"/>
              <a:t>especially for larger particles</a:t>
            </a:r>
          </a:p>
        </p:txBody>
      </p:sp>
      <p:pic>
        <p:nvPicPr>
          <p:cNvPr id="231427" name="Picture 3" descr="FINAL_7_SAMPLES">
            <a:extLst>
              <a:ext uri="{FF2B5EF4-FFF2-40B4-BE49-F238E27FC236}">
                <a16:creationId xmlns:a16="http://schemas.microsoft.com/office/drawing/2014/main" id="{CA2764E7-CD80-48E9-869B-43DC30FC0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20" t="10226" r="7178" b="7158"/>
          <a:stretch>
            <a:fillRect/>
          </a:stretch>
        </p:blipFill>
        <p:spPr bwMode="auto">
          <a:xfrm>
            <a:off x="4876800" y="0"/>
            <a:ext cx="42672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8" name="Text Box 4">
            <a:extLst>
              <a:ext uri="{FF2B5EF4-FFF2-40B4-BE49-F238E27FC236}">
                <a16:creationId xmlns:a16="http://schemas.microsoft.com/office/drawing/2014/main" id="{7D583ED6-5E26-4251-9692-19254948CF61}"/>
              </a:ext>
            </a:extLst>
          </p:cNvPr>
          <p:cNvSpPr txBox="1">
            <a:spLocks noChangeArrowheads="1"/>
          </p:cNvSpPr>
          <p:nvPr/>
        </p:nvSpPr>
        <p:spPr bwMode="auto">
          <a:xfrm>
            <a:off x="76200" y="6334125"/>
            <a:ext cx="6094413" cy="447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a:t>*G. Schrems, M. P. Delamare, et al. 2002</a:t>
            </a:r>
          </a:p>
        </p:txBody>
      </p:sp>
      <p:pic>
        <p:nvPicPr>
          <p:cNvPr id="231429" name="Picture 5" descr="500NM_2SAMPLES">
            <a:extLst>
              <a:ext uri="{FF2B5EF4-FFF2-40B4-BE49-F238E27FC236}">
                <a16:creationId xmlns:a16="http://schemas.microsoft.com/office/drawing/2014/main" id="{06AEF253-2653-4282-B316-A376E13B2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15" t="10532" r="7269" b="7327"/>
          <a:stretch>
            <a:fillRect/>
          </a:stretch>
        </p:blipFill>
        <p:spPr bwMode="auto">
          <a:xfrm>
            <a:off x="4876800" y="3276600"/>
            <a:ext cx="4267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F2C8D0ED-E51A-401E-852D-287946331BEA}"/>
              </a:ext>
            </a:extLst>
          </p:cNvPr>
          <p:cNvSpPr>
            <a:spLocks noGrp="1"/>
          </p:cNvSpPr>
          <p:nvPr>
            <p:ph type="ftr" sz="quarter" idx="11"/>
          </p:nvPr>
        </p:nvSpPr>
        <p:spPr/>
        <p:txBody>
          <a:bodyPr/>
          <a:lstStyle/>
          <a:p>
            <a:r>
              <a:rPr lang="en-US" altLang="en-US"/>
              <a:t>N. Arnold, Applied Physics, Linz</a:t>
            </a:r>
          </a:p>
        </p:txBody>
      </p:sp>
      <p:sp>
        <p:nvSpPr>
          <p:cNvPr id="232450" name="Text Box 2">
            <a:extLst>
              <a:ext uri="{FF2B5EF4-FFF2-40B4-BE49-F238E27FC236}">
                <a16:creationId xmlns:a16="http://schemas.microsoft.com/office/drawing/2014/main" id="{43A40132-2C56-4B7C-8C5D-6864F78F39BA}"/>
              </a:ext>
            </a:extLst>
          </p:cNvPr>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a:solidFill>
                  <a:srgbClr val="0000FF"/>
                </a:solidFill>
              </a:rPr>
              <a:t>Visible deformation</a:t>
            </a:r>
            <a:r>
              <a:rPr lang="en-US" altLang="en-US" b="1"/>
              <a:t>, larger contact area, therefore stronger adhesion</a:t>
            </a:r>
            <a:endParaRPr lang="en-US" altLang="en-US" b="1">
              <a:solidFill>
                <a:srgbClr val="FF0000"/>
              </a:solidFill>
            </a:endParaRPr>
          </a:p>
        </p:txBody>
      </p:sp>
      <p:grpSp>
        <p:nvGrpSpPr>
          <p:cNvPr id="232451" name="Group 3">
            <a:extLst>
              <a:ext uri="{FF2B5EF4-FFF2-40B4-BE49-F238E27FC236}">
                <a16:creationId xmlns:a16="http://schemas.microsoft.com/office/drawing/2014/main" id="{F40E5636-1326-4C62-A77F-D93676BB49E5}"/>
              </a:ext>
            </a:extLst>
          </p:cNvPr>
          <p:cNvGrpSpPr>
            <a:grpSpLocks/>
          </p:cNvGrpSpPr>
          <p:nvPr/>
        </p:nvGrpSpPr>
        <p:grpSpPr bwMode="auto">
          <a:xfrm>
            <a:off x="152400" y="685800"/>
            <a:ext cx="3733800" cy="1974850"/>
            <a:chOff x="96" y="2880"/>
            <a:chExt cx="2352" cy="1244"/>
          </a:xfrm>
        </p:grpSpPr>
        <p:pic>
          <p:nvPicPr>
            <p:cNvPr id="232452" name="Picture 4" descr="no_def_part">
              <a:extLst>
                <a:ext uri="{FF2B5EF4-FFF2-40B4-BE49-F238E27FC236}">
                  <a16:creationId xmlns:a16="http://schemas.microsoft.com/office/drawing/2014/main" id="{A629A942-6FEE-46AB-A458-0362B8DE5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880"/>
              <a:ext cx="1814" cy="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3" name="Text Box 5">
              <a:extLst>
                <a:ext uri="{FF2B5EF4-FFF2-40B4-BE49-F238E27FC236}">
                  <a16:creationId xmlns:a16="http://schemas.microsoft.com/office/drawing/2014/main" id="{6C1938E8-0A4E-4F0B-8F27-DE53C42DF39F}"/>
                </a:ext>
              </a:extLst>
            </p:cNvPr>
            <p:cNvSpPr txBox="1">
              <a:spLocks noChangeArrowheads="1"/>
            </p:cNvSpPr>
            <p:nvPr/>
          </p:nvSpPr>
          <p:spPr bwMode="auto">
            <a:xfrm>
              <a:off x="1968" y="3792"/>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17 h </a:t>
              </a:r>
            </a:p>
          </p:txBody>
        </p:sp>
      </p:grpSp>
      <p:grpSp>
        <p:nvGrpSpPr>
          <p:cNvPr id="232454" name="Group 6">
            <a:extLst>
              <a:ext uri="{FF2B5EF4-FFF2-40B4-BE49-F238E27FC236}">
                <a16:creationId xmlns:a16="http://schemas.microsoft.com/office/drawing/2014/main" id="{50F19119-F921-482C-BFF4-8DD811D6C7DF}"/>
              </a:ext>
            </a:extLst>
          </p:cNvPr>
          <p:cNvGrpSpPr>
            <a:grpSpLocks/>
          </p:cNvGrpSpPr>
          <p:nvPr/>
        </p:nvGrpSpPr>
        <p:grpSpPr bwMode="auto">
          <a:xfrm>
            <a:off x="4724400" y="685800"/>
            <a:ext cx="4267200" cy="1981200"/>
            <a:chOff x="2976" y="2880"/>
            <a:chExt cx="2688" cy="1248"/>
          </a:xfrm>
        </p:grpSpPr>
        <p:pic>
          <p:nvPicPr>
            <p:cNvPr id="232455" name="Picture 7" descr="def_part1500">
              <a:extLst>
                <a:ext uri="{FF2B5EF4-FFF2-40B4-BE49-F238E27FC236}">
                  <a16:creationId xmlns:a16="http://schemas.microsoft.com/office/drawing/2014/main" id="{56B5500B-40AC-4E30-8E27-9BB74FB0A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 y="2880"/>
              <a:ext cx="181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6" name="Text Box 8">
              <a:extLst>
                <a:ext uri="{FF2B5EF4-FFF2-40B4-BE49-F238E27FC236}">
                  <a16:creationId xmlns:a16="http://schemas.microsoft.com/office/drawing/2014/main" id="{8300F16D-69D0-4BC1-8270-A6EC46708025}"/>
                </a:ext>
              </a:extLst>
            </p:cNvPr>
            <p:cNvSpPr txBox="1">
              <a:spLocks noChangeArrowheads="1"/>
            </p:cNvSpPr>
            <p:nvPr/>
          </p:nvSpPr>
          <p:spPr bwMode="auto">
            <a:xfrm>
              <a:off x="2976" y="3792"/>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1350 h </a:t>
              </a:r>
            </a:p>
          </p:txBody>
        </p:sp>
      </p:grpSp>
      <p:sp>
        <p:nvSpPr>
          <p:cNvPr id="232457" name="Rectangle 9">
            <a:extLst>
              <a:ext uri="{FF2B5EF4-FFF2-40B4-BE49-F238E27FC236}">
                <a16:creationId xmlns:a16="http://schemas.microsoft.com/office/drawing/2014/main" id="{043F9A21-A646-4D33-9C62-15B53B9FBA40}"/>
              </a:ext>
            </a:extLst>
          </p:cNvPr>
          <p:cNvSpPr>
            <a:spLocks noChangeArrowheads="1"/>
          </p:cNvSpPr>
          <p:nvPr/>
        </p:nvSpPr>
        <p:spPr bwMode="auto">
          <a:xfrm>
            <a:off x="3429000" y="1219200"/>
            <a:ext cx="2325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SiO</a:t>
            </a:r>
            <a:r>
              <a:rPr lang="en-US" altLang="en-US" baseline="-25000"/>
              <a:t>2</a:t>
            </a:r>
            <a:r>
              <a:rPr lang="en-US" altLang="en-US"/>
              <a:t>/Si, 1500 nm</a:t>
            </a:r>
          </a:p>
        </p:txBody>
      </p:sp>
      <p:sp>
        <p:nvSpPr>
          <p:cNvPr id="232458" name="Text Box 10">
            <a:extLst>
              <a:ext uri="{FF2B5EF4-FFF2-40B4-BE49-F238E27FC236}">
                <a16:creationId xmlns:a16="http://schemas.microsoft.com/office/drawing/2014/main" id="{93AC073A-3494-44D0-AAE0-169504A5C3EF}"/>
              </a:ext>
            </a:extLst>
          </p:cNvPr>
          <p:cNvSpPr txBox="1">
            <a:spLocks noChangeArrowheads="1"/>
          </p:cNvSpPr>
          <p:nvPr/>
        </p:nvSpPr>
        <p:spPr bwMode="auto">
          <a:xfrm>
            <a:off x="533400" y="3352800"/>
            <a:ext cx="6781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a:solidFill>
                  <a:srgbClr val="0000FF"/>
                </a:solidFill>
              </a:rPr>
              <a:t>Reasons</a:t>
            </a:r>
            <a:r>
              <a:rPr lang="en-US" altLang="en-US"/>
              <a:t>: possible formation of covalent bonds:</a:t>
            </a:r>
          </a:p>
          <a:p>
            <a:pPr algn="just"/>
            <a:r>
              <a:rPr lang="en-US" altLang="en-US"/>
              <a:t>Hydroxyl groups – hydrogen bonds – water loss – formation of covalent bonds –Si–O–Si– </a:t>
            </a:r>
          </a:p>
          <a:p>
            <a:pPr algn="just"/>
            <a:r>
              <a:rPr lang="en-US" altLang="en-US"/>
              <a:t>stronger adhesion – stronger deformation – larger contact area – even stronger adhesion</a:t>
            </a:r>
          </a:p>
          <a:p>
            <a:pPr algn="just"/>
            <a:endParaRPr lang="en-US" altLang="en-US"/>
          </a:p>
          <a:p>
            <a:pPr algn="just"/>
            <a:r>
              <a:rPr lang="en-US" altLang="en-US"/>
              <a:t>Possible </a:t>
            </a:r>
            <a:r>
              <a:rPr lang="en-US" altLang="en-US">
                <a:solidFill>
                  <a:srgbClr val="0000FF"/>
                </a:solidFill>
              </a:rPr>
              <a:t>plastic deformation</a:t>
            </a:r>
          </a:p>
          <a:p>
            <a:pPr algn="just"/>
            <a:r>
              <a:rPr lang="en-US" altLang="en-US"/>
              <a:t>Additional oxidation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2458"/>
                                        </p:tgtEl>
                                        <p:attrNameLst>
                                          <p:attrName>style.visibility</p:attrName>
                                        </p:attrNameLst>
                                      </p:cBhvr>
                                      <p:to>
                                        <p:strVal val="visible"/>
                                      </p:to>
                                    </p:set>
                                    <p:anim calcmode="lin" valueType="num">
                                      <p:cBhvr additive="base">
                                        <p:cTn id="7" dur="500" fill="hold"/>
                                        <p:tgtEl>
                                          <p:spTgt spid="232458"/>
                                        </p:tgtEl>
                                        <p:attrNameLst>
                                          <p:attrName>ppt_x</p:attrName>
                                        </p:attrNameLst>
                                      </p:cBhvr>
                                      <p:tavLst>
                                        <p:tav tm="0">
                                          <p:val>
                                            <p:strVal val="1+#ppt_w/2"/>
                                          </p:val>
                                        </p:tav>
                                        <p:tav tm="100000">
                                          <p:val>
                                            <p:strVal val="#ppt_x"/>
                                          </p:val>
                                        </p:tav>
                                      </p:tavLst>
                                    </p:anim>
                                    <p:anim calcmode="lin" valueType="num">
                                      <p:cBhvr additive="base">
                                        <p:cTn id="8" dur="500" fill="hold"/>
                                        <p:tgtEl>
                                          <p:spTgt spid="232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8"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E2D1F10A-CDA7-49B5-98E6-EBC2EAF9DAD3}"/>
              </a:ext>
            </a:extLst>
          </p:cNvPr>
          <p:cNvSpPr>
            <a:spLocks noGrp="1"/>
          </p:cNvSpPr>
          <p:nvPr>
            <p:ph type="ftr" sz="quarter" idx="11"/>
          </p:nvPr>
        </p:nvSpPr>
        <p:spPr/>
        <p:txBody>
          <a:bodyPr/>
          <a:lstStyle/>
          <a:p>
            <a:r>
              <a:rPr lang="en-US" altLang="en-US"/>
              <a:t>N. Arnold, Applied Physics, Linz</a:t>
            </a:r>
          </a:p>
        </p:txBody>
      </p:sp>
      <p:pic>
        <p:nvPicPr>
          <p:cNvPr id="233474" name="Picture 2" descr="TIME_VS_THR_ALL_SIZ">
            <a:extLst>
              <a:ext uri="{FF2B5EF4-FFF2-40B4-BE49-F238E27FC236}">
                <a16:creationId xmlns:a16="http://schemas.microsoft.com/office/drawing/2014/main" id="{EC792039-A218-432D-80A8-8AA529F80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82" t="8641" r="5820" b="6390"/>
          <a:stretch>
            <a:fillRect/>
          </a:stretch>
        </p:blipFill>
        <p:spPr bwMode="auto">
          <a:xfrm>
            <a:off x="838200" y="1981200"/>
            <a:ext cx="6400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5" name="Text Box 3">
            <a:extLst>
              <a:ext uri="{FF2B5EF4-FFF2-40B4-BE49-F238E27FC236}">
                <a16:creationId xmlns:a16="http://schemas.microsoft.com/office/drawing/2014/main" id="{0C17D179-5BC5-41E0-9E94-9A57A41BE8A0}"/>
              </a:ext>
            </a:extLst>
          </p:cNvPr>
          <p:cNvSpPr txBox="1">
            <a:spLocks noChangeArrowheads="1"/>
          </p:cNvSpPr>
          <p:nvPr/>
        </p:nvSpPr>
        <p:spPr bwMode="auto">
          <a:xfrm>
            <a:off x="685800" y="152400"/>
            <a:ext cx="7772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Storage time: threshold dependence</a:t>
            </a:r>
          </a:p>
          <a:p>
            <a:pPr>
              <a:spcBef>
                <a:spcPct val="50000"/>
              </a:spcBef>
            </a:pPr>
            <a:r>
              <a:rPr lang="en-US" altLang="en-US"/>
              <a:t>1500 nm particles: threshold </a:t>
            </a:r>
            <a:r>
              <a:rPr lang="en-US" altLang="en-US" b="1">
                <a:solidFill>
                  <a:srgbClr val="0000FF"/>
                </a:solidFill>
              </a:rPr>
              <a:t>doubles</a:t>
            </a:r>
          </a:p>
          <a:p>
            <a:pPr>
              <a:spcBef>
                <a:spcPct val="50000"/>
              </a:spcBef>
            </a:pPr>
            <a:r>
              <a:rPr lang="en-US" altLang="en-US"/>
              <a:t>Small times are necessary for reproducible experiments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AB7CABC8-42EB-4E9B-9D51-8A6AE9FDB762}"/>
              </a:ext>
            </a:extLst>
          </p:cNvPr>
          <p:cNvSpPr>
            <a:spLocks noGrp="1"/>
          </p:cNvSpPr>
          <p:nvPr>
            <p:ph type="ftr" sz="quarter" idx="11"/>
          </p:nvPr>
        </p:nvSpPr>
        <p:spPr/>
        <p:txBody>
          <a:bodyPr/>
          <a:lstStyle/>
          <a:p>
            <a:r>
              <a:rPr lang="en-US" altLang="en-US"/>
              <a:t>N. Arnold, Applied Physics, Linz</a:t>
            </a:r>
          </a:p>
        </p:txBody>
      </p:sp>
      <p:grpSp>
        <p:nvGrpSpPr>
          <p:cNvPr id="378882" name="Group 2">
            <a:extLst>
              <a:ext uri="{FF2B5EF4-FFF2-40B4-BE49-F238E27FC236}">
                <a16:creationId xmlns:a16="http://schemas.microsoft.com/office/drawing/2014/main" id="{1B8D9FFC-F098-4948-AADF-389278D0B168}"/>
              </a:ext>
            </a:extLst>
          </p:cNvPr>
          <p:cNvGrpSpPr>
            <a:grpSpLocks/>
          </p:cNvGrpSpPr>
          <p:nvPr/>
        </p:nvGrpSpPr>
        <p:grpSpPr bwMode="auto">
          <a:xfrm>
            <a:off x="-304800" y="762000"/>
            <a:ext cx="9601200" cy="4800600"/>
            <a:chOff x="192" y="576"/>
            <a:chExt cx="5568" cy="2469"/>
          </a:xfrm>
        </p:grpSpPr>
        <p:graphicFrame>
          <p:nvGraphicFramePr>
            <p:cNvPr id="378883" name="Object 3">
              <a:extLst>
                <a:ext uri="{FF2B5EF4-FFF2-40B4-BE49-F238E27FC236}">
                  <a16:creationId xmlns:a16="http://schemas.microsoft.com/office/drawing/2014/main" id="{B908F645-AAAA-40CA-AC3E-BB0D9CE4EE2B}"/>
                </a:ext>
              </a:extLst>
            </p:cNvPr>
            <p:cNvGraphicFramePr>
              <a:graphicFrameLocks noChangeAspect="1"/>
            </p:cNvGraphicFramePr>
            <p:nvPr/>
          </p:nvGraphicFramePr>
          <p:xfrm>
            <a:off x="3175" y="624"/>
            <a:ext cx="2585" cy="2377"/>
          </p:xfrm>
          <a:graphic>
            <a:graphicData uri="http://schemas.openxmlformats.org/presentationml/2006/ole">
              <mc:AlternateContent xmlns:mc="http://schemas.openxmlformats.org/markup-compatibility/2006">
                <mc:Choice xmlns:v="urn:schemas-microsoft-com:vml" Requires="v">
                  <p:oleObj spid="_x0000_s378891" name="Graph" r:id="rId3" imgW="5100840" imgH="3400200" progId="Origin50.Graph">
                    <p:embed/>
                  </p:oleObj>
                </mc:Choice>
                <mc:Fallback>
                  <p:oleObj name="Graph" r:id="rId3" imgW="5100840" imgH="3400200" progId="Origin50.Grap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11313" t="2335" r="27760" b="13602"/>
                        <a:stretch>
                          <a:fillRect/>
                        </a:stretch>
                      </p:blipFill>
                      <p:spPr bwMode="auto">
                        <a:xfrm>
                          <a:off x="3175" y="624"/>
                          <a:ext cx="2585" cy="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884" name="Object 4">
              <a:extLst>
                <a:ext uri="{FF2B5EF4-FFF2-40B4-BE49-F238E27FC236}">
                  <a16:creationId xmlns:a16="http://schemas.microsoft.com/office/drawing/2014/main" id="{C6F59048-85F9-4CA9-A5F2-C6FEAE59478E}"/>
                </a:ext>
              </a:extLst>
            </p:cNvPr>
            <p:cNvGraphicFramePr>
              <a:graphicFrameLocks noChangeAspect="1"/>
            </p:cNvGraphicFramePr>
            <p:nvPr/>
          </p:nvGraphicFramePr>
          <p:xfrm>
            <a:off x="192" y="576"/>
            <a:ext cx="2928" cy="2469"/>
          </p:xfrm>
          <a:graphic>
            <a:graphicData uri="http://schemas.openxmlformats.org/presentationml/2006/ole">
              <mc:AlternateContent xmlns:mc="http://schemas.openxmlformats.org/markup-compatibility/2006">
                <mc:Choice xmlns:v="urn:schemas-microsoft-com:vml" Requires="v">
                  <p:oleObj spid="_x0000_s378892" name="Graph" r:id="rId5" imgW="5115600" imgH="3400200" progId="Origin50.Graph">
                    <p:embed/>
                  </p:oleObj>
                </mc:Choice>
                <mc:Fallback>
                  <p:oleObj name="Graph" r:id="rId5" imgW="5115600" imgH="3400200" progId="Origin50.Graph">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r="29707" b="10800"/>
                        <a:stretch>
                          <a:fillRect/>
                        </a:stretch>
                      </p:blipFill>
                      <p:spPr bwMode="auto">
                        <a:xfrm>
                          <a:off x="192" y="576"/>
                          <a:ext cx="2928" cy="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78885" name="Text Box 5">
            <a:extLst>
              <a:ext uri="{FF2B5EF4-FFF2-40B4-BE49-F238E27FC236}">
                <a16:creationId xmlns:a16="http://schemas.microsoft.com/office/drawing/2014/main" id="{DC3AA134-FB76-4BF7-9F1C-629AEDB21B66}"/>
              </a:ext>
            </a:extLst>
          </p:cNvPr>
          <p:cNvSpPr txBox="1">
            <a:spLocks noChangeArrowheads="1"/>
          </p:cNvSpPr>
          <p:nvPr/>
        </p:nvSpPr>
        <p:spPr bwMode="auto">
          <a:xfrm>
            <a:off x="3810000" y="3276600"/>
            <a:ext cx="1066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sz="1800"/>
              <a:t>RH </a:t>
            </a:r>
            <a:r>
              <a:rPr lang="de-DE" altLang="en-US" sz="1800">
                <a:sym typeface="Symbol" panose="05050102010706020507" pitchFamily="18" charset="2"/>
              </a:rPr>
              <a:t></a:t>
            </a:r>
          </a:p>
          <a:p>
            <a:pPr>
              <a:spcBef>
                <a:spcPct val="50000"/>
              </a:spcBef>
            </a:pPr>
            <a:r>
              <a:rPr lang="de-DE" altLang="en-US" sz="1800">
                <a:sym typeface="Symbol" panose="05050102010706020507" pitchFamily="18" charset="2"/>
              </a:rPr>
              <a:t> 27 %</a:t>
            </a:r>
            <a:endParaRPr lang="de-DE" altLang="en-US"/>
          </a:p>
        </p:txBody>
      </p:sp>
      <p:sp>
        <p:nvSpPr>
          <p:cNvPr id="378886" name="Text Box 6">
            <a:extLst>
              <a:ext uri="{FF2B5EF4-FFF2-40B4-BE49-F238E27FC236}">
                <a16:creationId xmlns:a16="http://schemas.microsoft.com/office/drawing/2014/main" id="{C126C1D0-E2D7-42A3-A2FF-F0DBB02D3E7D}"/>
              </a:ext>
            </a:extLst>
          </p:cNvPr>
          <p:cNvSpPr txBox="1">
            <a:spLocks noChangeArrowheads="1"/>
          </p:cNvSpPr>
          <p:nvPr/>
        </p:nvSpPr>
        <p:spPr bwMode="auto">
          <a:xfrm>
            <a:off x="1143000" y="1524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b="1">
                <a:solidFill>
                  <a:srgbClr val="FF0000"/>
                </a:solidFill>
              </a:rPr>
              <a:t>DEPENDENCE ON FLUENCE AND PARTICLE SIZE</a:t>
            </a:r>
            <a:endParaRPr lang="de-DE" altLang="en-US"/>
          </a:p>
        </p:txBody>
      </p:sp>
      <p:sp>
        <p:nvSpPr>
          <p:cNvPr id="378887" name="Text Box 7">
            <a:extLst>
              <a:ext uri="{FF2B5EF4-FFF2-40B4-BE49-F238E27FC236}">
                <a16:creationId xmlns:a16="http://schemas.microsoft.com/office/drawing/2014/main" id="{243F5DF8-BC3D-4E99-8C4B-7F271EF56046}"/>
              </a:ext>
            </a:extLst>
          </p:cNvPr>
          <p:cNvSpPr txBox="1">
            <a:spLocks noChangeArrowheads="1"/>
          </p:cNvSpPr>
          <p:nvPr/>
        </p:nvSpPr>
        <p:spPr bwMode="auto">
          <a:xfrm>
            <a:off x="1371600" y="762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a:solidFill>
                  <a:srgbClr val="009900"/>
                </a:solidFill>
              </a:rPr>
              <a:t>Substrate </a:t>
            </a:r>
            <a:r>
              <a:rPr lang="de-DE" altLang="en-US"/>
              <a:t>absorption</a:t>
            </a:r>
          </a:p>
        </p:txBody>
      </p:sp>
      <p:sp>
        <p:nvSpPr>
          <p:cNvPr id="378888" name="Text Box 8">
            <a:extLst>
              <a:ext uri="{FF2B5EF4-FFF2-40B4-BE49-F238E27FC236}">
                <a16:creationId xmlns:a16="http://schemas.microsoft.com/office/drawing/2014/main" id="{90376909-A40F-4ACC-9EE0-43F0885554F0}"/>
              </a:ext>
            </a:extLst>
          </p:cNvPr>
          <p:cNvSpPr txBox="1">
            <a:spLocks noChangeArrowheads="1"/>
          </p:cNvSpPr>
          <p:nvPr/>
        </p:nvSpPr>
        <p:spPr bwMode="auto">
          <a:xfrm>
            <a:off x="5638800" y="762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a:solidFill>
                  <a:srgbClr val="009900"/>
                </a:solidFill>
              </a:rPr>
              <a:t>Particle </a:t>
            </a:r>
            <a:r>
              <a:rPr lang="de-DE" altLang="en-US"/>
              <a:t>absorption</a:t>
            </a:r>
          </a:p>
        </p:txBody>
      </p:sp>
      <p:sp>
        <p:nvSpPr>
          <p:cNvPr id="378889" name="Text Box 9">
            <a:extLst>
              <a:ext uri="{FF2B5EF4-FFF2-40B4-BE49-F238E27FC236}">
                <a16:creationId xmlns:a16="http://schemas.microsoft.com/office/drawing/2014/main" id="{302DD3C4-F96F-4615-9DBF-C7C38F9927E8}"/>
              </a:ext>
            </a:extLst>
          </p:cNvPr>
          <p:cNvSpPr txBox="1">
            <a:spLocks noChangeArrowheads="1"/>
          </p:cNvSpPr>
          <p:nvPr/>
        </p:nvSpPr>
        <p:spPr bwMode="auto">
          <a:xfrm>
            <a:off x="8382000" y="3352800"/>
            <a:ext cx="7620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sz="1600"/>
              <a:t>RH </a:t>
            </a:r>
            <a:r>
              <a:rPr lang="de-DE" altLang="en-US" sz="1600">
                <a:sym typeface="Symbol" panose="05050102010706020507" pitchFamily="18" charset="2"/>
              </a:rPr>
              <a:t></a:t>
            </a:r>
          </a:p>
          <a:p>
            <a:pPr>
              <a:spcBef>
                <a:spcPct val="50000"/>
              </a:spcBef>
            </a:pPr>
            <a:r>
              <a:rPr lang="de-DE" altLang="en-US" sz="1600">
                <a:sym typeface="Symbol" panose="05050102010706020507" pitchFamily="18" charset="2"/>
              </a:rPr>
              <a:t> 27 %</a:t>
            </a:r>
            <a:endParaRPr lang="de-DE" altLang="en-US"/>
          </a:p>
        </p:txBody>
      </p:sp>
      <p:sp>
        <p:nvSpPr>
          <p:cNvPr id="378890" name="Text Box 10">
            <a:extLst>
              <a:ext uri="{FF2B5EF4-FFF2-40B4-BE49-F238E27FC236}">
                <a16:creationId xmlns:a16="http://schemas.microsoft.com/office/drawing/2014/main" id="{F38491BB-C277-4451-B973-75D56E40B6E0}"/>
              </a:ext>
            </a:extLst>
          </p:cNvPr>
          <p:cNvSpPr txBox="1">
            <a:spLocks noChangeArrowheads="1"/>
          </p:cNvSpPr>
          <p:nvPr/>
        </p:nvSpPr>
        <p:spPr bwMode="auto">
          <a:xfrm>
            <a:off x="609600" y="5791200"/>
            <a:ext cx="807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sz="2200"/>
              <a:t>T.Fourrier, G.Schrems,   T.Mühlberger, J.Heitz, N.Arnold, D.Bäuerle, M.Mosbacher, J.Boneberg, P.Leiderer: Appl.Phys.A </a:t>
            </a:r>
            <a:r>
              <a:rPr lang="de-DE" altLang="en-US" sz="2200" b="1"/>
              <a:t>72</a:t>
            </a:r>
            <a:r>
              <a:rPr lang="de-DE" altLang="en-US" sz="2200"/>
              <a:t>, 1 (2001)</a:t>
            </a:r>
            <a:endParaRPr lang="de-DE"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AB580983-E572-4FD1-A87E-635427787DA9}"/>
              </a:ext>
            </a:extLst>
          </p:cNvPr>
          <p:cNvSpPr>
            <a:spLocks noGrp="1"/>
          </p:cNvSpPr>
          <p:nvPr>
            <p:ph type="ftr" sz="quarter" idx="11"/>
          </p:nvPr>
        </p:nvSpPr>
        <p:spPr/>
        <p:txBody>
          <a:bodyPr/>
          <a:lstStyle/>
          <a:p>
            <a:r>
              <a:rPr lang="en-US" altLang="en-US"/>
              <a:t>N. Arnold, Applied Physics, Linz</a:t>
            </a:r>
          </a:p>
        </p:txBody>
      </p:sp>
      <p:sp>
        <p:nvSpPr>
          <p:cNvPr id="380930" name="Text Box 2">
            <a:extLst>
              <a:ext uri="{FF2B5EF4-FFF2-40B4-BE49-F238E27FC236}">
                <a16:creationId xmlns:a16="http://schemas.microsoft.com/office/drawing/2014/main" id="{53A89401-6A4D-4DD4-AF2D-DD9B97AB6CD1}"/>
              </a:ext>
            </a:extLst>
          </p:cNvPr>
          <p:cNvSpPr txBox="1">
            <a:spLocks noChangeArrowheads="1"/>
          </p:cNvSpPr>
          <p:nvPr/>
        </p:nvSpPr>
        <p:spPr bwMode="auto">
          <a:xfrm>
            <a:off x="228600" y="5426075"/>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a:solidFill>
                  <a:srgbClr val="FF0000"/>
                </a:solidFill>
              </a:rPr>
              <a:t>Particle removal requires     </a:t>
            </a:r>
            <a:r>
              <a:rPr lang="en-GB" altLang="en-US" i="1">
                <a:solidFill>
                  <a:srgbClr val="FF0000"/>
                </a:solidFill>
              </a:rPr>
              <a:t>K</a:t>
            </a:r>
            <a:r>
              <a:rPr lang="en-GB" altLang="en-US" i="1" baseline="-25000">
                <a:solidFill>
                  <a:srgbClr val="FF0000"/>
                </a:solidFill>
              </a:rPr>
              <a:t>cl</a:t>
            </a:r>
            <a:r>
              <a:rPr lang="en-GB" altLang="en-US">
                <a:solidFill>
                  <a:srgbClr val="FF0000"/>
                </a:solidFill>
              </a:rPr>
              <a:t> </a:t>
            </a:r>
            <a:r>
              <a:rPr lang="en-GB" altLang="en-US">
                <a:solidFill>
                  <a:srgbClr val="FF0000"/>
                </a:solidFill>
                <a:sym typeface="WP MathB" pitchFamily="2" charset="2"/>
              </a:rPr>
              <a:t></a:t>
            </a:r>
            <a:r>
              <a:rPr lang="en-GB" altLang="en-US">
                <a:solidFill>
                  <a:srgbClr val="FF0000"/>
                </a:solidFill>
              </a:rPr>
              <a:t> </a:t>
            </a:r>
            <a:r>
              <a:rPr lang="en-GB" altLang="en-US" i="1">
                <a:solidFill>
                  <a:srgbClr val="FF0000"/>
                </a:solidFill>
              </a:rPr>
              <a:t>K</a:t>
            </a:r>
            <a:r>
              <a:rPr lang="en-GB" altLang="en-US" i="1" baseline="-25000">
                <a:solidFill>
                  <a:srgbClr val="FF0000"/>
                </a:solidFill>
              </a:rPr>
              <a:t>ad</a:t>
            </a:r>
            <a:endParaRPr lang="en-GB" altLang="en-US">
              <a:solidFill>
                <a:srgbClr val="008000"/>
              </a:solidFill>
            </a:endParaRPr>
          </a:p>
          <a:p>
            <a:endParaRPr lang="de-DE" altLang="en-US"/>
          </a:p>
        </p:txBody>
      </p:sp>
      <p:graphicFrame>
        <p:nvGraphicFramePr>
          <p:cNvPr id="380931" name="Object 3">
            <a:extLst>
              <a:ext uri="{FF2B5EF4-FFF2-40B4-BE49-F238E27FC236}">
                <a16:creationId xmlns:a16="http://schemas.microsoft.com/office/drawing/2014/main" id="{1AB2FCD3-4056-4999-B2FD-2D2AACFC1A59}"/>
              </a:ext>
            </a:extLst>
          </p:cNvPr>
          <p:cNvGraphicFramePr>
            <a:graphicFrameLocks noChangeAspect="1"/>
          </p:cNvGraphicFramePr>
          <p:nvPr/>
        </p:nvGraphicFramePr>
        <p:xfrm>
          <a:off x="228600" y="2806700"/>
          <a:ext cx="2933700" cy="850900"/>
        </p:xfrm>
        <a:graphic>
          <a:graphicData uri="http://schemas.openxmlformats.org/presentationml/2006/ole">
            <mc:AlternateContent xmlns:mc="http://schemas.openxmlformats.org/markup-compatibility/2006">
              <mc:Choice xmlns:v="urn:schemas-microsoft-com:vml" Requires="v">
                <p:oleObj spid="_x0000_s380939" name="Formel" r:id="rId3" imgW="2933640" imgH="850680" progId="Equation.3">
                  <p:embed/>
                </p:oleObj>
              </mc:Choice>
              <mc:Fallback>
                <p:oleObj name="Formel" r:id="rId3" imgW="2933640" imgH="8506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06700"/>
                        <a:ext cx="29337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0932" name="Text Box 4">
            <a:extLst>
              <a:ext uri="{FF2B5EF4-FFF2-40B4-BE49-F238E27FC236}">
                <a16:creationId xmlns:a16="http://schemas.microsoft.com/office/drawing/2014/main" id="{B755BCC6-10E4-4EFE-AA68-032A735C22D0}"/>
              </a:ext>
            </a:extLst>
          </p:cNvPr>
          <p:cNvSpPr txBox="1">
            <a:spLocks noChangeArrowheads="1"/>
          </p:cNvSpPr>
          <p:nvPr/>
        </p:nvSpPr>
        <p:spPr bwMode="auto">
          <a:xfrm>
            <a:off x="3505200" y="2895600"/>
            <a:ext cx="2971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i="1"/>
              <a:t>K</a:t>
            </a:r>
            <a:r>
              <a:rPr lang="de-DE" altLang="en-US" baseline="-25000"/>
              <a:t>c</a:t>
            </a:r>
            <a:r>
              <a:rPr lang="de-DE" altLang="en-US"/>
              <a:t>  =  2</a:t>
            </a:r>
            <a:r>
              <a:rPr lang="de-DE" altLang="en-US">
                <a:sym typeface="Symbol" panose="05050102010706020507" pitchFamily="18" charset="2"/>
              </a:rPr>
              <a:t>r </a:t>
            </a:r>
          </a:p>
          <a:p>
            <a:pPr>
              <a:spcBef>
                <a:spcPct val="50000"/>
              </a:spcBef>
            </a:pPr>
            <a:r>
              <a:rPr lang="de-DE" altLang="en-US">
                <a:sym typeface="Symbol" panose="05050102010706020507" pitchFamily="18" charset="2"/>
              </a:rPr>
              <a:t>      (</a:t>
            </a:r>
            <a:r>
              <a:rPr lang="de-DE" altLang="en-US"/>
              <a:t>cos </a:t>
            </a:r>
            <a:r>
              <a:rPr lang="de-DE" altLang="en-US">
                <a:sym typeface="Symbol" panose="05050102010706020507" pitchFamily="18" charset="2"/>
              </a:rPr>
              <a:t></a:t>
            </a:r>
            <a:r>
              <a:rPr lang="de-DE" altLang="en-US" baseline="-25000"/>
              <a:t>1</a:t>
            </a:r>
            <a:r>
              <a:rPr lang="de-DE" altLang="en-US"/>
              <a:t> + cos </a:t>
            </a:r>
            <a:r>
              <a:rPr lang="de-DE" altLang="en-US">
                <a:sym typeface="Symbol" panose="05050102010706020507" pitchFamily="18" charset="2"/>
              </a:rPr>
              <a:t></a:t>
            </a:r>
            <a:r>
              <a:rPr lang="de-DE" altLang="en-US" baseline="-25000"/>
              <a:t>2</a:t>
            </a:r>
            <a:r>
              <a:rPr lang="de-DE" altLang="en-US"/>
              <a:t> )</a:t>
            </a:r>
          </a:p>
          <a:p>
            <a:pPr>
              <a:spcBef>
                <a:spcPct val="50000"/>
              </a:spcBef>
            </a:pPr>
            <a:endParaRPr lang="de-DE" altLang="en-US"/>
          </a:p>
        </p:txBody>
      </p:sp>
      <p:graphicFrame>
        <p:nvGraphicFramePr>
          <p:cNvPr id="380933" name="Object 5">
            <a:extLst>
              <a:ext uri="{FF2B5EF4-FFF2-40B4-BE49-F238E27FC236}">
                <a16:creationId xmlns:a16="http://schemas.microsoft.com/office/drawing/2014/main" id="{1D5EE24B-BF1C-4210-ACC7-F840158D9624}"/>
              </a:ext>
            </a:extLst>
          </p:cNvPr>
          <p:cNvGraphicFramePr>
            <a:graphicFrameLocks noChangeAspect="1"/>
          </p:cNvGraphicFramePr>
          <p:nvPr/>
        </p:nvGraphicFramePr>
        <p:xfrm>
          <a:off x="6927850" y="2679700"/>
          <a:ext cx="1930400" cy="825500"/>
        </p:xfrm>
        <a:graphic>
          <a:graphicData uri="http://schemas.openxmlformats.org/presentationml/2006/ole">
            <mc:AlternateContent xmlns:mc="http://schemas.openxmlformats.org/markup-compatibility/2006">
              <mc:Choice xmlns:v="urn:schemas-microsoft-com:vml" Requires="v">
                <p:oleObj spid="_x0000_s380940" name="Formel" r:id="rId5" imgW="1930320" imgH="825480" progId="Equation.3">
                  <p:embed/>
                </p:oleObj>
              </mc:Choice>
              <mc:Fallback>
                <p:oleObj name="Formel" r:id="rId5" imgW="1930320" imgH="8254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850" y="2679700"/>
                        <a:ext cx="1930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0934" name="Text Box 6">
            <a:extLst>
              <a:ext uri="{FF2B5EF4-FFF2-40B4-BE49-F238E27FC236}">
                <a16:creationId xmlns:a16="http://schemas.microsoft.com/office/drawing/2014/main" id="{CBEE9A39-4DAF-4436-B07A-890C99993E7B}"/>
              </a:ext>
            </a:extLst>
          </p:cNvPr>
          <p:cNvSpPr txBox="1">
            <a:spLocks noChangeArrowheads="1"/>
          </p:cNvSpPr>
          <p:nvPr/>
        </p:nvSpPr>
        <p:spPr bwMode="auto">
          <a:xfrm>
            <a:off x="6934200" y="3584575"/>
            <a:ext cx="21336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altLang="en-US" sz="2200" i="1"/>
              <a:t>U</a:t>
            </a:r>
            <a:r>
              <a:rPr lang="en-GB" altLang="en-US" sz="2200"/>
              <a:t> = contact pot.</a:t>
            </a:r>
          </a:p>
          <a:p>
            <a:pPr>
              <a:lnSpc>
                <a:spcPct val="80000"/>
              </a:lnSpc>
              <a:spcBef>
                <a:spcPct val="50000"/>
              </a:spcBef>
            </a:pPr>
            <a:r>
              <a:rPr lang="en-GB" altLang="en-US" sz="2200"/>
              <a:t>        difference</a:t>
            </a:r>
            <a:endParaRPr lang="de-DE" altLang="en-US"/>
          </a:p>
        </p:txBody>
      </p:sp>
      <p:graphicFrame>
        <p:nvGraphicFramePr>
          <p:cNvPr id="380935" name="Object 7">
            <a:extLst>
              <a:ext uri="{FF2B5EF4-FFF2-40B4-BE49-F238E27FC236}">
                <a16:creationId xmlns:a16="http://schemas.microsoft.com/office/drawing/2014/main" id="{A275FB10-8D2F-421A-9931-D6E10E32F14C}"/>
              </a:ext>
            </a:extLst>
          </p:cNvPr>
          <p:cNvGraphicFramePr>
            <a:graphicFrameLocks noChangeAspect="1"/>
          </p:cNvGraphicFramePr>
          <p:nvPr/>
        </p:nvGraphicFramePr>
        <p:xfrm>
          <a:off x="304800" y="381000"/>
          <a:ext cx="2063750" cy="2162175"/>
        </p:xfrm>
        <a:graphic>
          <a:graphicData uri="http://schemas.openxmlformats.org/presentationml/2006/ole">
            <mc:AlternateContent xmlns:mc="http://schemas.openxmlformats.org/markup-compatibility/2006">
              <mc:Choice xmlns:v="urn:schemas-microsoft-com:vml" Requires="v">
                <p:oleObj spid="_x0000_s380941" name="CorelDRAW" r:id="rId7" imgW="2064262" imgH="2161934" progId="CorelDRAW.Graphic.10">
                  <p:embed/>
                </p:oleObj>
              </mc:Choice>
              <mc:Fallback>
                <p:oleObj name="CorelDRAW" r:id="rId7" imgW="2064262" imgH="2161934" progId="CorelDRAW.Graphic.10">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81000"/>
                        <a:ext cx="20637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0936" name="Object 8">
            <a:extLst>
              <a:ext uri="{FF2B5EF4-FFF2-40B4-BE49-F238E27FC236}">
                <a16:creationId xmlns:a16="http://schemas.microsoft.com/office/drawing/2014/main" id="{2016459F-5BDB-4F42-A403-E4E7AA79F5E2}"/>
              </a:ext>
            </a:extLst>
          </p:cNvPr>
          <p:cNvGraphicFramePr>
            <a:graphicFrameLocks noChangeAspect="1"/>
          </p:cNvGraphicFramePr>
          <p:nvPr/>
        </p:nvGraphicFramePr>
        <p:xfrm>
          <a:off x="3379788" y="163513"/>
          <a:ext cx="2259012" cy="2122487"/>
        </p:xfrm>
        <a:graphic>
          <a:graphicData uri="http://schemas.openxmlformats.org/presentationml/2006/ole">
            <mc:AlternateContent xmlns:mc="http://schemas.openxmlformats.org/markup-compatibility/2006">
              <mc:Choice xmlns:v="urn:schemas-microsoft-com:vml" Requires="v">
                <p:oleObj spid="_x0000_s380942" name="CorelDRAW" r:id="rId9" imgW="2259637" imgH="2122869" progId="CorelDRAW.Graphic.10">
                  <p:embed/>
                </p:oleObj>
              </mc:Choice>
              <mc:Fallback>
                <p:oleObj name="CorelDRAW" r:id="rId9" imgW="2259637" imgH="2122869" progId="CorelDRAW.Graphic.10">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9788" y="163513"/>
                        <a:ext cx="2259012" cy="212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0937" name="Object 9">
            <a:extLst>
              <a:ext uri="{FF2B5EF4-FFF2-40B4-BE49-F238E27FC236}">
                <a16:creationId xmlns:a16="http://schemas.microsoft.com/office/drawing/2014/main" id="{42631429-E198-40DE-B23E-4B2002CD7E33}"/>
              </a:ext>
            </a:extLst>
          </p:cNvPr>
          <p:cNvGraphicFramePr>
            <a:graphicFrameLocks noChangeAspect="1"/>
          </p:cNvGraphicFramePr>
          <p:nvPr/>
        </p:nvGraphicFramePr>
        <p:xfrm>
          <a:off x="6877050" y="520700"/>
          <a:ext cx="1962150" cy="1993900"/>
        </p:xfrm>
        <a:graphic>
          <a:graphicData uri="http://schemas.openxmlformats.org/presentationml/2006/ole">
            <mc:AlternateContent xmlns:mc="http://schemas.openxmlformats.org/markup-compatibility/2006">
              <mc:Choice xmlns:v="urn:schemas-microsoft-com:vml" Requires="v">
                <p:oleObj spid="_x0000_s380943" name="CorelDRAW" r:id="rId11" imgW="1961699" imgH="1993739" progId="CorelDRAW.Graphic.10">
                  <p:embed/>
                </p:oleObj>
              </mc:Choice>
              <mc:Fallback>
                <p:oleObj name="CorelDRAW" r:id="rId11" imgW="1961699" imgH="1993739" progId="CorelDRAW.Graphic.10">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7050" y="520700"/>
                        <a:ext cx="196215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0938" name="Text Box 10">
            <a:extLst>
              <a:ext uri="{FF2B5EF4-FFF2-40B4-BE49-F238E27FC236}">
                <a16:creationId xmlns:a16="http://schemas.microsoft.com/office/drawing/2014/main" id="{3F92B397-BBC6-48EF-B67F-23EE30B940C7}"/>
              </a:ext>
            </a:extLst>
          </p:cNvPr>
          <p:cNvSpPr txBox="1">
            <a:spLocks noChangeArrowheads="1"/>
          </p:cNvSpPr>
          <p:nvPr/>
        </p:nvSpPr>
        <p:spPr bwMode="auto">
          <a:xfrm>
            <a:off x="228600" y="43434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a:t>Point cont. F </a:t>
            </a:r>
            <a:r>
              <a:rPr lang="de-DE" altLang="en-US">
                <a:sym typeface="Symbol" panose="05050102010706020507" pitchFamily="18" charset="2"/>
              </a:rPr>
              <a:t>  a r</a:t>
            </a:r>
            <a:endParaRPr lang="de-DE"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2">
            <a:extLst>
              <a:ext uri="{FF2B5EF4-FFF2-40B4-BE49-F238E27FC236}">
                <a16:creationId xmlns:a16="http://schemas.microsoft.com/office/drawing/2014/main" id="{B0020B17-D2BF-42CF-8C2F-8BF98CA23FB7}"/>
              </a:ext>
            </a:extLst>
          </p:cNvPr>
          <p:cNvSpPr>
            <a:spLocks noGrp="1"/>
          </p:cNvSpPr>
          <p:nvPr>
            <p:ph type="ftr" sz="quarter" idx="11"/>
          </p:nvPr>
        </p:nvSpPr>
        <p:spPr/>
        <p:txBody>
          <a:bodyPr/>
          <a:lstStyle/>
          <a:p>
            <a:r>
              <a:rPr lang="en-US" altLang="en-US"/>
              <a:t>N. Arnold, Applied Physics, Linz</a:t>
            </a:r>
          </a:p>
        </p:txBody>
      </p:sp>
      <p:sp>
        <p:nvSpPr>
          <p:cNvPr id="126978" name="Oval 2050">
            <a:extLst>
              <a:ext uri="{FF2B5EF4-FFF2-40B4-BE49-F238E27FC236}">
                <a16:creationId xmlns:a16="http://schemas.microsoft.com/office/drawing/2014/main" id="{58913912-0F53-4003-B00B-5049035A15EC}"/>
              </a:ext>
            </a:extLst>
          </p:cNvPr>
          <p:cNvSpPr>
            <a:spLocks noChangeArrowheads="1"/>
          </p:cNvSpPr>
          <p:nvPr/>
        </p:nvSpPr>
        <p:spPr bwMode="auto">
          <a:xfrm>
            <a:off x="5664200" y="1295400"/>
            <a:ext cx="2159000" cy="2159000"/>
          </a:xfrm>
          <a:prstGeom prst="ellipse">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79" name="Rectangle 2051">
            <a:extLst>
              <a:ext uri="{FF2B5EF4-FFF2-40B4-BE49-F238E27FC236}">
                <a16:creationId xmlns:a16="http://schemas.microsoft.com/office/drawing/2014/main" id="{42F2F1EA-C1F1-4545-A020-212F277C3D65}"/>
              </a:ext>
            </a:extLst>
          </p:cNvPr>
          <p:cNvSpPr>
            <a:spLocks noChangeArrowheads="1"/>
          </p:cNvSpPr>
          <p:nvPr/>
        </p:nvSpPr>
        <p:spPr bwMode="auto">
          <a:xfrm>
            <a:off x="4572000" y="3149600"/>
            <a:ext cx="4343400" cy="1295400"/>
          </a:xfrm>
          <a:prstGeom prst="rect">
            <a:avLst/>
          </a:prstGeom>
          <a:solidFill>
            <a:schemeClr val="bg1"/>
          </a:solidFill>
          <a:ln w="381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6980" name="Group 2052">
            <a:extLst>
              <a:ext uri="{FF2B5EF4-FFF2-40B4-BE49-F238E27FC236}">
                <a16:creationId xmlns:a16="http://schemas.microsoft.com/office/drawing/2014/main" id="{55F28FEF-D698-4068-85D1-F3E6EDEF866C}"/>
              </a:ext>
            </a:extLst>
          </p:cNvPr>
          <p:cNvGrpSpPr>
            <a:grpSpLocks/>
          </p:cNvGrpSpPr>
          <p:nvPr/>
        </p:nvGrpSpPr>
        <p:grpSpPr bwMode="auto">
          <a:xfrm>
            <a:off x="6019800" y="3149600"/>
            <a:ext cx="2514600" cy="1079500"/>
            <a:chOff x="3648" y="2304"/>
            <a:chExt cx="1584" cy="680"/>
          </a:xfrm>
        </p:grpSpPr>
        <p:sp>
          <p:nvSpPr>
            <p:cNvPr id="126981" name="Line 2053">
              <a:extLst>
                <a:ext uri="{FF2B5EF4-FFF2-40B4-BE49-F238E27FC236}">
                  <a16:creationId xmlns:a16="http://schemas.microsoft.com/office/drawing/2014/main" id="{0C13ACB9-BBBB-4FCE-904E-2FDCC3B9A85C}"/>
                </a:ext>
              </a:extLst>
            </p:cNvPr>
            <p:cNvSpPr>
              <a:spLocks noChangeShapeType="1"/>
            </p:cNvSpPr>
            <p:nvPr/>
          </p:nvSpPr>
          <p:spPr bwMode="auto">
            <a:xfrm>
              <a:off x="3648" y="2304"/>
              <a:ext cx="912" cy="0"/>
            </a:xfrm>
            <a:prstGeom prst="line">
              <a:avLst/>
            </a:prstGeom>
            <a:noFill/>
            <a:ln w="3810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6982" name="Group 2054">
              <a:extLst>
                <a:ext uri="{FF2B5EF4-FFF2-40B4-BE49-F238E27FC236}">
                  <a16:creationId xmlns:a16="http://schemas.microsoft.com/office/drawing/2014/main" id="{1214ED6B-0929-4BA4-819B-87DA12FC462A}"/>
                </a:ext>
              </a:extLst>
            </p:cNvPr>
            <p:cNvGrpSpPr>
              <a:grpSpLocks/>
            </p:cNvGrpSpPr>
            <p:nvPr/>
          </p:nvGrpSpPr>
          <p:grpSpPr bwMode="auto">
            <a:xfrm>
              <a:off x="4320" y="2304"/>
              <a:ext cx="912" cy="680"/>
              <a:chOff x="240" y="2448"/>
              <a:chExt cx="912" cy="680"/>
            </a:xfrm>
          </p:grpSpPr>
          <p:sp>
            <p:nvSpPr>
              <p:cNvPr id="126983" name="Text Box 2055">
                <a:extLst>
                  <a:ext uri="{FF2B5EF4-FFF2-40B4-BE49-F238E27FC236}">
                    <a16:creationId xmlns:a16="http://schemas.microsoft.com/office/drawing/2014/main" id="{C5C5ECE8-DA3A-4BC2-B68A-A548520061E5}"/>
                  </a:ext>
                </a:extLst>
              </p:cNvPr>
              <p:cNvSpPr txBox="1">
                <a:spLocks noChangeArrowheads="1"/>
              </p:cNvSpPr>
              <p:nvPr/>
            </p:nvSpPr>
            <p:spPr bwMode="auto">
              <a:xfrm>
                <a:off x="672" y="2832"/>
                <a:ext cx="480" cy="296"/>
              </a:xfrm>
              <a:prstGeom prst="rect">
                <a:avLst/>
              </a:prstGeom>
              <a:noFill/>
              <a:ln w="12700">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33CC"/>
                    </a:solidFill>
                  </a:rPr>
                  <a:t>-</a:t>
                </a:r>
                <a:r>
                  <a:rPr lang="en-US" altLang="en-US" i="1">
                    <a:solidFill>
                      <a:srgbClr val="FF33CC"/>
                    </a:solidFill>
                  </a:rPr>
                  <a:t>S</a:t>
                </a:r>
                <a:r>
                  <a:rPr lang="en-US" altLang="en-US" i="1">
                    <a:solidFill>
                      <a:srgbClr val="FF33CC"/>
                    </a:solidFill>
                    <a:sym typeface="Symbol" panose="05050102010706020507" pitchFamily="18" charset="2"/>
                  </a:rPr>
                  <a:t></a:t>
                </a:r>
                <a:endParaRPr lang="en-US" altLang="en-US" i="1">
                  <a:solidFill>
                    <a:srgbClr val="FF33CC"/>
                  </a:solidFill>
                </a:endParaRPr>
              </a:p>
            </p:txBody>
          </p:sp>
          <p:sp>
            <p:nvSpPr>
              <p:cNvPr id="126984" name="Line 2056">
                <a:extLst>
                  <a:ext uri="{FF2B5EF4-FFF2-40B4-BE49-F238E27FC236}">
                    <a16:creationId xmlns:a16="http://schemas.microsoft.com/office/drawing/2014/main" id="{CF4EC18F-3879-4F98-9C9D-38C393E1478B}"/>
                  </a:ext>
                </a:extLst>
              </p:cNvPr>
              <p:cNvSpPr>
                <a:spLocks noChangeShapeType="1"/>
              </p:cNvSpPr>
              <p:nvPr/>
            </p:nvSpPr>
            <p:spPr bwMode="auto">
              <a:xfrm flipH="1" flipV="1">
                <a:off x="240" y="2448"/>
                <a:ext cx="432" cy="384"/>
              </a:xfrm>
              <a:prstGeom prst="line">
                <a:avLst/>
              </a:prstGeom>
              <a:noFill/>
              <a:ln w="1270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26985" name="Freeform 2057">
            <a:extLst>
              <a:ext uri="{FF2B5EF4-FFF2-40B4-BE49-F238E27FC236}">
                <a16:creationId xmlns:a16="http://schemas.microsoft.com/office/drawing/2014/main" id="{74F2D559-9B7F-44E9-94E2-B4E9237BFFB1}"/>
              </a:ext>
            </a:extLst>
          </p:cNvPr>
          <p:cNvSpPr>
            <a:spLocks/>
          </p:cNvSpPr>
          <p:nvPr/>
        </p:nvSpPr>
        <p:spPr bwMode="auto">
          <a:xfrm>
            <a:off x="6019800" y="3149600"/>
            <a:ext cx="1447800" cy="393700"/>
          </a:xfrm>
          <a:custGeom>
            <a:avLst/>
            <a:gdLst>
              <a:gd name="T0" fmla="*/ 0 w 912"/>
              <a:gd name="T1" fmla="*/ 0 h 200"/>
              <a:gd name="T2" fmla="*/ 240 w 912"/>
              <a:gd name="T3" fmla="*/ 144 h 200"/>
              <a:gd name="T4" fmla="*/ 480 w 912"/>
              <a:gd name="T5" fmla="*/ 192 h 200"/>
              <a:gd name="T6" fmla="*/ 768 w 912"/>
              <a:gd name="T7" fmla="*/ 96 h 200"/>
              <a:gd name="T8" fmla="*/ 912 w 912"/>
              <a:gd name="T9" fmla="*/ 0 h 200"/>
            </a:gdLst>
            <a:ahLst/>
            <a:cxnLst>
              <a:cxn ang="0">
                <a:pos x="T0" y="T1"/>
              </a:cxn>
              <a:cxn ang="0">
                <a:pos x="T2" y="T3"/>
              </a:cxn>
              <a:cxn ang="0">
                <a:pos x="T4" y="T5"/>
              </a:cxn>
              <a:cxn ang="0">
                <a:pos x="T6" y="T7"/>
              </a:cxn>
              <a:cxn ang="0">
                <a:pos x="T8" y="T9"/>
              </a:cxn>
            </a:cxnLst>
            <a:rect l="0" t="0" r="r" b="b"/>
            <a:pathLst>
              <a:path w="912" h="200">
                <a:moveTo>
                  <a:pt x="0" y="0"/>
                </a:moveTo>
                <a:cubicBezTo>
                  <a:pt x="80" y="56"/>
                  <a:pt x="160" y="112"/>
                  <a:pt x="240" y="144"/>
                </a:cubicBezTo>
                <a:cubicBezTo>
                  <a:pt x="320" y="176"/>
                  <a:pt x="392" y="200"/>
                  <a:pt x="480" y="192"/>
                </a:cubicBezTo>
                <a:cubicBezTo>
                  <a:pt x="568" y="184"/>
                  <a:pt x="696" y="128"/>
                  <a:pt x="768" y="96"/>
                </a:cubicBezTo>
                <a:cubicBezTo>
                  <a:pt x="840" y="64"/>
                  <a:pt x="876" y="32"/>
                  <a:pt x="912" y="0"/>
                </a:cubicBezTo>
              </a:path>
            </a:pathLst>
          </a:custGeom>
          <a:noFill/>
          <a:ln w="38100" cap="flat" cmpd="sng">
            <a:solidFill>
              <a:srgbClr val="00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6986" name="Group 2058">
            <a:extLst>
              <a:ext uri="{FF2B5EF4-FFF2-40B4-BE49-F238E27FC236}">
                <a16:creationId xmlns:a16="http://schemas.microsoft.com/office/drawing/2014/main" id="{8E262D37-1C84-4E20-9824-E92785741C87}"/>
              </a:ext>
            </a:extLst>
          </p:cNvPr>
          <p:cNvGrpSpPr>
            <a:grpSpLocks/>
          </p:cNvGrpSpPr>
          <p:nvPr/>
        </p:nvGrpSpPr>
        <p:grpSpPr bwMode="auto">
          <a:xfrm>
            <a:off x="4648200" y="2082800"/>
            <a:ext cx="3276600" cy="1905000"/>
            <a:chOff x="2784" y="1632"/>
            <a:chExt cx="2064" cy="1200"/>
          </a:xfrm>
        </p:grpSpPr>
        <p:grpSp>
          <p:nvGrpSpPr>
            <p:cNvPr id="126987" name="Group 2059">
              <a:extLst>
                <a:ext uri="{FF2B5EF4-FFF2-40B4-BE49-F238E27FC236}">
                  <a16:creationId xmlns:a16="http://schemas.microsoft.com/office/drawing/2014/main" id="{3F970269-7686-4135-AC9E-37F2AF766815}"/>
                </a:ext>
              </a:extLst>
            </p:cNvPr>
            <p:cNvGrpSpPr>
              <a:grpSpLocks/>
            </p:cNvGrpSpPr>
            <p:nvPr/>
          </p:nvGrpSpPr>
          <p:grpSpPr bwMode="auto">
            <a:xfrm>
              <a:off x="2784" y="1632"/>
              <a:ext cx="912" cy="480"/>
              <a:chOff x="2784" y="1632"/>
              <a:chExt cx="912" cy="480"/>
            </a:xfrm>
          </p:grpSpPr>
          <p:sp>
            <p:nvSpPr>
              <p:cNvPr id="126988" name="Text Box 2060">
                <a:extLst>
                  <a:ext uri="{FF2B5EF4-FFF2-40B4-BE49-F238E27FC236}">
                    <a16:creationId xmlns:a16="http://schemas.microsoft.com/office/drawing/2014/main" id="{2091E574-88DC-40AC-BDB9-F0C9FC441669}"/>
                  </a:ext>
                </a:extLst>
              </p:cNvPr>
              <p:cNvSpPr txBox="1">
                <a:spLocks noChangeArrowheads="1"/>
              </p:cNvSpPr>
              <p:nvPr/>
            </p:nvSpPr>
            <p:spPr bwMode="auto">
              <a:xfrm>
                <a:off x="2784" y="1632"/>
                <a:ext cx="528" cy="296"/>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rgbClr val="0000FF"/>
                    </a:solidFill>
                  </a:rPr>
                  <a:t>VYu</a:t>
                </a:r>
                <a:r>
                  <a:rPr lang="en-US" altLang="en-US" i="1" baseline="30000">
                    <a:solidFill>
                      <a:srgbClr val="0000FF"/>
                    </a:solidFill>
                  </a:rPr>
                  <a:t>2</a:t>
                </a:r>
                <a:endParaRPr lang="en-US" altLang="en-US" i="1">
                  <a:solidFill>
                    <a:srgbClr val="0000FF"/>
                  </a:solidFill>
                </a:endParaRPr>
              </a:p>
            </p:txBody>
          </p:sp>
          <p:sp>
            <p:nvSpPr>
              <p:cNvPr id="126989" name="Line 2061">
                <a:extLst>
                  <a:ext uri="{FF2B5EF4-FFF2-40B4-BE49-F238E27FC236}">
                    <a16:creationId xmlns:a16="http://schemas.microsoft.com/office/drawing/2014/main" id="{29DCBC5E-9040-4728-BA04-212DA472A992}"/>
                  </a:ext>
                </a:extLst>
              </p:cNvPr>
              <p:cNvSpPr>
                <a:spLocks noChangeShapeType="1"/>
              </p:cNvSpPr>
              <p:nvPr/>
            </p:nvSpPr>
            <p:spPr bwMode="auto">
              <a:xfrm flipH="1" flipV="1">
                <a:off x="3312" y="1920"/>
                <a:ext cx="384" cy="192"/>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6990" name="Oval 2062">
              <a:extLst>
                <a:ext uri="{FF2B5EF4-FFF2-40B4-BE49-F238E27FC236}">
                  <a16:creationId xmlns:a16="http://schemas.microsoft.com/office/drawing/2014/main" id="{C1C7D6E9-0057-48B4-B405-949CD4362C0D}"/>
                </a:ext>
              </a:extLst>
            </p:cNvPr>
            <p:cNvSpPr>
              <a:spLocks noChangeArrowheads="1"/>
            </p:cNvSpPr>
            <p:nvPr/>
          </p:nvSpPr>
          <p:spPr bwMode="auto">
            <a:xfrm>
              <a:off x="3408" y="1776"/>
              <a:ext cx="1440" cy="1056"/>
            </a:xfrm>
            <a:prstGeom prst="ellipse">
              <a:avLst/>
            </a:prstGeom>
            <a:noFill/>
            <a:ln w="38100">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991" name="Group 2063">
            <a:extLst>
              <a:ext uri="{FF2B5EF4-FFF2-40B4-BE49-F238E27FC236}">
                <a16:creationId xmlns:a16="http://schemas.microsoft.com/office/drawing/2014/main" id="{EB095864-8502-4B46-B79F-72C5D476B030}"/>
              </a:ext>
            </a:extLst>
          </p:cNvPr>
          <p:cNvGrpSpPr>
            <a:grpSpLocks/>
          </p:cNvGrpSpPr>
          <p:nvPr/>
        </p:nvGrpSpPr>
        <p:grpSpPr bwMode="auto">
          <a:xfrm>
            <a:off x="6781800" y="3073400"/>
            <a:ext cx="457200" cy="457200"/>
            <a:chOff x="4128" y="2256"/>
            <a:chExt cx="288" cy="288"/>
          </a:xfrm>
        </p:grpSpPr>
        <p:sp>
          <p:nvSpPr>
            <p:cNvPr id="126992" name="Line 2064">
              <a:extLst>
                <a:ext uri="{FF2B5EF4-FFF2-40B4-BE49-F238E27FC236}">
                  <a16:creationId xmlns:a16="http://schemas.microsoft.com/office/drawing/2014/main" id="{064A4203-5ED2-47AA-B178-9FA9B6DF8868}"/>
                </a:ext>
              </a:extLst>
            </p:cNvPr>
            <p:cNvSpPr>
              <a:spLocks noChangeShapeType="1"/>
            </p:cNvSpPr>
            <p:nvPr/>
          </p:nvSpPr>
          <p:spPr bwMode="auto">
            <a:xfrm>
              <a:off x="4128" y="2304"/>
              <a:ext cx="0" cy="24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93" name="Text Box 2065">
              <a:extLst>
                <a:ext uri="{FF2B5EF4-FFF2-40B4-BE49-F238E27FC236}">
                  <a16:creationId xmlns:a16="http://schemas.microsoft.com/office/drawing/2014/main" id="{120F6934-93D3-4938-A63F-BD239392C639}"/>
                </a:ext>
              </a:extLst>
            </p:cNvPr>
            <p:cNvSpPr txBox="1">
              <a:spLocks noChangeArrowheads="1"/>
            </p:cNvSpPr>
            <p:nvPr/>
          </p:nvSpPr>
          <p:spPr bwMode="auto">
            <a:xfrm>
              <a:off x="4128" y="225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b="1" i="1">
                  <a:solidFill>
                    <a:srgbClr val="FF0000"/>
                  </a:solidFill>
                </a:rPr>
                <a:t>h</a:t>
              </a:r>
              <a:endParaRPr lang="en-US" altLang="en-US" i="1"/>
            </a:p>
          </p:txBody>
        </p:sp>
      </p:grpSp>
      <p:sp>
        <p:nvSpPr>
          <p:cNvPr id="126994" name="Text Box 2066">
            <a:extLst>
              <a:ext uri="{FF2B5EF4-FFF2-40B4-BE49-F238E27FC236}">
                <a16:creationId xmlns:a16="http://schemas.microsoft.com/office/drawing/2014/main" id="{68D0DF92-7D92-41BF-81FE-1955DBA42356}"/>
              </a:ext>
            </a:extLst>
          </p:cNvPr>
          <p:cNvSpPr txBox="1">
            <a:spLocks noChangeArrowheads="1"/>
          </p:cNvSpPr>
          <p:nvPr/>
        </p:nvSpPr>
        <p:spPr bwMode="auto">
          <a:xfrm>
            <a:off x="2971800" y="314325"/>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Adhesion potential</a:t>
            </a:r>
          </a:p>
        </p:txBody>
      </p:sp>
      <p:sp>
        <p:nvSpPr>
          <p:cNvPr id="126995" name="Text Box 2067">
            <a:extLst>
              <a:ext uri="{FF2B5EF4-FFF2-40B4-BE49-F238E27FC236}">
                <a16:creationId xmlns:a16="http://schemas.microsoft.com/office/drawing/2014/main" id="{F79E77DB-8E97-45CF-B3C8-8D1105F2021F}"/>
              </a:ext>
            </a:extLst>
          </p:cNvPr>
          <p:cNvSpPr txBox="1">
            <a:spLocks noChangeArrowheads="1"/>
          </p:cNvSpPr>
          <p:nvPr/>
        </p:nvSpPr>
        <p:spPr bwMode="auto">
          <a:xfrm>
            <a:off x="304800" y="1085850"/>
            <a:ext cx="4114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Force measurements - static</a:t>
            </a:r>
          </a:p>
          <a:p>
            <a:r>
              <a:rPr lang="en-US" altLang="en-US"/>
              <a:t>Laser cleaning – dynamic</a:t>
            </a:r>
            <a:r>
              <a:rPr lang="en-US" altLang="en-US" baseline="30000"/>
              <a:t>1-6</a:t>
            </a:r>
            <a:r>
              <a:rPr lang="en-US" altLang="en-US"/>
              <a:t> </a:t>
            </a:r>
            <a:r>
              <a:rPr lang="en-US" altLang="en-US">
                <a:sym typeface="Symbol" panose="05050102010706020507" pitchFamily="18" charset="2"/>
              </a:rPr>
              <a:t></a:t>
            </a:r>
            <a:r>
              <a:rPr lang="en-US" altLang="en-US"/>
              <a:t> potential is important</a:t>
            </a:r>
          </a:p>
        </p:txBody>
      </p:sp>
      <p:grpSp>
        <p:nvGrpSpPr>
          <p:cNvPr id="126996" name="Group 2068">
            <a:extLst>
              <a:ext uri="{FF2B5EF4-FFF2-40B4-BE49-F238E27FC236}">
                <a16:creationId xmlns:a16="http://schemas.microsoft.com/office/drawing/2014/main" id="{EE912288-19DA-4870-89D6-CC5B2FBFDDEE}"/>
              </a:ext>
            </a:extLst>
          </p:cNvPr>
          <p:cNvGrpSpPr>
            <a:grpSpLocks/>
          </p:cNvGrpSpPr>
          <p:nvPr/>
        </p:nvGrpSpPr>
        <p:grpSpPr bwMode="auto">
          <a:xfrm>
            <a:off x="228600" y="2587625"/>
            <a:ext cx="2971800" cy="2366963"/>
            <a:chOff x="240" y="1630"/>
            <a:chExt cx="1872" cy="1491"/>
          </a:xfrm>
        </p:grpSpPr>
        <p:sp>
          <p:nvSpPr>
            <p:cNvPr id="126997" name="Text Box 2069">
              <a:extLst>
                <a:ext uri="{FF2B5EF4-FFF2-40B4-BE49-F238E27FC236}">
                  <a16:creationId xmlns:a16="http://schemas.microsoft.com/office/drawing/2014/main" id="{0154380B-5BA3-4021-B105-FC13B6AD264C}"/>
                </a:ext>
              </a:extLst>
            </p:cNvPr>
            <p:cNvSpPr txBox="1">
              <a:spLocks noChangeArrowheads="1"/>
            </p:cNvSpPr>
            <p:nvPr/>
          </p:nvSpPr>
          <p:spPr bwMode="auto">
            <a:xfrm>
              <a:off x="240" y="1630"/>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Potential</a:t>
              </a:r>
              <a:r>
                <a:rPr lang="en-US" altLang="en-US" baseline="30000"/>
                <a:t>7</a:t>
              </a:r>
              <a:endParaRPr lang="en-US" altLang="en-US"/>
            </a:p>
          </p:txBody>
        </p:sp>
        <p:grpSp>
          <p:nvGrpSpPr>
            <p:cNvPr id="126998" name="Group 2070">
              <a:extLst>
                <a:ext uri="{FF2B5EF4-FFF2-40B4-BE49-F238E27FC236}">
                  <a16:creationId xmlns:a16="http://schemas.microsoft.com/office/drawing/2014/main" id="{1A330093-62B7-4E76-80C2-659A49946C78}"/>
                </a:ext>
              </a:extLst>
            </p:cNvPr>
            <p:cNvGrpSpPr>
              <a:grpSpLocks/>
            </p:cNvGrpSpPr>
            <p:nvPr/>
          </p:nvGrpSpPr>
          <p:grpSpPr bwMode="auto">
            <a:xfrm>
              <a:off x="240" y="2116"/>
              <a:ext cx="1872" cy="522"/>
              <a:chOff x="192" y="2064"/>
              <a:chExt cx="1872" cy="522"/>
            </a:xfrm>
          </p:grpSpPr>
          <p:sp>
            <p:nvSpPr>
              <p:cNvPr id="126999" name="Text Box 2071">
                <a:extLst>
                  <a:ext uri="{FF2B5EF4-FFF2-40B4-BE49-F238E27FC236}">
                    <a16:creationId xmlns:a16="http://schemas.microsoft.com/office/drawing/2014/main" id="{0BE90C5B-0D92-41ED-8B2B-38288DB9AE2E}"/>
                  </a:ext>
                </a:extLst>
              </p:cNvPr>
              <p:cNvSpPr txBox="1">
                <a:spLocks noChangeArrowheads="1"/>
              </p:cNvSpPr>
              <p:nvPr/>
            </p:nvSpPr>
            <p:spPr bwMode="auto">
              <a:xfrm>
                <a:off x="192" y="2137"/>
                <a:ext cx="1872"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spcBef>
                    <a:spcPct val="50000"/>
                  </a:spcBef>
                </a:pPr>
                <a:r>
                  <a:rPr lang="en-US" altLang="en-US"/>
                  <a:t>   - &lt;Young modulus&gt;</a:t>
                </a:r>
              </a:p>
              <a:p>
                <a:pPr>
                  <a:lnSpc>
                    <a:spcPct val="60000"/>
                  </a:lnSpc>
                  <a:spcBef>
                    <a:spcPct val="50000"/>
                  </a:spcBef>
                </a:pPr>
                <a:r>
                  <a:rPr lang="en-US" altLang="en-US" i="1">
                    <a:sym typeface="Symbol" panose="05050102010706020507" pitchFamily="18" charset="2"/>
                  </a:rPr>
                  <a:t></a:t>
                </a:r>
                <a:r>
                  <a:rPr lang="en-US" altLang="en-US"/>
                  <a:t> - work of adhesion</a:t>
                </a:r>
              </a:p>
            </p:txBody>
          </p:sp>
          <p:graphicFrame>
            <p:nvGraphicFramePr>
              <p:cNvPr id="127000" name="Object 2072">
                <a:extLst>
                  <a:ext uri="{FF2B5EF4-FFF2-40B4-BE49-F238E27FC236}">
                    <a16:creationId xmlns:a16="http://schemas.microsoft.com/office/drawing/2014/main" id="{E7F5B472-5126-40B1-85C0-641AAE7D9D03}"/>
                  </a:ext>
                </a:extLst>
              </p:cNvPr>
              <p:cNvGraphicFramePr>
                <a:graphicFrameLocks noChangeAspect="1"/>
              </p:cNvGraphicFramePr>
              <p:nvPr/>
            </p:nvGraphicFramePr>
            <p:xfrm>
              <a:off x="240" y="2064"/>
              <a:ext cx="190" cy="240"/>
            </p:xfrm>
            <a:graphic>
              <a:graphicData uri="http://schemas.openxmlformats.org/presentationml/2006/ole">
                <mc:AlternateContent xmlns:mc="http://schemas.openxmlformats.org/markup-compatibility/2006">
                  <mc:Choice xmlns:v="urn:schemas-microsoft-com:vml" Requires="v">
                    <p:oleObj spid="_x0000_s409600" name="Equation" r:id="rId4" imgW="152280" imgH="190440" progId="Equation.3">
                      <p:embed/>
                    </p:oleObj>
                  </mc:Choice>
                  <mc:Fallback>
                    <p:oleObj name="Equation" r:id="rId4" imgW="152280" imgH="190440" progId="Equation.3">
                      <p:embed/>
                      <p:pic>
                        <p:nvPicPr>
                          <p:cNvPr id="0" name="Object 20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2064"/>
                            <a:ext cx="19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27001" name="Object 2073">
              <a:extLst>
                <a:ext uri="{FF2B5EF4-FFF2-40B4-BE49-F238E27FC236}">
                  <a16:creationId xmlns:a16="http://schemas.microsoft.com/office/drawing/2014/main" id="{5B0131F0-3E1C-459F-9D39-47A1C4B9C0F2}"/>
                </a:ext>
              </a:extLst>
            </p:cNvPr>
            <p:cNvGraphicFramePr>
              <a:graphicFrameLocks noChangeAspect="1"/>
            </p:cNvGraphicFramePr>
            <p:nvPr/>
          </p:nvGraphicFramePr>
          <p:xfrm>
            <a:off x="322" y="2880"/>
            <a:ext cx="542" cy="241"/>
          </p:xfrm>
          <a:graphic>
            <a:graphicData uri="http://schemas.openxmlformats.org/presentationml/2006/ole">
              <mc:AlternateContent xmlns:mc="http://schemas.openxmlformats.org/markup-compatibility/2006">
                <mc:Choice xmlns:v="urn:schemas-microsoft-com:vml" Requires="v">
                  <p:oleObj spid="_x0000_s409601" name="Equation" r:id="rId6" imgW="431640" imgH="190440" progId="Equation.3">
                    <p:embed/>
                  </p:oleObj>
                </mc:Choice>
                <mc:Fallback>
                  <p:oleObj name="Equation" r:id="rId6" imgW="431640" imgH="190440" progId="Equation.3">
                    <p:embed/>
                    <p:pic>
                      <p:nvPicPr>
                        <p:cNvPr id="0" name="Object 20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 y="2880"/>
                          <a:ext cx="542" cy="241"/>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27002" name="Object 2074">
            <a:extLst>
              <a:ext uri="{FF2B5EF4-FFF2-40B4-BE49-F238E27FC236}">
                <a16:creationId xmlns:a16="http://schemas.microsoft.com/office/drawing/2014/main" id="{C4B5DA86-328B-4068-9916-8240528034FC}"/>
              </a:ext>
            </a:extLst>
          </p:cNvPr>
          <p:cNvGraphicFramePr>
            <a:graphicFrameLocks noChangeAspect="1"/>
          </p:cNvGraphicFramePr>
          <p:nvPr/>
        </p:nvGraphicFramePr>
        <p:xfrm>
          <a:off x="2493963" y="4419600"/>
          <a:ext cx="1500187" cy="1144588"/>
        </p:xfrm>
        <a:graphic>
          <a:graphicData uri="http://schemas.openxmlformats.org/presentationml/2006/ole">
            <mc:AlternateContent xmlns:mc="http://schemas.openxmlformats.org/markup-compatibility/2006">
              <mc:Choice xmlns:v="urn:schemas-microsoft-com:vml" Requires="v">
                <p:oleObj spid="_x0000_s409602" name="Equation" r:id="rId8" imgW="749160" imgH="571320" progId="Equation.3">
                  <p:embed/>
                </p:oleObj>
              </mc:Choice>
              <mc:Fallback>
                <p:oleObj name="Equation" r:id="rId8" imgW="749160" imgH="571320" progId="Equation.3">
                  <p:embed/>
                  <p:pic>
                    <p:nvPicPr>
                      <p:cNvPr id="0" name="Object 20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3963" y="4419600"/>
                        <a:ext cx="1500187" cy="1144588"/>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7003" name="Object 2075">
            <a:extLst>
              <a:ext uri="{FF2B5EF4-FFF2-40B4-BE49-F238E27FC236}">
                <a16:creationId xmlns:a16="http://schemas.microsoft.com/office/drawing/2014/main" id="{4C3E8240-D580-4E15-8321-309115A82B8E}"/>
              </a:ext>
            </a:extLst>
          </p:cNvPr>
          <p:cNvGraphicFramePr>
            <a:graphicFrameLocks noChangeAspect="1"/>
          </p:cNvGraphicFramePr>
          <p:nvPr/>
        </p:nvGraphicFramePr>
        <p:xfrm>
          <a:off x="1295400" y="4546600"/>
          <a:ext cx="1117600" cy="862013"/>
        </p:xfrm>
        <a:graphic>
          <a:graphicData uri="http://schemas.openxmlformats.org/presentationml/2006/ole">
            <mc:AlternateContent xmlns:mc="http://schemas.openxmlformats.org/markup-compatibility/2006">
              <mc:Choice xmlns:v="urn:schemas-microsoft-com:vml" Requires="v">
                <p:oleObj spid="_x0000_s409603" name="Equation" r:id="rId10" imgW="558720" imgH="431640" progId="Equation.3">
                  <p:embed/>
                </p:oleObj>
              </mc:Choice>
              <mc:Fallback>
                <p:oleObj name="Equation" r:id="rId10" imgW="558720" imgH="431640" progId="Equation.3">
                  <p:embed/>
                  <p:pic>
                    <p:nvPicPr>
                      <p:cNvPr id="0" name="Object 20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4546600"/>
                        <a:ext cx="1117600" cy="862013"/>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7004" name="Text Box 2076">
            <a:extLst>
              <a:ext uri="{FF2B5EF4-FFF2-40B4-BE49-F238E27FC236}">
                <a16:creationId xmlns:a16="http://schemas.microsoft.com/office/drawing/2014/main" id="{B491E34B-FAF4-498D-B2EE-4503047A1566}"/>
              </a:ext>
            </a:extLst>
          </p:cNvPr>
          <p:cNvSpPr txBox="1">
            <a:spLocks noChangeArrowheads="1"/>
          </p:cNvSpPr>
          <p:nvPr/>
        </p:nvSpPr>
        <p:spPr bwMode="auto">
          <a:xfrm>
            <a:off x="304800" y="608647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This potential is a </a:t>
            </a:r>
            <a:r>
              <a:rPr lang="en-US" altLang="en-US" b="1" i="1">
                <a:solidFill>
                  <a:srgbClr val="FF0000"/>
                </a:solidFill>
              </a:rPr>
              <a:t>smooth</a:t>
            </a:r>
            <a:r>
              <a:rPr lang="en-US" altLang="en-US"/>
              <a:t> function</a:t>
            </a:r>
          </a:p>
        </p:txBody>
      </p:sp>
      <p:sp>
        <p:nvSpPr>
          <p:cNvPr id="127005" name="Text Box 2077">
            <a:extLst>
              <a:ext uri="{FF2B5EF4-FFF2-40B4-BE49-F238E27FC236}">
                <a16:creationId xmlns:a16="http://schemas.microsoft.com/office/drawing/2014/main" id="{DDC89F06-3633-4145-AF8E-00BB951BAB1F}"/>
              </a:ext>
            </a:extLst>
          </p:cNvPr>
          <p:cNvSpPr txBox="1">
            <a:spLocks noChangeArrowheads="1"/>
          </p:cNvSpPr>
          <p:nvPr/>
        </p:nvSpPr>
        <p:spPr bwMode="auto">
          <a:xfrm>
            <a:off x="5257800" y="5105400"/>
            <a:ext cx="37338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400" baseline="30000">
                <a:cs typeface="Times New Roman" panose="02020603050405020304" pitchFamily="18" charset="0"/>
              </a:rPr>
              <a:t>1</a:t>
            </a:r>
            <a:r>
              <a:rPr lang="en-US" altLang="en-US" sz="1400">
                <a:cs typeface="Times New Roman" panose="02020603050405020304" pitchFamily="18" charset="0"/>
              </a:rPr>
              <a:t>Y. F. Lu et al.,</a:t>
            </a:r>
            <a:r>
              <a:rPr lang="en-US" altLang="en-US" sz="1400" i="1">
                <a:cs typeface="Times New Roman" panose="02020603050405020304" pitchFamily="18" charset="0"/>
              </a:rPr>
              <a:t> Appl. Phys</a:t>
            </a:r>
            <a:r>
              <a:rPr lang="en-US" altLang="en-US" sz="1400">
                <a:cs typeface="Times New Roman" panose="02020603050405020304" pitchFamily="18" charset="0"/>
              </a:rPr>
              <a:t>. </a:t>
            </a:r>
            <a:r>
              <a:rPr lang="en-US" altLang="en-US" sz="1400" i="1">
                <a:cs typeface="Times New Roman" panose="02020603050405020304" pitchFamily="18" charset="0"/>
              </a:rPr>
              <a:t>A</a:t>
            </a:r>
            <a:r>
              <a:rPr lang="en-US" altLang="en-US" sz="1400">
                <a:cs typeface="Times New Roman" panose="02020603050405020304" pitchFamily="18" charset="0"/>
              </a:rPr>
              <a:t>, 99</a:t>
            </a:r>
            <a:endParaRPr lang="en-GB" altLang="en-US" sz="1400">
              <a:cs typeface="Times New Roman" panose="02020603050405020304" pitchFamily="18" charset="0"/>
            </a:endParaRPr>
          </a:p>
          <a:p>
            <a:pPr algn="just"/>
            <a:r>
              <a:rPr lang="en-US" altLang="en-US" sz="1400" baseline="30000">
                <a:cs typeface="Times New Roman" panose="02020603050405020304" pitchFamily="18" charset="0"/>
              </a:rPr>
              <a:t>2</a:t>
            </a:r>
            <a:r>
              <a:rPr lang="en-US" altLang="en-US" sz="1400">
                <a:cs typeface="Times New Roman" panose="02020603050405020304" pitchFamily="18" charset="0"/>
              </a:rPr>
              <a:t>G. Vereecke et al., </a:t>
            </a:r>
            <a:r>
              <a:rPr lang="en-US" altLang="en-US" sz="1400" i="1">
                <a:cs typeface="Times New Roman" panose="02020603050405020304" pitchFamily="18" charset="0"/>
              </a:rPr>
              <a:t>J. Appl. </a:t>
            </a:r>
            <a:r>
              <a:rPr lang="de-DE" altLang="en-US" sz="1400" i="1">
                <a:cs typeface="Times New Roman" panose="02020603050405020304" pitchFamily="18" charset="0"/>
              </a:rPr>
              <a:t>Phys</a:t>
            </a:r>
            <a:r>
              <a:rPr lang="de-DE" altLang="en-US" sz="1400">
                <a:cs typeface="Times New Roman" panose="02020603050405020304" pitchFamily="18" charset="0"/>
              </a:rPr>
              <a:t>., 99</a:t>
            </a:r>
            <a:endParaRPr lang="en-GB" altLang="en-US" sz="1400">
              <a:cs typeface="Times New Roman" panose="02020603050405020304" pitchFamily="18" charset="0"/>
            </a:endParaRPr>
          </a:p>
          <a:p>
            <a:pPr algn="just"/>
            <a:r>
              <a:rPr lang="de-DE" altLang="en-US" sz="1400" baseline="30000">
                <a:cs typeface="Times New Roman" panose="02020603050405020304" pitchFamily="18" charset="0"/>
              </a:rPr>
              <a:t>3</a:t>
            </a:r>
            <a:r>
              <a:rPr lang="de-DE" altLang="en-US" sz="1400">
                <a:cs typeface="Times New Roman" panose="02020603050405020304" pitchFamily="18" charset="0"/>
              </a:rPr>
              <a:t>V. Dobler et al., </a:t>
            </a:r>
            <a:r>
              <a:rPr lang="de-DE" altLang="en-US" sz="1400" i="1">
                <a:cs typeface="Times New Roman" panose="02020603050405020304" pitchFamily="18" charset="0"/>
              </a:rPr>
              <a:t>Appl. </a:t>
            </a:r>
            <a:r>
              <a:rPr lang="en-US" altLang="en-US" sz="1400" i="1">
                <a:cs typeface="Times New Roman" panose="02020603050405020304" pitchFamily="18" charset="0"/>
              </a:rPr>
              <a:t>Phys. A</a:t>
            </a:r>
            <a:r>
              <a:rPr lang="en-US" altLang="en-US" sz="1400">
                <a:cs typeface="Times New Roman" panose="02020603050405020304" pitchFamily="18" charset="0"/>
              </a:rPr>
              <a:t>, 99</a:t>
            </a:r>
          </a:p>
          <a:p>
            <a:pPr algn="just"/>
            <a:r>
              <a:rPr lang="en-US" altLang="en-US" sz="1400" baseline="30000">
                <a:cs typeface="Times New Roman" panose="02020603050405020304" pitchFamily="18" charset="0"/>
              </a:rPr>
              <a:t>4</a:t>
            </a:r>
            <a:r>
              <a:rPr lang="en-US" altLang="en-US" sz="1400">
                <a:cs typeface="Times New Roman" panose="02020603050405020304" pitchFamily="18" charset="0"/>
              </a:rPr>
              <a:t>D. Bäuerle, </a:t>
            </a:r>
            <a:r>
              <a:rPr lang="en-US" altLang="en-US" sz="1400" i="1">
                <a:cs typeface="Times New Roman" panose="02020603050405020304" pitchFamily="18" charset="0"/>
              </a:rPr>
              <a:t>Laser Processing and Chemistry</a:t>
            </a:r>
            <a:r>
              <a:rPr lang="en-US" altLang="en-US" sz="1400">
                <a:cs typeface="Times New Roman" panose="02020603050405020304" pitchFamily="18" charset="0"/>
              </a:rPr>
              <a:t>, 00</a:t>
            </a:r>
          </a:p>
          <a:p>
            <a:r>
              <a:rPr lang="en-US" altLang="en-US" sz="1400" baseline="30000">
                <a:cs typeface="Times New Roman" panose="02020603050405020304" pitchFamily="18" charset="0"/>
              </a:rPr>
              <a:t>5</a:t>
            </a:r>
            <a:r>
              <a:rPr lang="en-US" altLang="en-US" sz="1400">
                <a:cs typeface="Times New Roman" panose="02020603050405020304" pitchFamily="18" charset="0"/>
              </a:rPr>
              <a:t>V. Veiko et al.,</a:t>
            </a:r>
            <a:r>
              <a:rPr lang="en-US" altLang="en-US" sz="1400" i="1">
                <a:cs typeface="Times New Roman" panose="02020603050405020304" pitchFamily="18" charset="0"/>
              </a:rPr>
              <a:t> SPIE</a:t>
            </a:r>
            <a:r>
              <a:rPr lang="en-US" altLang="en-US" sz="1400">
                <a:cs typeface="Times New Roman" panose="02020603050405020304" pitchFamily="18" charset="0"/>
              </a:rPr>
              <a:t>, 00</a:t>
            </a:r>
          </a:p>
          <a:p>
            <a:r>
              <a:rPr lang="en-US" altLang="en-US" sz="1400" baseline="30000">
                <a:cs typeface="Times New Roman" panose="02020603050405020304" pitchFamily="18" charset="0"/>
              </a:rPr>
              <a:t>6</a:t>
            </a:r>
            <a:r>
              <a:rPr lang="en-US" altLang="en-US" sz="1400">
                <a:cs typeface="Times New Roman" panose="02020603050405020304" pitchFamily="18" charset="0"/>
              </a:rPr>
              <a:t>B. Luk’yanchuk et al., </a:t>
            </a:r>
            <a:r>
              <a:rPr lang="en-US" altLang="en-US" sz="1400" i="1">
                <a:cs typeface="Times New Roman" panose="02020603050405020304" pitchFamily="18" charset="0"/>
              </a:rPr>
              <a:t>Proc. SPIE</a:t>
            </a:r>
            <a:r>
              <a:rPr lang="en-US" altLang="en-US" sz="1400">
                <a:cs typeface="Times New Roman" panose="02020603050405020304" pitchFamily="18" charset="0"/>
              </a:rPr>
              <a:t>, 01</a:t>
            </a:r>
          </a:p>
          <a:p>
            <a:r>
              <a:rPr lang="en-US" altLang="en-US" sz="1400" baseline="30000">
                <a:cs typeface="Times New Roman" panose="02020603050405020304" pitchFamily="18" charset="0"/>
              </a:rPr>
              <a:t>7</a:t>
            </a:r>
            <a:r>
              <a:rPr lang="en-US" altLang="en-US" sz="1400">
                <a:cs typeface="Times New Roman" panose="02020603050405020304" pitchFamily="18" charset="0"/>
              </a:rPr>
              <a:t>N. Arnold et al., </a:t>
            </a:r>
            <a:r>
              <a:rPr lang="en-US" altLang="en-US" sz="1400" i="1">
                <a:cs typeface="Times New Roman" panose="02020603050405020304" pitchFamily="18" charset="0"/>
              </a:rPr>
              <a:t>Proc. SPIE</a:t>
            </a:r>
            <a:r>
              <a:rPr lang="en-US" altLang="en-US" sz="1400">
                <a:cs typeface="Times New Roman" panose="02020603050405020304" pitchFamily="18" charset="0"/>
              </a:rPr>
              <a:t>, 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26991"/>
                                        </p:tgtEl>
                                        <p:attrNameLst>
                                          <p:attrName>style.visibility</p:attrName>
                                        </p:attrNameLst>
                                      </p:cBhvr>
                                      <p:to>
                                        <p:strVal val="visible"/>
                                      </p:to>
                                    </p:set>
                                    <p:anim calcmode="lin" valueType="num">
                                      <p:cBhvr>
                                        <p:cTn id="7" dur="500" fill="hold"/>
                                        <p:tgtEl>
                                          <p:spTgt spid="126991"/>
                                        </p:tgtEl>
                                        <p:attrNameLst>
                                          <p:attrName>ppt_x</p:attrName>
                                        </p:attrNameLst>
                                      </p:cBhvr>
                                      <p:tavLst>
                                        <p:tav tm="0">
                                          <p:val>
                                            <p:strVal val="#ppt_x"/>
                                          </p:val>
                                        </p:tav>
                                        <p:tav tm="100000">
                                          <p:val>
                                            <p:strVal val="#ppt_x"/>
                                          </p:val>
                                        </p:tav>
                                      </p:tavLst>
                                    </p:anim>
                                    <p:anim calcmode="lin" valueType="num">
                                      <p:cBhvr>
                                        <p:cTn id="8" dur="500" fill="hold"/>
                                        <p:tgtEl>
                                          <p:spTgt spid="126991"/>
                                        </p:tgtEl>
                                        <p:attrNameLst>
                                          <p:attrName>ppt_y</p:attrName>
                                        </p:attrNameLst>
                                      </p:cBhvr>
                                      <p:tavLst>
                                        <p:tav tm="0">
                                          <p:val>
                                            <p:strVal val="#ppt_y-#ppt_h/2"/>
                                          </p:val>
                                        </p:tav>
                                        <p:tav tm="100000">
                                          <p:val>
                                            <p:strVal val="#ppt_y"/>
                                          </p:val>
                                        </p:tav>
                                      </p:tavLst>
                                    </p:anim>
                                    <p:anim calcmode="lin" valueType="num">
                                      <p:cBhvr>
                                        <p:cTn id="9" dur="500" fill="hold"/>
                                        <p:tgtEl>
                                          <p:spTgt spid="126991"/>
                                        </p:tgtEl>
                                        <p:attrNameLst>
                                          <p:attrName>ppt_w</p:attrName>
                                        </p:attrNameLst>
                                      </p:cBhvr>
                                      <p:tavLst>
                                        <p:tav tm="0">
                                          <p:val>
                                            <p:strVal val="#ppt_w"/>
                                          </p:val>
                                        </p:tav>
                                        <p:tav tm="100000">
                                          <p:val>
                                            <p:strVal val="#ppt_w"/>
                                          </p:val>
                                        </p:tav>
                                      </p:tavLst>
                                    </p:anim>
                                    <p:anim calcmode="lin" valueType="num">
                                      <p:cBhvr>
                                        <p:cTn id="10" dur="500" fill="hold"/>
                                        <p:tgtEl>
                                          <p:spTgt spid="126991"/>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126996"/>
                                        </p:tgtEl>
                                        <p:attrNameLst>
                                          <p:attrName>style.visibility</p:attrName>
                                        </p:attrNameLst>
                                      </p:cBhvr>
                                      <p:to>
                                        <p:strVal val="visible"/>
                                      </p:to>
                                    </p:set>
                                    <p:anim calcmode="lin" valueType="num">
                                      <p:cBhvr additive="base">
                                        <p:cTn id="15" dur="500" fill="hold"/>
                                        <p:tgtEl>
                                          <p:spTgt spid="126996"/>
                                        </p:tgtEl>
                                        <p:attrNameLst>
                                          <p:attrName>ppt_x</p:attrName>
                                        </p:attrNameLst>
                                      </p:cBhvr>
                                      <p:tavLst>
                                        <p:tav tm="0">
                                          <p:val>
                                            <p:strVal val="0-#ppt_w/2"/>
                                          </p:val>
                                        </p:tav>
                                        <p:tav tm="100000">
                                          <p:val>
                                            <p:strVal val="#ppt_x"/>
                                          </p:val>
                                        </p:tav>
                                      </p:tavLst>
                                    </p:anim>
                                    <p:anim calcmode="lin" valueType="num">
                                      <p:cBhvr additive="base">
                                        <p:cTn id="16" dur="500" fill="hold"/>
                                        <p:tgtEl>
                                          <p:spTgt spid="126996"/>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126980"/>
                                        </p:tgtEl>
                                        <p:attrNameLst>
                                          <p:attrName>style.visibility</p:attrName>
                                        </p:attrNameLst>
                                      </p:cBhvr>
                                      <p:to>
                                        <p:strVal val="visible"/>
                                      </p:to>
                                    </p:set>
                                    <p:anim calcmode="lin" valueType="num">
                                      <p:cBhvr>
                                        <p:cTn id="21" dur="500" fill="hold"/>
                                        <p:tgtEl>
                                          <p:spTgt spid="126980"/>
                                        </p:tgtEl>
                                        <p:attrNameLst>
                                          <p:attrName>ppt_w</p:attrName>
                                        </p:attrNameLst>
                                      </p:cBhvr>
                                      <p:tavLst>
                                        <p:tav tm="0">
                                          <p:val>
                                            <p:fltVal val="0"/>
                                          </p:val>
                                        </p:tav>
                                        <p:tav tm="100000">
                                          <p:val>
                                            <p:strVal val="#ppt_w"/>
                                          </p:val>
                                        </p:tav>
                                      </p:tavLst>
                                    </p:anim>
                                    <p:anim calcmode="lin" valueType="num">
                                      <p:cBhvr>
                                        <p:cTn id="22" dur="500" fill="hold"/>
                                        <p:tgtEl>
                                          <p:spTgt spid="126980"/>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2" fill="hold" nodeType="clickEffect">
                                  <p:stCondLst>
                                    <p:cond delay="0"/>
                                  </p:stCondLst>
                                  <p:childTnLst>
                                    <p:set>
                                      <p:cBhvr>
                                        <p:cTn id="26" dur="1" fill="hold">
                                          <p:stCondLst>
                                            <p:cond delay="0"/>
                                          </p:stCondLst>
                                        </p:cTn>
                                        <p:tgtEl>
                                          <p:spTgt spid="127003"/>
                                        </p:tgtEl>
                                        <p:attrNameLst>
                                          <p:attrName>style.visibility</p:attrName>
                                        </p:attrNameLst>
                                      </p:cBhvr>
                                      <p:to>
                                        <p:strVal val="visible"/>
                                      </p:to>
                                    </p:set>
                                    <p:anim calcmode="lin" valueType="num">
                                      <p:cBhvr additive="base">
                                        <p:cTn id="27" dur="500" fill="hold"/>
                                        <p:tgtEl>
                                          <p:spTgt spid="127003"/>
                                        </p:tgtEl>
                                        <p:attrNameLst>
                                          <p:attrName>ppt_x</p:attrName>
                                        </p:attrNameLst>
                                      </p:cBhvr>
                                      <p:tavLst>
                                        <p:tav tm="0">
                                          <p:val>
                                            <p:strVal val="0-#ppt_w/2"/>
                                          </p:val>
                                        </p:tav>
                                        <p:tav tm="100000">
                                          <p:val>
                                            <p:strVal val="#ppt_x"/>
                                          </p:val>
                                        </p:tav>
                                      </p:tavLst>
                                    </p:anim>
                                    <p:anim calcmode="lin" valueType="num">
                                      <p:cBhvr additive="base">
                                        <p:cTn id="28" dur="500" fill="hold"/>
                                        <p:tgtEl>
                                          <p:spTgt spid="12700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126986"/>
                                        </p:tgtEl>
                                        <p:attrNameLst>
                                          <p:attrName>style.visibility</p:attrName>
                                        </p:attrNameLst>
                                      </p:cBhvr>
                                      <p:to>
                                        <p:strVal val="visible"/>
                                      </p:to>
                                    </p:set>
                                    <p:anim calcmode="lin" valueType="num">
                                      <p:cBhvr>
                                        <p:cTn id="33" dur="500" fill="hold"/>
                                        <p:tgtEl>
                                          <p:spTgt spid="126986"/>
                                        </p:tgtEl>
                                        <p:attrNameLst>
                                          <p:attrName>ppt_w</p:attrName>
                                        </p:attrNameLst>
                                      </p:cBhvr>
                                      <p:tavLst>
                                        <p:tav tm="0">
                                          <p:val>
                                            <p:fltVal val="0"/>
                                          </p:val>
                                        </p:tav>
                                        <p:tav tm="100000">
                                          <p:val>
                                            <p:strVal val="#ppt_w"/>
                                          </p:val>
                                        </p:tav>
                                      </p:tavLst>
                                    </p:anim>
                                    <p:anim calcmode="lin" valueType="num">
                                      <p:cBhvr>
                                        <p:cTn id="34" dur="500" fill="hold"/>
                                        <p:tgtEl>
                                          <p:spTgt spid="126986"/>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6" fill="hold" nodeType="clickEffect">
                                  <p:stCondLst>
                                    <p:cond delay="0"/>
                                  </p:stCondLst>
                                  <p:childTnLst>
                                    <p:set>
                                      <p:cBhvr>
                                        <p:cTn id="38" dur="1" fill="hold">
                                          <p:stCondLst>
                                            <p:cond delay="0"/>
                                          </p:stCondLst>
                                        </p:cTn>
                                        <p:tgtEl>
                                          <p:spTgt spid="127002"/>
                                        </p:tgtEl>
                                        <p:attrNameLst>
                                          <p:attrName>style.visibility</p:attrName>
                                        </p:attrNameLst>
                                      </p:cBhvr>
                                      <p:to>
                                        <p:strVal val="visible"/>
                                      </p:to>
                                    </p:set>
                                    <p:anim calcmode="lin" valueType="num">
                                      <p:cBhvr additive="base">
                                        <p:cTn id="39" dur="500" fill="hold"/>
                                        <p:tgtEl>
                                          <p:spTgt spid="127002"/>
                                        </p:tgtEl>
                                        <p:attrNameLst>
                                          <p:attrName>ppt_x</p:attrName>
                                        </p:attrNameLst>
                                      </p:cBhvr>
                                      <p:tavLst>
                                        <p:tav tm="0">
                                          <p:val>
                                            <p:strVal val="1+#ppt_w/2"/>
                                          </p:val>
                                        </p:tav>
                                        <p:tav tm="100000">
                                          <p:val>
                                            <p:strVal val="#ppt_x"/>
                                          </p:val>
                                        </p:tav>
                                      </p:tavLst>
                                    </p:anim>
                                    <p:anim calcmode="lin" valueType="num">
                                      <p:cBhvr additive="base">
                                        <p:cTn id="40" dur="500" fill="hold"/>
                                        <p:tgtEl>
                                          <p:spTgt spid="12700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7004"/>
                                        </p:tgtEl>
                                        <p:attrNameLst>
                                          <p:attrName>style.visibility</p:attrName>
                                        </p:attrNameLst>
                                      </p:cBhvr>
                                      <p:to>
                                        <p:strVal val="visible"/>
                                      </p:to>
                                    </p:set>
                                    <p:anim calcmode="lin" valueType="num">
                                      <p:cBhvr additive="base">
                                        <p:cTn id="45" dur="500" fill="hold"/>
                                        <p:tgtEl>
                                          <p:spTgt spid="127004"/>
                                        </p:tgtEl>
                                        <p:attrNameLst>
                                          <p:attrName>ppt_x</p:attrName>
                                        </p:attrNameLst>
                                      </p:cBhvr>
                                      <p:tavLst>
                                        <p:tav tm="0">
                                          <p:val>
                                            <p:strVal val="#ppt_x"/>
                                          </p:val>
                                        </p:tav>
                                        <p:tav tm="100000">
                                          <p:val>
                                            <p:strVal val="#ppt_x"/>
                                          </p:val>
                                        </p:tav>
                                      </p:tavLst>
                                    </p:anim>
                                    <p:anim calcmode="lin" valueType="num">
                                      <p:cBhvr additive="base">
                                        <p:cTn id="46" dur="500" fill="hold"/>
                                        <p:tgtEl>
                                          <p:spTgt spid="1270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04"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2109</TotalTime>
  <Words>5129</Words>
  <Application>Microsoft Office PowerPoint</Application>
  <PresentationFormat>On-screen Show (4:3)</PresentationFormat>
  <Paragraphs>737</Paragraphs>
  <Slides>68</Slides>
  <Notes>26</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8</vt:i4>
      </vt:variant>
      <vt:variant>
        <vt:lpstr>Slide Titles</vt:lpstr>
      </vt:variant>
      <vt:variant>
        <vt:i4>68</vt:i4>
      </vt:variant>
    </vt:vector>
  </HeadingPairs>
  <TitlesOfParts>
    <vt:vector size="83" baseType="lpstr">
      <vt:lpstr>Times New Roman</vt:lpstr>
      <vt:lpstr>Symbol</vt:lpstr>
      <vt:lpstr>WP MathB</vt:lpstr>
      <vt:lpstr>MT Extra</vt:lpstr>
      <vt:lpstr>Arial</vt:lpstr>
      <vt:lpstr>Journal</vt:lpstr>
      <vt:lpstr>Default Design</vt:lpstr>
      <vt:lpstr>Microsoft Word Picture</vt:lpstr>
      <vt:lpstr>Microsoft Photo Editor 3.0 Photo</vt:lpstr>
      <vt:lpstr>Origin Graph</vt:lpstr>
      <vt:lpstr>Microsoft Formel-Editor 3.0</vt:lpstr>
      <vt:lpstr>CorelDRAW 10.0-Grafik</vt:lpstr>
      <vt:lpstr>Microsoft Equation 3.0</vt:lpstr>
      <vt:lpstr>Microsoft Word Document</vt:lpstr>
      <vt:lpstr>Paket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Applied Physics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Nikita Arnold</dc:creator>
  <cp:lastModifiedBy>Nikita</cp:lastModifiedBy>
  <cp:revision>356</cp:revision>
  <cp:lastPrinted>2002-01-14T16:06:24Z</cp:lastPrinted>
  <dcterms:created xsi:type="dcterms:W3CDTF">2001-11-21T15:19:12Z</dcterms:created>
  <dcterms:modified xsi:type="dcterms:W3CDTF">2023-06-14T14:56:47Z</dcterms:modified>
</cp:coreProperties>
</file>