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342" r:id="rId2"/>
    <p:sldId id="363" r:id="rId3"/>
    <p:sldId id="337" r:id="rId4"/>
    <p:sldId id="448" r:id="rId5"/>
    <p:sldId id="450" r:id="rId6"/>
    <p:sldId id="466" r:id="rId7"/>
    <p:sldId id="467" r:id="rId8"/>
    <p:sldId id="463" r:id="rId9"/>
    <p:sldId id="462" r:id="rId10"/>
    <p:sldId id="351" r:id="rId11"/>
    <p:sldId id="517" r:id="rId12"/>
    <p:sldId id="472" r:id="rId13"/>
    <p:sldId id="504" r:id="rId14"/>
    <p:sldId id="502" r:id="rId15"/>
    <p:sldId id="487" r:id="rId16"/>
    <p:sldId id="377" r:id="rId17"/>
    <p:sldId id="378" r:id="rId18"/>
    <p:sldId id="379" r:id="rId19"/>
    <p:sldId id="401" r:id="rId20"/>
    <p:sldId id="454" r:id="rId21"/>
    <p:sldId id="455" r:id="rId22"/>
    <p:sldId id="465" r:id="rId23"/>
    <p:sldId id="458" r:id="rId24"/>
    <p:sldId id="459" r:id="rId25"/>
    <p:sldId id="511" r:id="rId26"/>
    <p:sldId id="512" r:id="rId27"/>
    <p:sldId id="513" r:id="rId28"/>
    <p:sldId id="514" r:id="rId29"/>
    <p:sldId id="515" r:id="rId30"/>
    <p:sldId id="516" r:id="rId31"/>
    <p:sldId id="490" r:id="rId32"/>
    <p:sldId id="486" r:id="rId33"/>
  </p:sldIdLst>
  <p:sldSz cx="9144000" cy="6858000" type="screen4x3"/>
  <p:notesSz cx="6858000" cy="965835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CC"/>
    <a:srgbClr val="33CC33"/>
    <a:srgbClr val="CC0099"/>
    <a:srgbClr val="FF0066"/>
    <a:srgbClr val="66FF33"/>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50" autoAdjust="0"/>
    <p:restoredTop sz="90970" autoAdjust="0"/>
  </p:normalViewPr>
  <p:slideViewPr>
    <p:cSldViewPr>
      <p:cViewPr varScale="1">
        <p:scale>
          <a:sx n="77" d="100"/>
          <a:sy n="77" d="100"/>
        </p:scale>
        <p:origin x="160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9" d="100"/>
          <a:sy n="79" d="100"/>
        </p:scale>
        <p:origin x="-1517" y="-91"/>
      </p:cViewPr>
      <p:guideLst>
        <p:guide orient="horz" pos="3042"/>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emf"/><Relationship Id="rId1" Type="http://schemas.openxmlformats.org/officeDocument/2006/relationships/image" Target="../media/image20.wmf"/><Relationship Id="rId6" Type="http://schemas.openxmlformats.org/officeDocument/2006/relationships/image" Target="../media/image25.emf"/><Relationship Id="rId5" Type="http://schemas.openxmlformats.org/officeDocument/2006/relationships/image" Target="../media/image24.wmf"/><Relationship Id="rId4"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357CB19-952D-46DC-9061-0358E32D8BF3}"/>
              </a:ext>
            </a:extLst>
          </p:cNvPr>
          <p:cNvSpPr>
            <a:spLocks noGrp="1" noChangeArrowheads="1"/>
          </p:cNvSpPr>
          <p:nvPr>
            <p:ph type="hdr" sz="quarter"/>
          </p:nvPr>
        </p:nvSpPr>
        <p:spPr bwMode="auto">
          <a:xfrm>
            <a:off x="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6147" name="Rectangle 3">
            <a:extLst>
              <a:ext uri="{FF2B5EF4-FFF2-40B4-BE49-F238E27FC236}">
                <a16:creationId xmlns:a16="http://schemas.microsoft.com/office/drawing/2014/main" id="{DED4A7F1-F66A-4BDB-BF63-65AAE615D10F}"/>
              </a:ext>
            </a:extLst>
          </p:cNvPr>
          <p:cNvSpPr>
            <a:spLocks noGrp="1" noChangeArrowheads="1"/>
          </p:cNvSpPr>
          <p:nvPr>
            <p:ph type="dt" idx="1"/>
          </p:nvPr>
        </p:nvSpPr>
        <p:spPr bwMode="auto">
          <a:xfrm>
            <a:off x="3886200" y="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2052" name="Rectangle 4">
            <a:extLst>
              <a:ext uri="{FF2B5EF4-FFF2-40B4-BE49-F238E27FC236}">
                <a16:creationId xmlns:a16="http://schemas.microsoft.com/office/drawing/2014/main" id="{AC0B962B-C365-493C-8B36-244C8E59BD52}"/>
              </a:ext>
            </a:extLst>
          </p:cNvPr>
          <p:cNvSpPr>
            <a:spLocks noChangeArrowheads="1" noTextEdit="1"/>
          </p:cNvSpPr>
          <p:nvPr>
            <p:ph type="sldImg" idx="2"/>
          </p:nvPr>
        </p:nvSpPr>
        <p:spPr bwMode="auto">
          <a:xfrm>
            <a:off x="1014413" y="723900"/>
            <a:ext cx="4830762" cy="3622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9832E773-E30A-413B-A901-31B401ED34D5}"/>
              </a:ext>
            </a:extLst>
          </p:cNvPr>
          <p:cNvSpPr>
            <a:spLocks noGrp="1" noChangeArrowheads="1"/>
          </p:cNvSpPr>
          <p:nvPr>
            <p:ph type="body" sz="quarter" idx="3"/>
          </p:nvPr>
        </p:nvSpPr>
        <p:spPr bwMode="auto">
          <a:xfrm>
            <a:off x="914400" y="4587875"/>
            <a:ext cx="50292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a:extLst>
              <a:ext uri="{FF2B5EF4-FFF2-40B4-BE49-F238E27FC236}">
                <a16:creationId xmlns:a16="http://schemas.microsoft.com/office/drawing/2014/main" id="{5F940E2B-A2C4-45D7-932D-E6B19DEDBD1E}"/>
              </a:ext>
            </a:extLst>
          </p:cNvPr>
          <p:cNvSpPr>
            <a:spLocks noGrp="1" noChangeArrowheads="1"/>
          </p:cNvSpPr>
          <p:nvPr>
            <p:ph type="ftr" sz="quarter" idx="4"/>
          </p:nvPr>
        </p:nvSpPr>
        <p:spPr bwMode="auto">
          <a:xfrm>
            <a:off x="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6151" name="Rectangle 7">
            <a:extLst>
              <a:ext uri="{FF2B5EF4-FFF2-40B4-BE49-F238E27FC236}">
                <a16:creationId xmlns:a16="http://schemas.microsoft.com/office/drawing/2014/main" id="{F090CA63-E3CC-45E3-93F4-DDD7ACA883B8}"/>
              </a:ext>
            </a:extLst>
          </p:cNvPr>
          <p:cNvSpPr>
            <a:spLocks noGrp="1" noChangeArrowheads="1"/>
          </p:cNvSpPr>
          <p:nvPr>
            <p:ph type="sldNum" sz="quarter" idx="5"/>
          </p:nvPr>
        </p:nvSpPr>
        <p:spPr bwMode="auto">
          <a:xfrm>
            <a:off x="3886200" y="9175750"/>
            <a:ext cx="297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FD620FC-5D13-4AE8-90D8-63B5689229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27D39F97-8F01-4073-930A-5C8DDCE9F23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E78A5F-239B-494B-AFE4-AF15115CFC5F}" type="slidenum">
              <a:rPr lang="en-US" altLang="en-US" sz="1200"/>
              <a:pPr/>
              <a:t>1</a:t>
            </a:fld>
            <a:endParaRPr lang="en-US" altLang="en-US" sz="1200"/>
          </a:p>
        </p:txBody>
      </p:sp>
      <p:sp>
        <p:nvSpPr>
          <p:cNvPr id="4099" name="Rectangle 2">
            <a:extLst>
              <a:ext uri="{FF2B5EF4-FFF2-40B4-BE49-F238E27FC236}">
                <a16:creationId xmlns:a16="http://schemas.microsoft.com/office/drawing/2014/main" id="{EFD08BFB-BFD0-4575-9931-F5CC8C3AC410}"/>
              </a:ext>
            </a:extLst>
          </p:cNvPr>
          <p:cNvSpPr>
            <a:spLocks noChangeArrowheads="1" noTextEdit="1"/>
          </p:cNvSpPr>
          <p:nvPr>
            <p:ph type="sldImg"/>
          </p:nvPr>
        </p:nvSpPr>
        <p:spPr>
          <a:ln/>
        </p:spPr>
      </p:sp>
      <p:sp>
        <p:nvSpPr>
          <p:cNvPr id="4100" name="Rectangle 3">
            <a:extLst>
              <a:ext uri="{FF2B5EF4-FFF2-40B4-BE49-F238E27FC236}">
                <a16:creationId xmlns:a16="http://schemas.microsoft.com/office/drawing/2014/main" id="{6500C498-B15B-468E-A73A-69CA3507423E}"/>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6C07053-5874-403B-9066-8338ADDA4AC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F520F7C-E663-4B6C-AA5E-65BBC27B083E}" type="slidenum">
              <a:rPr lang="en-US" altLang="en-US" sz="1200"/>
              <a:pPr/>
              <a:t>3</a:t>
            </a:fld>
            <a:endParaRPr lang="en-US" altLang="en-US" sz="1200"/>
          </a:p>
        </p:txBody>
      </p:sp>
      <p:sp>
        <p:nvSpPr>
          <p:cNvPr id="7171" name="Rectangle 2">
            <a:extLst>
              <a:ext uri="{FF2B5EF4-FFF2-40B4-BE49-F238E27FC236}">
                <a16:creationId xmlns:a16="http://schemas.microsoft.com/office/drawing/2014/main" id="{E30E2C14-9265-43F7-B3EA-4EABB0903C8A}"/>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586BED33-95F3-4196-A056-C6F497E4AFB3}"/>
              </a:ext>
            </a:extLst>
          </p:cNvPr>
          <p:cNvSpPr>
            <a:spLocks noGrp="1" noChangeArrowheads="1"/>
          </p:cNvSpPr>
          <p:nvPr>
            <p:ph type="body" idx="1"/>
          </p:nvPr>
        </p:nvSpPr>
        <p:spPr>
          <a:noFill/>
        </p:spPr>
        <p:txBody>
          <a:bodyPr/>
          <a:lstStyle/>
          <a:p>
            <a:r>
              <a:rPr lang="en-US" altLang="en-US"/>
              <a:t>Real particles are non-spherical, but spherical particles are often used for controllable and reproducible experiments, that allow quantification.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E247C7C-122C-48CB-AFEA-D27FC3DE47A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5B17061-DE14-47AB-96E6-34BDEF6A5A00}" type="slidenum">
              <a:rPr lang="en-US" altLang="en-US" sz="1200"/>
              <a:pPr/>
              <a:t>13</a:t>
            </a:fld>
            <a:endParaRPr lang="en-US" altLang="en-US" sz="1200"/>
          </a:p>
        </p:txBody>
      </p:sp>
      <p:sp>
        <p:nvSpPr>
          <p:cNvPr id="18435" name="Rectangle 2">
            <a:extLst>
              <a:ext uri="{FF2B5EF4-FFF2-40B4-BE49-F238E27FC236}">
                <a16:creationId xmlns:a16="http://schemas.microsoft.com/office/drawing/2014/main" id="{B7122A34-4F03-439B-9832-78336B346C24}"/>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DE04D877-677C-4894-8535-530A0AC91397}"/>
              </a:ext>
            </a:extLst>
          </p:cNvPr>
          <p:cNvSpPr>
            <a:spLocks noGrp="1" noChangeArrowheads="1"/>
          </p:cNvSpPr>
          <p:nvPr>
            <p:ph type="body" idx="1"/>
          </p:nvPr>
        </p:nvSpPr>
        <p:spPr>
          <a:noFill/>
        </p:spPr>
        <p:txBody>
          <a:bodyPr/>
          <a:lstStyle/>
          <a:p>
            <a:r>
              <a:rPr lang="en-US" altLang="en-US"/>
              <a:t>Particle substrate heat exchange is difficult, especially if we take into account that contact radius changes, etc.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ACF4A12-2648-4863-BD9F-E4590293C52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486A975-7258-4B41-94BE-D5C671B023CB}" type="slidenum">
              <a:rPr lang="en-US" altLang="en-US" sz="1200"/>
              <a:pPr/>
              <a:t>14</a:t>
            </a:fld>
            <a:endParaRPr lang="en-US" altLang="en-US" sz="1200"/>
          </a:p>
        </p:txBody>
      </p:sp>
      <p:sp>
        <p:nvSpPr>
          <p:cNvPr id="20483" name="Rectangle 2">
            <a:extLst>
              <a:ext uri="{FF2B5EF4-FFF2-40B4-BE49-F238E27FC236}">
                <a16:creationId xmlns:a16="http://schemas.microsoft.com/office/drawing/2014/main" id="{6EECE853-579F-4EA9-AB0E-CE4BDE455786}"/>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F286823A-DE60-4091-92C6-8325B088FD20}"/>
              </a:ext>
            </a:extLst>
          </p:cNvPr>
          <p:cNvSpPr>
            <a:spLocks noGrp="1" noChangeArrowheads="1"/>
          </p:cNvSpPr>
          <p:nvPr>
            <p:ph type="body" idx="1"/>
          </p:nvPr>
        </p:nvSpPr>
        <p:spPr>
          <a:noFill/>
        </p:spPr>
        <p:txBody>
          <a:bodyPr/>
          <a:lstStyle/>
          <a:p>
            <a:r>
              <a:rPr lang="en-US" altLang="en-US"/>
              <a:t>Liquid if present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9042DDD-225D-49CA-B27F-57A84792E68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CEAF409-6DD4-434C-8C1F-0B02F8609456}" type="slidenum">
              <a:rPr lang="en-US" altLang="en-US" sz="1200"/>
              <a:pPr/>
              <a:t>23</a:t>
            </a:fld>
            <a:endParaRPr lang="en-US" altLang="en-US" sz="1200"/>
          </a:p>
        </p:txBody>
      </p:sp>
      <p:sp>
        <p:nvSpPr>
          <p:cNvPr id="30723" name="Rectangle 2">
            <a:extLst>
              <a:ext uri="{FF2B5EF4-FFF2-40B4-BE49-F238E27FC236}">
                <a16:creationId xmlns:a16="http://schemas.microsoft.com/office/drawing/2014/main" id="{6952C794-6B71-4CC1-B5A8-E2EDA8D61E9C}"/>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CFB3E79B-2462-4442-AAFB-F3D11852437D}"/>
              </a:ext>
            </a:extLst>
          </p:cNvPr>
          <p:cNvSpPr>
            <a:spLocks noGrp="1" noChangeArrowheads="1"/>
          </p:cNvSpPr>
          <p:nvPr>
            <p:ph type="body" idx="1"/>
          </p:nvPr>
        </p:nvSpPr>
        <p:spPr>
          <a:noFill/>
        </p:spPr>
        <p:txBody>
          <a:bodyPr/>
          <a:lstStyle/>
          <a:p>
            <a:r>
              <a:rPr lang="en-US" altLang="en-US"/>
              <a:t>Unfortunately, upon detailed examination one finds either holes in the substrate or debris from the exploded particle.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8232F6D-5CAC-45BC-B4BE-AA110F03F7CE}"/>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054E2D-BC8E-41EF-8C34-928743934864}" type="slidenum">
              <a:rPr lang="en-US" altLang="en-US" sz="1200"/>
              <a:pPr/>
              <a:t>26</a:t>
            </a:fld>
            <a:endParaRPr lang="en-US" altLang="en-US" sz="1200"/>
          </a:p>
        </p:txBody>
      </p:sp>
      <p:sp>
        <p:nvSpPr>
          <p:cNvPr id="34819" name="Rectangle 2">
            <a:extLst>
              <a:ext uri="{FF2B5EF4-FFF2-40B4-BE49-F238E27FC236}">
                <a16:creationId xmlns:a16="http://schemas.microsoft.com/office/drawing/2014/main" id="{E77F1AE6-A1CC-40EB-B972-E98B78E40F34}"/>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6CF4D07E-9D90-49A7-9DB1-7065C4608FFD}"/>
              </a:ext>
            </a:extLst>
          </p:cNvPr>
          <p:cNvSpPr>
            <a:spLocks noGrp="1" noChangeArrowheads="1"/>
          </p:cNvSpPr>
          <p:nvPr>
            <p:ph type="body" idx="1"/>
          </p:nvPr>
        </p:nvSpPr>
        <p:spPr>
          <a:noFill/>
        </p:spPr>
        <p:txBody>
          <a:bodyPr/>
          <a:lstStyle/>
          <a:p>
            <a:r>
              <a:rPr lang="en-US" altLang="en-US"/>
              <a:t>Note linear dependence on 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40C59E2-98BD-4C00-93E4-9A2CF617999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111750-8B7A-4DB0-AF94-A4A769FBEEAC}" type="slidenum">
              <a:rPr lang="en-US" altLang="en-US" sz="1200"/>
              <a:pPr/>
              <a:t>29</a:t>
            </a:fld>
            <a:endParaRPr lang="en-US" altLang="en-US" sz="1200"/>
          </a:p>
        </p:txBody>
      </p:sp>
      <p:sp>
        <p:nvSpPr>
          <p:cNvPr id="38915" name="Rectangle 2">
            <a:extLst>
              <a:ext uri="{FF2B5EF4-FFF2-40B4-BE49-F238E27FC236}">
                <a16:creationId xmlns:a16="http://schemas.microsoft.com/office/drawing/2014/main" id="{590EA77B-6D02-4555-9F49-5ACD4256EABD}"/>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8F27FE20-77A0-4054-A628-86DDF29FD7EE}"/>
              </a:ext>
            </a:extLst>
          </p:cNvPr>
          <p:cNvSpPr>
            <a:spLocks noGrp="1" noChangeArrowheads="1"/>
          </p:cNvSpPr>
          <p:nvPr>
            <p:ph type="body" idx="1"/>
          </p:nvPr>
        </p:nvSpPr>
        <p:spPr>
          <a:noFill/>
        </p:spPr>
        <p:txBody>
          <a:bodyPr/>
          <a:lstStyle/>
          <a:p>
            <a:r>
              <a:rPr lang="en-US" altLang="en-US"/>
              <a:t>One can think of a tricky mechanism: Water a) increases adhesion by adds capillary force b) decreases adhesion as such by decreasing work of adhesion by polar molecules. When everything is cold, adhesion is increased, via capillary. But as we heat near critical temperature, capillary contribution disappears due to vanishing surface tension and we are left with pure decrease of adhesion.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3E6A2224-FB7A-4004-A694-C52ED3CC254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A2BFE4-4879-468F-B577-5E91EF74BBF8}"/>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1BF56527-D010-441C-A2AC-34EAE66943B4}"/>
              </a:ext>
            </a:extLst>
          </p:cNvPr>
          <p:cNvSpPr>
            <a:spLocks noGrp="1" noChangeArrowheads="1"/>
          </p:cNvSpPr>
          <p:nvPr>
            <p:ph type="sldNum" sz="quarter" idx="12"/>
          </p:nvPr>
        </p:nvSpPr>
        <p:spPr>
          <a:ln/>
        </p:spPr>
        <p:txBody>
          <a:bodyPr/>
          <a:lstStyle>
            <a:lvl1pPr>
              <a:defRPr/>
            </a:lvl1pPr>
          </a:lstStyle>
          <a:p>
            <a:pPr>
              <a:defRPr/>
            </a:pPr>
            <a:fld id="{5D395971-764C-4E6B-9E38-85CCF01657BE}" type="slidenum">
              <a:rPr lang="en-US" altLang="en-US"/>
              <a:pPr>
                <a:defRPr/>
              </a:pPr>
              <a:t>‹#›</a:t>
            </a:fld>
            <a:endParaRPr lang="en-US" altLang="en-US"/>
          </a:p>
        </p:txBody>
      </p:sp>
    </p:spTree>
    <p:extLst>
      <p:ext uri="{BB962C8B-B14F-4D97-AF65-F5344CB8AC3E}">
        <p14:creationId xmlns:p14="http://schemas.microsoft.com/office/powerpoint/2010/main" val="374790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5CDF7D-0747-48C9-8320-2AE1B296C9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D0D0062-8DD9-4B7D-A40B-376FE483F0DA}"/>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96EB6058-69B7-4614-9C3A-722985ED0D1E}"/>
              </a:ext>
            </a:extLst>
          </p:cNvPr>
          <p:cNvSpPr>
            <a:spLocks noGrp="1" noChangeArrowheads="1"/>
          </p:cNvSpPr>
          <p:nvPr>
            <p:ph type="sldNum" sz="quarter" idx="12"/>
          </p:nvPr>
        </p:nvSpPr>
        <p:spPr>
          <a:ln/>
        </p:spPr>
        <p:txBody>
          <a:bodyPr/>
          <a:lstStyle>
            <a:lvl1pPr>
              <a:defRPr/>
            </a:lvl1pPr>
          </a:lstStyle>
          <a:p>
            <a:pPr>
              <a:defRPr/>
            </a:pPr>
            <a:fld id="{DC70F192-2BA9-48DF-94FB-13578AE1005F}" type="slidenum">
              <a:rPr lang="en-US" altLang="en-US"/>
              <a:pPr>
                <a:defRPr/>
              </a:pPr>
              <a:t>‹#›</a:t>
            </a:fld>
            <a:endParaRPr lang="en-US" altLang="en-US"/>
          </a:p>
        </p:txBody>
      </p:sp>
    </p:spTree>
    <p:extLst>
      <p:ext uri="{BB962C8B-B14F-4D97-AF65-F5344CB8AC3E}">
        <p14:creationId xmlns:p14="http://schemas.microsoft.com/office/powerpoint/2010/main" val="369043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53200E-875E-479A-B03C-48D61B92CD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0E7D287-FA97-45FA-A230-69892895665F}"/>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BD49FD28-D4E9-4B50-B291-79929A70E38E}"/>
              </a:ext>
            </a:extLst>
          </p:cNvPr>
          <p:cNvSpPr>
            <a:spLocks noGrp="1" noChangeArrowheads="1"/>
          </p:cNvSpPr>
          <p:nvPr>
            <p:ph type="sldNum" sz="quarter" idx="12"/>
          </p:nvPr>
        </p:nvSpPr>
        <p:spPr>
          <a:ln/>
        </p:spPr>
        <p:txBody>
          <a:bodyPr/>
          <a:lstStyle>
            <a:lvl1pPr>
              <a:defRPr/>
            </a:lvl1pPr>
          </a:lstStyle>
          <a:p>
            <a:pPr>
              <a:defRPr/>
            </a:pPr>
            <a:fld id="{5CA4053A-9C06-4C6B-BF63-FC21B821613F}" type="slidenum">
              <a:rPr lang="en-US" altLang="en-US"/>
              <a:pPr>
                <a:defRPr/>
              </a:pPr>
              <a:t>‹#›</a:t>
            </a:fld>
            <a:endParaRPr lang="en-US" altLang="en-US"/>
          </a:p>
        </p:txBody>
      </p:sp>
    </p:spTree>
    <p:extLst>
      <p:ext uri="{BB962C8B-B14F-4D97-AF65-F5344CB8AC3E}">
        <p14:creationId xmlns:p14="http://schemas.microsoft.com/office/powerpoint/2010/main" val="72838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F138BC2-8CD1-4A40-8FE9-696B102E95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BD7B375-62A6-44DC-A934-2DE17F37A47B}"/>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7" name="Rectangle 6">
            <a:extLst>
              <a:ext uri="{FF2B5EF4-FFF2-40B4-BE49-F238E27FC236}">
                <a16:creationId xmlns:a16="http://schemas.microsoft.com/office/drawing/2014/main" id="{121BBFE9-D204-45C9-86BE-8AD9FB99C64D}"/>
              </a:ext>
            </a:extLst>
          </p:cNvPr>
          <p:cNvSpPr>
            <a:spLocks noGrp="1" noChangeArrowheads="1"/>
          </p:cNvSpPr>
          <p:nvPr>
            <p:ph type="sldNum" sz="quarter" idx="12"/>
          </p:nvPr>
        </p:nvSpPr>
        <p:spPr>
          <a:ln/>
        </p:spPr>
        <p:txBody>
          <a:bodyPr/>
          <a:lstStyle>
            <a:lvl1pPr>
              <a:defRPr/>
            </a:lvl1pPr>
          </a:lstStyle>
          <a:p>
            <a:pPr>
              <a:defRPr/>
            </a:pPr>
            <a:fld id="{21615DE7-1042-4AC7-A6D2-1F4785069154}" type="slidenum">
              <a:rPr lang="en-US" altLang="en-US"/>
              <a:pPr>
                <a:defRPr/>
              </a:pPr>
              <a:t>‹#›</a:t>
            </a:fld>
            <a:endParaRPr lang="en-US" altLang="en-US"/>
          </a:p>
        </p:txBody>
      </p:sp>
    </p:spTree>
    <p:extLst>
      <p:ext uri="{BB962C8B-B14F-4D97-AF65-F5344CB8AC3E}">
        <p14:creationId xmlns:p14="http://schemas.microsoft.com/office/powerpoint/2010/main" val="89082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0062DAA-6E28-41AB-970D-65A46EF9F0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428D27E-C837-4779-8B15-38CFCDD16B63}"/>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7C50F5DA-7596-4995-ADD7-2D9FA32E7BC8}"/>
              </a:ext>
            </a:extLst>
          </p:cNvPr>
          <p:cNvSpPr>
            <a:spLocks noGrp="1" noChangeArrowheads="1"/>
          </p:cNvSpPr>
          <p:nvPr>
            <p:ph type="sldNum" sz="quarter" idx="12"/>
          </p:nvPr>
        </p:nvSpPr>
        <p:spPr>
          <a:ln/>
        </p:spPr>
        <p:txBody>
          <a:bodyPr/>
          <a:lstStyle>
            <a:lvl1pPr>
              <a:defRPr/>
            </a:lvl1pPr>
          </a:lstStyle>
          <a:p>
            <a:pPr>
              <a:defRPr/>
            </a:pPr>
            <a:fld id="{27E40D8E-2C7D-422B-8C11-3604E77308B0}" type="slidenum">
              <a:rPr lang="en-US" altLang="en-US"/>
              <a:pPr>
                <a:defRPr/>
              </a:pPr>
              <a:t>‹#›</a:t>
            </a:fld>
            <a:endParaRPr lang="en-US" altLang="en-US"/>
          </a:p>
        </p:txBody>
      </p:sp>
    </p:spTree>
    <p:extLst>
      <p:ext uri="{BB962C8B-B14F-4D97-AF65-F5344CB8AC3E}">
        <p14:creationId xmlns:p14="http://schemas.microsoft.com/office/powerpoint/2010/main" val="171982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CEB6707-9315-45FD-B5B5-2553F9BB76C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6E86618-5996-4882-896B-57FBAC9F6E1A}"/>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6" name="Rectangle 6">
            <a:extLst>
              <a:ext uri="{FF2B5EF4-FFF2-40B4-BE49-F238E27FC236}">
                <a16:creationId xmlns:a16="http://schemas.microsoft.com/office/drawing/2014/main" id="{E1AF4B45-12E9-47B3-B7A5-CB7062D9AE4C}"/>
              </a:ext>
            </a:extLst>
          </p:cNvPr>
          <p:cNvSpPr>
            <a:spLocks noGrp="1" noChangeArrowheads="1"/>
          </p:cNvSpPr>
          <p:nvPr>
            <p:ph type="sldNum" sz="quarter" idx="12"/>
          </p:nvPr>
        </p:nvSpPr>
        <p:spPr>
          <a:ln/>
        </p:spPr>
        <p:txBody>
          <a:bodyPr/>
          <a:lstStyle>
            <a:lvl1pPr>
              <a:defRPr/>
            </a:lvl1pPr>
          </a:lstStyle>
          <a:p>
            <a:pPr>
              <a:defRPr/>
            </a:pPr>
            <a:fld id="{6BF201A9-2E79-4DD3-9CC3-8A2BC225CB8F}" type="slidenum">
              <a:rPr lang="en-US" altLang="en-US"/>
              <a:pPr>
                <a:defRPr/>
              </a:pPr>
              <a:t>‹#›</a:t>
            </a:fld>
            <a:endParaRPr lang="en-US" altLang="en-US"/>
          </a:p>
        </p:txBody>
      </p:sp>
    </p:spTree>
    <p:extLst>
      <p:ext uri="{BB962C8B-B14F-4D97-AF65-F5344CB8AC3E}">
        <p14:creationId xmlns:p14="http://schemas.microsoft.com/office/powerpoint/2010/main" val="404284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9966B4-3832-4EC8-908C-95C3B6192E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A664F59-5A62-4FFD-9899-6BBAD6E7FBE6}"/>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7" name="Rectangle 6">
            <a:extLst>
              <a:ext uri="{FF2B5EF4-FFF2-40B4-BE49-F238E27FC236}">
                <a16:creationId xmlns:a16="http://schemas.microsoft.com/office/drawing/2014/main" id="{8DE58E15-D88E-4365-A1F0-CD61DA96F3A8}"/>
              </a:ext>
            </a:extLst>
          </p:cNvPr>
          <p:cNvSpPr>
            <a:spLocks noGrp="1" noChangeArrowheads="1"/>
          </p:cNvSpPr>
          <p:nvPr>
            <p:ph type="sldNum" sz="quarter" idx="12"/>
          </p:nvPr>
        </p:nvSpPr>
        <p:spPr>
          <a:ln/>
        </p:spPr>
        <p:txBody>
          <a:bodyPr/>
          <a:lstStyle>
            <a:lvl1pPr>
              <a:defRPr/>
            </a:lvl1pPr>
          </a:lstStyle>
          <a:p>
            <a:pPr>
              <a:defRPr/>
            </a:pPr>
            <a:fld id="{475C99FF-E5A6-40E6-B472-CC658B8426B2}" type="slidenum">
              <a:rPr lang="en-US" altLang="en-US"/>
              <a:pPr>
                <a:defRPr/>
              </a:pPr>
              <a:t>‹#›</a:t>
            </a:fld>
            <a:endParaRPr lang="en-US" altLang="en-US"/>
          </a:p>
        </p:txBody>
      </p:sp>
    </p:spTree>
    <p:extLst>
      <p:ext uri="{BB962C8B-B14F-4D97-AF65-F5344CB8AC3E}">
        <p14:creationId xmlns:p14="http://schemas.microsoft.com/office/powerpoint/2010/main" val="247158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825E14-D5B3-45A2-94AB-9281E2B0CF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297D8A5-72EF-4485-AC22-9B2B9B7A8CB4}"/>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9" name="Rectangle 6">
            <a:extLst>
              <a:ext uri="{FF2B5EF4-FFF2-40B4-BE49-F238E27FC236}">
                <a16:creationId xmlns:a16="http://schemas.microsoft.com/office/drawing/2014/main" id="{B9441AB5-E353-4553-9C2F-33BCB3230CA5}"/>
              </a:ext>
            </a:extLst>
          </p:cNvPr>
          <p:cNvSpPr>
            <a:spLocks noGrp="1" noChangeArrowheads="1"/>
          </p:cNvSpPr>
          <p:nvPr>
            <p:ph type="sldNum" sz="quarter" idx="12"/>
          </p:nvPr>
        </p:nvSpPr>
        <p:spPr>
          <a:ln/>
        </p:spPr>
        <p:txBody>
          <a:bodyPr/>
          <a:lstStyle>
            <a:lvl1pPr>
              <a:defRPr/>
            </a:lvl1pPr>
          </a:lstStyle>
          <a:p>
            <a:pPr>
              <a:defRPr/>
            </a:pPr>
            <a:fld id="{3A4B8EA5-8A8D-44B8-8338-37D50B3FBB73}" type="slidenum">
              <a:rPr lang="en-US" altLang="en-US"/>
              <a:pPr>
                <a:defRPr/>
              </a:pPr>
              <a:t>‹#›</a:t>
            </a:fld>
            <a:endParaRPr lang="en-US" altLang="en-US"/>
          </a:p>
        </p:txBody>
      </p:sp>
    </p:spTree>
    <p:extLst>
      <p:ext uri="{BB962C8B-B14F-4D97-AF65-F5344CB8AC3E}">
        <p14:creationId xmlns:p14="http://schemas.microsoft.com/office/powerpoint/2010/main" val="73617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5A247E-9086-4126-84F6-C37DCA65ED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B9995C8-F9A1-4FE5-A129-8B90B5485075}"/>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5" name="Rectangle 6">
            <a:extLst>
              <a:ext uri="{FF2B5EF4-FFF2-40B4-BE49-F238E27FC236}">
                <a16:creationId xmlns:a16="http://schemas.microsoft.com/office/drawing/2014/main" id="{B896F55A-B9EC-497A-8735-DD99FF65DE9F}"/>
              </a:ext>
            </a:extLst>
          </p:cNvPr>
          <p:cNvSpPr>
            <a:spLocks noGrp="1" noChangeArrowheads="1"/>
          </p:cNvSpPr>
          <p:nvPr>
            <p:ph type="sldNum" sz="quarter" idx="12"/>
          </p:nvPr>
        </p:nvSpPr>
        <p:spPr>
          <a:ln/>
        </p:spPr>
        <p:txBody>
          <a:bodyPr/>
          <a:lstStyle>
            <a:lvl1pPr>
              <a:defRPr/>
            </a:lvl1pPr>
          </a:lstStyle>
          <a:p>
            <a:pPr>
              <a:defRPr/>
            </a:pPr>
            <a:fld id="{B138916B-72A6-4D1B-9DA9-C478EF0551D8}" type="slidenum">
              <a:rPr lang="en-US" altLang="en-US"/>
              <a:pPr>
                <a:defRPr/>
              </a:pPr>
              <a:t>‹#›</a:t>
            </a:fld>
            <a:endParaRPr lang="en-US" altLang="en-US"/>
          </a:p>
        </p:txBody>
      </p:sp>
    </p:spTree>
    <p:extLst>
      <p:ext uri="{BB962C8B-B14F-4D97-AF65-F5344CB8AC3E}">
        <p14:creationId xmlns:p14="http://schemas.microsoft.com/office/powerpoint/2010/main" val="3256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0738E6F-8774-4B41-A927-2F8E20121D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F1CF357-E469-4B6D-8091-68E45F76C6DC}"/>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4" name="Rectangle 6">
            <a:extLst>
              <a:ext uri="{FF2B5EF4-FFF2-40B4-BE49-F238E27FC236}">
                <a16:creationId xmlns:a16="http://schemas.microsoft.com/office/drawing/2014/main" id="{22274A41-B8E7-4674-A2FD-40056679FA78}"/>
              </a:ext>
            </a:extLst>
          </p:cNvPr>
          <p:cNvSpPr>
            <a:spLocks noGrp="1" noChangeArrowheads="1"/>
          </p:cNvSpPr>
          <p:nvPr>
            <p:ph type="sldNum" sz="quarter" idx="12"/>
          </p:nvPr>
        </p:nvSpPr>
        <p:spPr>
          <a:ln/>
        </p:spPr>
        <p:txBody>
          <a:bodyPr/>
          <a:lstStyle>
            <a:lvl1pPr>
              <a:defRPr/>
            </a:lvl1pPr>
          </a:lstStyle>
          <a:p>
            <a:pPr>
              <a:defRPr/>
            </a:pPr>
            <a:fld id="{B2688446-AEAB-4D09-B5B6-1BDB42E14C7C}" type="slidenum">
              <a:rPr lang="en-US" altLang="en-US"/>
              <a:pPr>
                <a:defRPr/>
              </a:pPr>
              <a:t>‹#›</a:t>
            </a:fld>
            <a:endParaRPr lang="en-US" altLang="en-US"/>
          </a:p>
        </p:txBody>
      </p:sp>
    </p:spTree>
    <p:extLst>
      <p:ext uri="{BB962C8B-B14F-4D97-AF65-F5344CB8AC3E}">
        <p14:creationId xmlns:p14="http://schemas.microsoft.com/office/powerpoint/2010/main" val="137934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A7B1E27-3735-4EB7-978B-84665EADD5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F374E49-19D2-46EE-859F-04CAD33C4E4F}"/>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7" name="Rectangle 6">
            <a:extLst>
              <a:ext uri="{FF2B5EF4-FFF2-40B4-BE49-F238E27FC236}">
                <a16:creationId xmlns:a16="http://schemas.microsoft.com/office/drawing/2014/main" id="{D19C0454-C4BD-4F47-B68D-C98E50745A97}"/>
              </a:ext>
            </a:extLst>
          </p:cNvPr>
          <p:cNvSpPr>
            <a:spLocks noGrp="1" noChangeArrowheads="1"/>
          </p:cNvSpPr>
          <p:nvPr>
            <p:ph type="sldNum" sz="quarter" idx="12"/>
          </p:nvPr>
        </p:nvSpPr>
        <p:spPr>
          <a:ln/>
        </p:spPr>
        <p:txBody>
          <a:bodyPr/>
          <a:lstStyle>
            <a:lvl1pPr>
              <a:defRPr/>
            </a:lvl1pPr>
          </a:lstStyle>
          <a:p>
            <a:pPr>
              <a:defRPr/>
            </a:pPr>
            <a:fld id="{689CBD24-F73F-4493-8737-134CE597172F}" type="slidenum">
              <a:rPr lang="en-US" altLang="en-US"/>
              <a:pPr>
                <a:defRPr/>
              </a:pPr>
              <a:t>‹#›</a:t>
            </a:fld>
            <a:endParaRPr lang="en-US" altLang="en-US"/>
          </a:p>
        </p:txBody>
      </p:sp>
    </p:spTree>
    <p:extLst>
      <p:ext uri="{BB962C8B-B14F-4D97-AF65-F5344CB8AC3E}">
        <p14:creationId xmlns:p14="http://schemas.microsoft.com/office/powerpoint/2010/main" val="110481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BA83971-6876-4424-8D50-7D50CF9BAA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F110440-ECA2-4C74-ACAD-BBFAE06CAAE3}"/>
              </a:ext>
            </a:extLst>
          </p:cNvPr>
          <p:cNvSpPr>
            <a:spLocks noGrp="1" noChangeArrowheads="1"/>
          </p:cNvSpPr>
          <p:nvPr>
            <p:ph type="ftr" sz="quarter" idx="11"/>
          </p:nvPr>
        </p:nvSpPr>
        <p:spPr>
          <a:ln/>
        </p:spPr>
        <p:txBody>
          <a:bodyPr/>
          <a:lstStyle>
            <a:lvl1pPr>
              <a:defRPr/>
            </a:lvl1pPr>
          </a:lstStyle>
          <a:p>
            <a:pPr>
              <a:defRPr/>
            </a:pPr>
            <a:r>
              <a:rPr lang="en-US" altLang="en-US"/>
              <a:t>N. Arnold, Applied Physics, Linz</a:t>
            </a:r>
          </a:p>
        </p:txBody>
      </p:sp>
      <p:sp>
        <p:nvSpPr>
          <p:cNvPr id="7" name="Rectangle 6">
            <a:extLst>
              <a:ext uri="{FF2B5EF4-FFF2-40B4-BE49-F238E27FC236}">
                <a16:creationId xmlns:a16="http://schemas.microsoft.com/office/drawing/2014/main" id="{25DB70D5-0050-41EE-ACE9-688C9A7136C2}"/>
              </a:ext>
            </a:extLst>
          </p:cNvPr>
          <p:cNvSpPr>
            <a:spLocks noGrp="1" noChangeArrowheads="1"/>
          </p:cNvSpPr>
          <p:nvPr>
            <p:ph type="sldNum" sz="quarter" idx="12"/>
          </p:nvPr>
        </p:nvSpPr>
        <p:spPr>
          <a:ln/>
        </p:spPr>
        <p:txBody>
          <a:bodyPr/>
          <a:lstStyle>
            <a:lvl1pPr>
              <a:defRPr/>
            </a:lvl1pPr>
          </a:lstStyle>
          <a:p>
            <a:pPr>
              <a:defRPr/>
            </a:pPr>
            <a:fld id="{93967798-E668-4378-97B8-6DB283FEC2EE}" type="slidenum">
              <a:rPr lang="en-US" altLang="en-US"/>
              <a:pPr>
                <a:defRPr/>
              </a:pPr>
              <a:t>‹#›</a:t>
            </a:fld>
            <a:endParaRPr lang="en-US" altLang="en-US"/>
          </a:p>
        </p:txBody>
      </p:sp>
    </p:spTree>
    <p:extLst>
      <p:ext uri="{BB962C8B-B14F-4D97-AF65-F5344CB8AC3E}">
        <p14:creationId xmlns:p14="http://schemas.microsoft.com/office/powerpoint/2010/main" val="252088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9D7976-5C90-4FAA-90D2-9832CC8ABA4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9331E95-C62B-4C7C-830A-18E8BF9A4C7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36E2799-A5CB-4F43-9FBF-75F34178242A}"/>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a:extLst>
              <a:ext uri="{FF2B5EF4-FFF2-40B4-BE49-F238E27FC236}">
                <a16:creationId xmlns:a16="http://schemas.microsoft.com/office/drawing/2014/main" id="{B0CEA9FF-0B62-4B59-9DED-74F7362EADA8}"/>
              </a:ext>
            </a:extLst>
          </p:cNvPr>
          <p:cNvSpPr>
            <a:spLocks noGrp="1" noChangeArrowheads="1"/>
          </p:cNvSpPr>
          <p:nvPr>
            <p:ph type="ftr" sz="quarter" idx="3"/>
          </p:nvPr>
        </p:nvSpPr>
        <p:spPr bwMode="auto">
          <a:xfrm>
            <a:off x="6248400" y="65532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ltLang="en-US"/>
              <a:t>N. Arnold, Applied Physics, Linz</a:t>
            </a:r>
          </a:p>
        </p:txBody>
      </p:sp>
      <p:sp>
        <p:nvSpPr>
          <p:cNvPr id="1030" name="Rectangle 6">
            <a:extLst>
              <a:ext uri="{FF2B5EF4-FFF2-40B4-BE49-F238E27FC236}">
                <a16:creationId xmlns:a16="http://schemas.microsoft.com/office/drawing/2014/main" id="{BB9A6E47-0F41-4B4E-B953-D3217759527F}"/>
              </a:ext>
            </a:extLst>
          </p:cNvPr>
          <p:cNvSpPr>
            <a:spLocks noGrp="1" noChangeArrowheads="1"/>
          </p:cNvSpPr>
          <p:nvPr>
            <p:ph type="sldNum" sz="quarter" idx="4"/>
          </p:nvPr>
        </p:nvSpPr>
        <p:spPr bwMode="auto">
          <a:xfrm>
            <a:off x="312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39090EC-A3C5-4659-9E8F-A7B21988EFE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4.wmf"/><Relationship Id="rId18" Type="http://schemas.openxmlformats.org/officeDocument/2006/relationships/oleObject" Target="../embeddings/oleObject17.bin"/><Relationship Id="rId3" Type="http://schemas.openxmlformats.org/officeDocument/2006/relationships/notesSlide" Target="../notesSlides/notesSlide3.xml"/><Relationship Id="rId7" Type="http://schemas.openxmlformats.org/officeDocument/2006/relationships/image" Target="../media/image21.emf"/><Relationship Id="rId12" Type="http://schemas.openxmlformats.org/officeDocument/2006/relationships/oleObject" Target="../embeddings/oleObject14.bin"/><Relationship Id="rId17" Type="http://schemas.openxmlformats.org/officeDocument/2006/relationships/image" Target="../media/image26.wmf"/><Relationship Id="rId2" Type="http://schemas.openxmlformats.org/officeDocument/2006/relationships/slideLayout" Target="../slideLayouts/slideLayout7.xml"/><Relationship Id="rId16" Type="http://schemas.openxmlformats.org/officeDocument/2006/relationships/oleObject" Target="../embeddings/oleObject16.bin"/><Relationship Id="rId1" Type="http://schemas.openxmlformats.org/officeDocument/2006/relationships/vmlDrawing" Target="../drawings/vmlDrawing7.vml"/><Relationship Id="rId6" Type="http://schemas.openxmlformats.org/officeDocument/2006/relationships/oleObject" Target="../embeddings/oleObject11.bin"/><Relationship Id="rId11" Type="http://schemas.openxmlformats.org/officeDocument/2006/relationships/image" Target="../media/image23.emf"/><Relationship Id="rId5" Type="http://schemas.openxmlformats.org/officeDocument/2006/relationships/image" Target="../media/image20.wmf"/><Relationship Id="rId15" Type="http://schemas.openxmlformats.org/officeDocument/2006/relationships/image" Target="../media/image25.emf"/><Relationship Id="rId10" Type="http://schemas.openxmlformats.org/officeDocument/2006/relationships/oleObject" Target="../embeddings/oleObject13.bin"/><Relationship Id="rId19" Type="http://schemas.openxmlformats.org/officeDocument/2006/relationships/image" Target="../media/image27.emf"/><Relationship Id="rId4" Type="http://schemas.openxmlformats.org/officeDocument/2006/relationships/oleObject" Target="../embeddings/oleObject10.bin"/><Relationship Id="rId9" Type="http://schemas.openxmlformats.org/officeDocument/2006/relationships/image" Target="../media/image22.wmf"/><Relationship Id="rId1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25.bin"/><Relationship Id="rId4"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27.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6.wmf"/><Relationship Id="rId3" Type="http://schemas.openxmlformats.org/officeDocument/2006/relationships/notesSlide" Target="../notesSlides/notesSlide6.xml"/><Relationship Id="rId7" Type="http://schemas.openxmlformats.org/officeDocument/2006/relationships/image" Target="../media/image43.w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29.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7.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image" Target="../media/image11.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2">
            <a:extLst>
              <a:ext uri="{FF2B5EF4-FFF2-40B4-BE49-F238E27FC236}">
                <a16:creationId xmlns:a16="http://schemas.microsoft.com/office/drawing/2014/main" id="{F14E6F30-B940-4981-A32E-8C713A727D08}"/>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3075" name="Text Box 3074">
            <a:extLst>
              <a:ext uri="{FF2B5EF4-FFF2-40B4-BE49-F238E27FC236}">
                <a16:creationId xmlns:a16="http://schemas.microsoft.com/office/drawing/2014/main" id="{6095156D-B036-4212-91F6-85E8D3912CCC}"/>
              </a:ext>
            </a:extLst>
          </p:cNvPr>
          <p:cNvSpPr txBox="1">
            <a:spLocks noChangeArrowheads="1"/>
          </p:cNvSpPr>
          <p:nvPr/>
        </p:nvSpPr>
        <p:spPr bwMode="auto">
          <a:xfrm>
            <a:off x="304800" y="2286000"/>
            <a:ext cx="8534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a:solidFill>
                  <a:srgbClr val="FF00FF"/>
                </a:solidFill>
              </a:rPr>
              <a:t>ABLATIVE THRESHOLDS IN LASER CLEANING </a:t>
            </a:r>
          </a:p>
          <a:p>
            <a:pPr algn="ctr">
              <a:spcBef>
                <a:spcPct val="50000"/>
              </a:spcBef>
            </a:pPr>
            <a:r>
              <a:rPr lang="en-US" altLang="en-US" b="1">
                <a:solidFill>
                  <a:srgbClr val="FF00FF"/>
                </a:solidFill>
              </a:rPr>
              <a:t>OF SUBSTRATES FROM PARTICULATES</a:t>
            </a:r>
          </a:p>
        </p:txBody>
      </p:sp>
      <p:sp>
        <p:nvSpPr>
          <p:cNvPr id="3076" name="Text Box 3075">
            <a:extLst>
              <a:ext uri="{FF2B5EF4-FFF2-40B4-BE49-F238E27FC236}">
                <a16:creationId xmlns:a16="http://schemas.microsoft.com/office/drawing/2014/main" id="{D420ED9D-6146-4200-A566-54958AD61E34}"/>
              </a:ext>
            </a:extLst>
          </p:cNvPr>
          <p:cNvSpPr txBox="1">
            <a:spLocks noChangeArrowheads="1"/>
          </p:cNvSpPr>
          <p:nvPr/>
        </p:nvSpPr>
        <p:spPr bwMode="auto">
          <a:xfrm>
            <a:off x="457200" y="3429000"/>
            <a:ext cx="830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de-DE" altLang="en-US" u="sng">
                <a:solidFill>
                  <a:srgbClr val="0000FF"/>
                </a:solidFill>
              </a:rPr>
              <a:t>N. Arnold</a:t>
            </a:r>
            <a:r>
              <a:rPr lang="de-DE" altLang="en-US">
                <a:solidFill>
                  <a:srgbClr val="0000FF"/>
                </a:solidFill>
              </a:rPr>
              <a:t>, G. Schrems, D. Bäuerle</a:t>
            </a:r>
          </a:p>
          <a:p>
            <a:pPr algn="ctr"/>
            <a:r>
              <a:rPr lang="de-DE" altLang="en-US"/>
              <a:t>Angewandte Physik, Johannes - Kepler - Universität</a:t>
            </a:r>
          </a:p>
          <a:p>
            <a:pPr algn="ctr"/>
            <a:r>
              <a:rPr lang="de-DE" altLang="en-US"/>
              <a:t>A-4040, Linz, Austria</a:t>
            </a:r>
            <a:endParaRPr lang="en-US" altLang="en-US"/>
          </a:p>
        </p:txBody>
      </p:sp>
      <p:graphicFrame>
        <p:nvGraphicFramePr>
          <p:cNvPr id="3077" name="Object 3077">
            <a:extLst>
              <a:ext uri="{FF2B5EF4-FFF2-40B4-BE49-F238E27FC236}">
                <a16:creationId xmlns:a16="http://schemas.microsoft.com/office/drawing/2014/main" id="{6DE49EDE-A846-4EB5-A811-645391669674}"/>
              </a:ext>
            </a:extLst>
          </p:cNvPr>
          <p:cNvGraphicFramePr>
            <a:graphicFrameLocks noChangeAspect="1"/>
          </p:cNvGraphicFramePr>
          <p:nvPr/>
        </p:nvGraphicFramePr>
        <p:xfrm>
          <a:off x="0" y="0"/>
          <a:ext cx="6226175" cy="1235075"/>
        </p:xfrm>
        <a:graphic>
          <a:graphicData uri="http://schemas.openxmlformats.org/presentationml/2006/ole">
            <mc:AlternateContent xmlns:mc="http://schemas.openxmlformats.org/markup-compatibility/2006">
              <mc:Choice xmlns:v="urn:schemas-microsoft-com:vml" Requires="v">
                <p:oleObj spid="_x0000_s3079" name="Picture" r:id="rId4" imgW="3113194" imgH="617755" progId="Word.Picture.8">
                  <p:embed/>
                </p:oleObj>
              </mc:Choice>
              <mc:Fallback>
                <p:oleObj name="Picture" r:id="rId4" imgW="3113194" imgH="617755" progId="Word.Picture.8">
                  <p:embed/>
                  <p:pic>
                    <p:nvPicPr>
                      <p:cNvPr id="0" name="Object 30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2261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3078">
            <a:extLst>
              <a:ext uri="{FF2B5EF4-FFF2-40B4-BE49-F238E27FC236}">
                <a16:creationId xmlns:a16="http://schemas.microsoft.com/office/drawing/2014/main" id="{9381D0E2-C6B8-4D13-A8BF-5C02734D026A}"/>
              </a:ext>
            </a:extLst>
          </p:cNvPr>
          <p:cNvGraphicFramePr>
            <a:graphicFrameLocks noChangeAspect="1"/>
          </p:cNvGraphicFramePr>
          <p:nvPr/>
        </p:nvGraphicFramePr>
        <p:xfrm>
          <a:off x="7162800" y="0"/>
          <a:ext cx="1946275" cy="1217613"/>
        </p:xfrm>
        <a:graphic>
          <a:graphicData uri="http://schemas.openxmlformats.org/presentationml/2006/ole">
            <mc:AlternateContent xmlns:mc="http://schemas.openxmlformats.org/markup-compatibility/2006">
              <mc:Choice xmlns:v="urn:schemas-microsoft-com:vml" Requires="v">
                <p:oleObj spid="_x0000_s3080" name="Photo Editor Photo" r:id="rId6" imgW="2438095" imgH="1523810" progId="MSPhotoEd.3">
                  <p:embed/>
                </p:oleObj>
              </mc:Choice>
              <mc:Fallback>
                <p:oleObj name="Photo Editor Photo" r:id="rId6" imgW="2438095" imgH="1523810" progId="MSPhotoEd.3">
                  <p:embed/>
                  <p:pic>
                    <p:nvPicPr>
                      <p:cNvPr id="0" name="Object 30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0"/>
                        <a:ext cx="1946275"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a:extLst>
              <a:ext uri="{FF2B5EF4-FFF2-40B4-BE49-F238E27FC236}">
                <a16:creationId xmlns:a16="http://schemas.microsoft.com/office/drawing/2014/main" id="{48F419A5-F935-4CDD-8A78-F13743AC0365}"/>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14339" name="Text Box 2">
            <a:extLst>
              <a:ext uri="{FF2B5EF4-FFF2-40B4-BE49-F238E27FC236}">
                <a16:creationId xmlns:a16="http://schemas.microsoft.com/office/drawing/2014/main" id="{72A9692B-C9D9-4A0B-821D-041A182AE56A}"/>
              </a:ext>
            </a:extLst>
          </p:cNvPr>
          <p:cNvSpPr txBox="1">
            <a:spLocks noChangeArrowheads="1"/>
          </p:cNvSpPr>
          <p:nvPr/>
        </p:nvSpPr>
        <p:spPr bwMode="auto">
          <a:xfrm>
            <a:off x="2197100" y="76200"/>
            <a:ext cx="474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Large particle -- geometrical optics</a:t>
            </a:r>
            <a:endParaRPr lang="en-US" altLang="en-US" b="1">
              <a:solidFill>
                <a:srgbClr val="0000FF"/>
              </a:solidFill>
            </a:endParaRPr>
          </a:p>
        </p:txBody>
      </p:sp>
      <p:pic>
        <p:nvPicPr>
          <p:cNvPr id="14340" name="Picture 3">
            <a:extLst>
              <a:ext uri="{FF2B5EF4-FFF2-40B4-BE49-F238E27FC236}">
                <a16:creationId xmlns:a16="http://schemas.microsoft.com/office/drawing/2014/main" id="{97B119D8-8BD1-47F9-AAB0-708F204B1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5" r="8940"/>
          <a:stretch>
            <a:fillRect/>
          </a:stretch>
        </p:blipFill>
        <p:spPr bwMode="auto">
          <a:xfrm>
            <a:off x="609600" y="836613"/>
            <a:ext cx="4106863"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1" name="Object 4">
            <a:extLst>
              <a:ext uri="{FF2B5EF4-FFF2-40B4-BE49-F238E27FC236}">
                <a16:creationId xmlns:a16="http://schemas.microsoft.com/office/drawing/2014/main" id="{112D72B6-CFF0-4A6D-9C05-A3F27114985F}"/>
              </a:ext>
            </a:extLst>
          </p:cNvPr>
          <p:cNvGraphicFramePr>
            <a:graphicFrameLocks noChangeAspect="1"/>
          </p:cNvGraphicFramePr>
          <p:nvPr/>
        </p:nvGraphicFramePr>
        <p:xfrm>
          <a:off x="863600" y="4191000"/>
          <a:ext cx="2843213" cy="912813"/>
        </p:xfrm>
        <a:graphic>
          <a:graphicData uri="http://schemas.openxmlformats.org/presentationml/2006/ole">
            <mc:AlternateContent xmlns:mc="http://schemas.openxmlformats.org/markup-compatibility/2006">
              <mc:Choice xmlns:v="urn:schemas-microsoft-com:vml" Requires="v">
                <p:oleObj spid="_x0000_s14350" name="Equation" r:id="rId4" imgW="1422400" imgH="457200" progId="Equation.3">
                  <p:embed/>
                </p:oleObj>
              </mc:Choice>
              <mc:Fallback>
                <p:oleObj name="Equation" r:id="rId4" imgW="14224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4191000"/>
                        <a:ext cx="2843213"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5">
            <a:extLst>
              <a:ext uri="{FF2B5EF4-FFF2-40B4-BE49-F238E27FC236}">
                <a16:creationId xmlns:a16="http://schemas.microsoft.com/office/drawing/2014/main" id="{BA6B1DE3-2EA7-4393-BCAA-62944DD8F43A}"/>
              </a:ext>
            </a:extLst>
          </p:cNvPr>
          <p:cNvGraphicFramePr>
            <a:graphicFrameLocks noChangeAspect="1"/>
          </p:cNvGraphicFramePr>
          <p:nvPr/>
        </p:nvGraphicFramePr>
        <p:xfrm>
          <a:off x="5513388" y="4191000"/>
          <a:ext cx="1827212" cy="914400"/>
        </p:xfrm>
        <a:graphic>
          <a:graphicData uri="http://schemas.openxmlformats.org/presentationml/2006/ole">
            <mc:AlternateContent xmlns:mc="http://schemas.openxmlformats.org/markup-compatibility/2006">
              <mc:Choice xmlns:v="urn:schemas-microsoft-com:vml" Requires="v">
                <p:oleObj spid="_x0000_s14351" name="Equation" r:id="rId6" imgW="914400" imgH="457200" progId="Equation.3">
                  <p:embed/>
                </p:oleObj>
              </mc:Choice>
              <mc:Fallback>
                <p:oleObj name="Equation" r:id="rId6" imgW="914400" imgH="457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3388" y="4191000"/>
                        <a:ext cx="18272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3" name="Text Box 7">
            <a:extLst>
              <a:ext uri="{FF2B5EF4-FFF2-40B4-BE49-F238E27FC236}">
                <a16:creationId xmlns:a16="http://schemas.microsoft.com/office/drawing/2014/main" id="{5D16D2AB-AEFC-4D76-AB50-F5001A5692F9}"/>
              </a:ext>
            </a:extLst>
          </p:cNvPr>
          <p:cNvSpPr txBox="1">
            <a:spLocks noChangeArrowheads="1"/>
          </p:cNvSpPr>
          <p:nvPr/>
        </p:nvSpPr>
        <p:spPr bwMode="auto">
          <a:xfrm>
            <a:off x="503238" y="5667375"/>
            <a:ext cx="4467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a:solidFill>
                  <a:srgbClr val="FF0000"/>
                </a:solidFill>
              </a:rPr>
              <a:t>spot</a:t>
            </a:r>
            <a:r>
              <a:rPr lang="en-US" altLang="en-US" i="1">
                <a:solidFill>
                  <a:srgbClr val="FF0000"/>
                </a:solidFill>
              </a:rPr>
              <a:t> w</a:t>
            </a:r>
            <a:r>
              <a:rPr lang="en-US" altLang="en-US" i="1" baseline="-25000">
                <a:solidFill>
                  <a:srgbClr val="FF0000"/>
                </a:solidFill>
              </a:rPr>
              <a:t>g</a:t>
            </a:r>
            <a:r>
              <a:rPr lang="en-US" altLang="en-US" i="1">
                <a:solidFill>
                  <a:srgbClr val="FF0000"/>
                </a:solidFill>
                <a:sym typeface="Symbol" panose="05050102010706020507" pitchFamily="18" charset="2"/>
              </a:rPr>
              <a:t> r</a:t>
            </a:r>
            <a:endParaRPr lang="en-US" altLang="en-US">
              <a:sym typeface="Symbol" panose="05050102010706020507" pitchFamily="18" charset="2"/>
            </a:endParaRPr>
          </a:p>
          <a:p>
            <a:pPr>
              <a:buFontTx/>
              <a:buChar char="•"/>
            </a:pPr>
            <a:r>
              <a:rPr lang="en-US" altLang="en-US">
                <a:sym typeface="Symbol" panose="05050102010706020507" pitchFamily="18" charset="2"/>
              </a:rPr>
              <a:t>intensity</a:t>
            </a:r>
            <a:r>
              <a:rPr lang="en-US" altLang="en-US" i="1">
                <a:sym typeface="Symbol" panose="05050102010706020507" pitchFamily="18" charset="2"/>
              </a:rPr>
              <a:t> </a:t>
            </a:r>
            <a:r>
              <a:rPr lang="en-US" altLang="en-US" i="1">
                <a:solidFill>
                  <a:srgbClr val="FF0000"/>
                </a:solidFill>
                <a:sym typeface="Symbol" panose="05050102010706020507" pitchFamily="18" charset="2"/>
              </a:rPr>
              <a:t>I</a:t>
            </a:r>
            <a:r>
              <a:rPr lang="en-US" altLang="en-US" i="1" baseline="-25000">
                <a:solidFill>
                  <a:srgbClr val="FF0000"/>
                </a:solidFill>
                <a:sym typeface="Symbol" panose="05050102010706020507" pitchFamily="18" charset="2"/>
              </a:rPr>
              <a:t>g</a:t>
            </a:r>
            <a:r>
              <a:rPr lang="en-US" altLang="en-US" i="1">
                <a:solidFill>
                  <a:srgbClr val="FF0000"/>
                </a:solidFill>
                <a:sym typeface="Symbol" panose="05050102010706020507" pitchFamily="18" charset="2"/>
              </a:rPr>
              <a:t>/I</a:t>
            </a:r>
            <a:r>
              <a:rPr lang="en-US" altLang="en-US" i="1" baseline="-25000">
                <a:solidFill>
                  <a:srgbClr val="FF0000"/>
                </a:solidFill>
                <a:sym typeface="Symbol" panose="05050102010706020507" pitchFamily="18" charset="2"/>
              </a:rPr>
              <a:t>0</a:t>
            </a:r>
            <a:r>
              <a:rPr lang="en-US" altLang="en-US">
                <a:solidFill>
                  <a:srgbClr val="FF0000"/>
                </a:solidFill>
                <a:sym typeface="Symbol" panose="05050102010706020507" pitchFamily="18" charset="2"/>
              </a:rPr>
              <a:t> - independent on </a:t>
            </a:r>
            <a:r>
              <a:rPr lang="en-US" altLang="en-US" i="1">
                <a:solidFill>
                  <a:srgbClr val="FF0000"/>
                </a:solidFill>
                <a:sym typeface="Symbol" panose="05050102010706020507" pitchFamily="18" charset="2"/>
              </a:rPr>
              <a:t>r</a:t>
            </a:r>
            <a:endParaRPr lang="en-US" altLang="en-US"/>
          </a:p>
        </p:txBody>
      </p:sp>
      <p:sp>
        <p:nvSpPr>
          <p:cNvPr id="14344" name="Text Box 8">
            <a:extLst>
              <a:ext uri="{FF2B5EF4-FFF2-40B4-BE49-F238E27FC236}">
                <a16:creationId xmlns:a16="http://schemas.microsoft.com/office/drawing/2014/main" id="{D59F47BF-6F26-4901-97F0-CF1D584B6C2C}"/>
              </a:ext>
            </a:extLst>
          </p:cNvPr>
          <p:cNvSpPr txBox="1">
            <a:spLocks noChangeArrowheads="1"/>
          </p:cNvSpPr>
          <p:nvPr/>
        </p:nvSpPr>
        <p:spPr bwMode="auto">
          <a:xfrm>
            <a:off x="5903913" y="811213"/>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i="1"/>
              <a:t>r&gt;&gt;</a:t>
            </a:r>
            <a:r>
              <a:rPr lang="en-US" altLang="en-US" i="1">
                <a:sym typeface="Symbol" panose="05050102010706020507" pitchFamily="18" charset="2"/>
              </a:rPr>
              <a:t></a:t>
            </a:r>
            <a:r>
              <a:rPr lang="en-US" altLang="en-US"/>
              <a:t>; </a:t>
            </a:r>
            <a:r>
              <a:rPr lang="en-US" altLang="en-US" i="1"/>
              <a:t>n</a:t>
            </a:r>
            <a:r>
              <a:rPr lang="en-US" altLang="en-US"/>
              <a:t>=1.5</a:t>
            </a:r>
          </a:p>
        </p:txBody>
      </p:sp>
      <p:grpSp>
        <p:nvGrpSpPr>
          <p:cNvPr id="14345" name="Group 12">
            <a:extLst>
              <a:ext uri="{FF2B5EF4-FFF2-40B4-BE49-F238E27FC236}">
                <a16:creationId xmlns:a16="http://schemas.microsoft.com/office/drawing/2014/main" id="{AC9C1A05-0324-4C81-8275-508459BF7254}"/>
              </a:ext>
            </a:extLst>
          </p:cNvPr>
          <p:cNvGrpSpPr>
            <a:grpSpLocks/>
          </p:cNvGrpSpPr>
          <p:nvPr/>
        </p:nvGrpSpPr>
        <p:grpSpPr bwMode="auto">
          <a:xfrm>
            <a:off x="3600450" y="2205038"/>
            <a:ext cx="5086350" cy="1552575"/>
            <a:chOff x="2268" y="1389"/>
            <a:chExt cx="3204" cy="978"/>
          </a:xfrm>
        </p:grpSpPr>
        <p:sp>
          <p:nvSpPr>
            <p:cNvPr id="14347" name="Text Box 6">
              <a:extLst>
                <a:ext uri="{FF2B5EF4-FFF2-40B4-BE49-F238E27FC236}">
                  <a16:creationId xmlns:a16="http://schemas.microsoft.com/office/drawing/2014/main" id="{4796EAEA-BE7C-48C4-9D49-0A6360B11323}"/>
                </a:ext>
              </a:extLst>
            </p:cNvPr>
            <p:cNvSpPr txBox="1">
              <a:spLocks noChangeArrowheads="1"/>
            </p:cNvSpPr>
            <p:nvPr/>
          </p:nvSpPr>
          <p:spPr bwMode="auto">
            <a:xfrm>
              <a:off x="3492" y="1389"/>
              <a:ext cx="1980"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a:solidFill>
                    <a:srgbClr val="FF0000"/>
                  </a:solidFill>
                </a:rPr>
                <a:t>I</a:t>
              </a:r>
              <a:r>
                <a:rPr lang="en-US" altLang="en-US" i="1" baseline="-25000">
                  <a:solidFill>
                    <a:srgbClr val="FF0000"/>
                  </a:solidFill>
                </a:rPr>
                <a:t>g</a:t>
              </a:r>
              <a:r>
                <a:rPr lang="en-US" altLang="en-US" i="1">
                  <a:solidFill>
                    <a:srgbClr val="FF0000"/>
                  </a:solidFill>
                </a:rPr>
                <a:t> </a:t>
              </a:r>
              <a:r>
                <a:rPr lang="en-US" altLang="en-US"/>
                <a:t>near</a:t>
              </a:r>
              <a:r>
                <a:rPr lang="en-US" altLang="en-US">
                  <a:solidFill>
                    <a:srgbClr val="FF0000"/>
                  </a:solidFill>
                </a:rPr>
                <a:t> the surface</a:t>
              </a:r>
              <a:r>
                <a:rPr lang="en-US" altLang="en-US"/>
                <a:t> </a:t>
              </a:r>
            </a:p>
            <a:p>
              <a:pPr>
                <a:spcBef>
                  <a:spcPct val="50000"/>
                </a:spcBef>
              </a:pPr>
              <a:endParaRPr lang="en-US" altLang="en-US">
                <a:solidFill>
                  <a:srgbClr val="0000FF"/>
                </a:solidFill>
              </a:endParaRPr>
            </a:p>
            <a:p>
              <a:pPr>
                <a:spcBef>
                  <a:spcPct val="50000"/>
                </a:spcBef>
              </a:pPr>
              <a:r>
                <a:rPr lang="en-US" altLang="en-US">
                  <a:solidFill>
                    <a:srgbClr val="0000FF"/>
                  </a:solidFill>
                </a:rPr>
                <a:t>Caustic cone</a:t>
              </a:r>
            </a:p>
          </p:txBody>
        </p:sp>
        <p:sp>
          <p:nvSpPr>
            <p:cNvPr id="14348" name="Line 9">
              <a:extLst>
                <a:ext uri="{FF2B5EF4-FFF2-40B4-BE49-F238E27FC236}">
                  <a16:creationId xmlns:a16="http://schemas.microsoft.com/office/drawing/2014/main" id="{3647F91D-7B0B-4981-BDDE-B9F5825208E7}"/>
                </a:ext>
              </a:extLst>
            </p:cNvPr>
            <p:cNvSpPr>
              <a:spLocks noChangeShapeType="1"/>
            </p:cNvSpPr>
            <p:nvPr/>
          </p:nvSpPr>
          <p:spPr bwMode="auto">
            <a:xfrm flipH="1" flipV="1">
              <a:off x="2290" y="1548"/>
              <a:ext cx="11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0">
              <a:extLst>
                <a:ext uri="{FF2B5EF4-FFF2-40B4-BE49-F238E27FC236}">
                  <a16:creationId xmlns:a16="http://schemas.microsoft.com/office/drawing/2014/main" id="{0D697BFC-93EF-4584-A475-9DC68C13B599}"/>
                </a:ext>
              </a:extLst>
            </p:cNvPr>
            <p:cNvSpPr>
              <a:spLocks noChangeShapeType="1"/>
            </p:cNvSpPr>
            <p:nvPr/>
          </p:nvSpPr>
          <p:spPr bwMode="auto">
            <a:xfrm flipH="1" flipV="1">
              <a:off x="2268" y="1752"/>
              <a:ext cx="1224" cy="34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46" name="Text Box 11">
            <a:extLst>
              <a:ext uri="{FF2B5EF4-FFF2-40B4-BE49-F238E27FC236}">
                <a16:creationId xmlns:a16="http://schemas.microsoft.com/office/drawing/2014/main" id="{E68CC09B-4BBB-4197-A896-72FC8352F1E9}"/>
              </a:ext>
            </a:extLst>
          </p:cNvPr>
          <p:cNvSpPr txBox="1">
            <a:spLocks noChangeArrowheads="1"/>
          </p:cNvSpPr>
          <p:nvPr/>
        </p:nvSpPr>
        <p:spPr bwMode="auto">
          <a:xfrm>
            <a:off x="5543550" y="1628775"/>
            <a:ext cx="3143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Transparent particle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2">
            <a:extLst>
              <a:ext uri="{FF2B5EF4-FFF2-40B4-BE49-F238E27FC236}">
                <a16:creationId xmlns:a16="http://schemas.microsoft.com/office/drawing/2014/main" id="{F2A56DD7-05C8-420A-AD01-8762ECAE8E31}"/>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graphicFrame>
        <p:nvGraphicFramePr>
          <p:cNvPr id="15363" name="Object 2">
            <a:extLst>
              <a:ext uri="{FF2B5EF4-FFF2-40B4-BE49-F238E27FC236}">
                <a16:creationId xmlns:a16="http://schemas.microsoft.com/office/drawing/2014/main" id="{501826C5-370F-4532-91FD-4458BD07DD4F}"/>
              </a:ext>
            </a:extLst>
          </p:cNvPr>
          <p:cNvGraphicFramePr>
            <a:graphicFrameLocks noChangeAspect="1"/>
          </p:cNvGraphicFramePr>
          <p:nvPr/>
        </p:nvGraphicFramePr>
        <p:xfrm>
          <a:off x="755650" y="909638"/>
          <a:ext cx="8353425" cy="5472112"/>
        </p:xfrm>
        <a:graphic>
          <a:graphicData uri="http://schemas.openxmlformats.org/presentationml/2006/ole">
            <mc:AlternateContent xmlns:mc="http://schemas.openxmlformats.org/markup-compatibility/2006">
              <mc:Choice xmlns:v="urn:schemas-microsoft-com:vml" Requires="v">
                <p:oleObj spid="_x0000_s15372" name="Graph" r:id="rId3" imgW="4882896" imgH="3096158" progId="Origin50.Graph">
                  <p:embed/>
                </p:oleObj>
              </mc:Choice>
              <mc:Fallback>
                <p:oleObj name="Graph" r:id="rId3" imgW="4882896" imgH="3096158"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1649" t="5814" r="2802" b="5814"/>
                      <a:stretch>
                        <a:fillRect/>
                      </a:stretch>
                    </p:blipFill>
                    <p:spPr bwMode="auto">
                      <a:xfrm>
                        <a:off x="755650" y="909638"/>
                        <a:ext cx="835342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4" name="Text Box 3">
            <a:extLst>
              <a:ext uri="{FF2B5EF4-FFF2-40B4-BE49-F238E27FC236}">
                <a16:creationId xmlns:a16="http://schemas.microsoft.com/office/drawing/2014/main" id="{C95EB93E-43B6-4197-A83C-88243600EA12}"/>
              </a:ext>
            </a:extLst>
          </p:cNvPr>
          <p:cNvSpPr txBox="1">
            <a:spLocks noChangeArrowheads="1"/>
          </p:cNvSpPr>
          <p:nvPr/>
        </p:nvSpPr>
        <p:spPr bwMode="auto">
          <a:xfrm>
            <a:off x="1006475" y="44450"/>
            <a:ext cx="7561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Focusing of sagittal rays </a:t>
            </a:r>
            <a:r>
              <a:rPr lang="en-US" altLang="en-US">
                <a:sym typeface="Symbol" panose="05050102010706020507" pitchFamily="18" charset="2"/>
              </a:rPr>
              <a:t> </a:t>
            </a:r>
            <a:r>
              <a:rPr lang="en-US" altLang="en-US">
                <a:solidFill>
                  <a:srgbClr val="009900"/>
                </a:solidFill>
                <a:sym typeface="Symbol" panose="05050102010706020507" pitchFamily="18" charset="2"/>
              </a:rPr>
              <a:t>central</a:t>
            </a:r>
            <a:r>
              <a:rPr lang="en-US" altLang="en-US">
                <a:solidFill>
                  <a:srgbClr val="009900"/>
                </a:solidFill>
              </a:rPr>
              <a:t> caustic line</a:t>
            </a:r>
            <a:r>
              <a:rPr lang="en-US" altLang="en-US"/>
              <a:t> (here in Mie calculations*)</a:t>
            </a:r>
          </a:p>
        </p:txBody>
      </p:sp>
      <p:sp>
        <p:nvSpPr>
          <p:cNvPr id="15365" name="Text Box 4">
            <a:extLst>
              <a:ext uri="{FF2B5EF4-FFF2-40B4-BE49-F238E27FC236}">
                <a16:creationId xmlns:a16="http://schemas.microsoft.com/office/drawing/2014/main" id="{22D84EFE-19AA-4A69-84EC-D68E9429954C}"/>
              </a:ext>
            </a:extLst>
          </p:cNvPr>
          <p:cNvSpPr txBox="1">
            <a:spLocks noChangeArrowheads="1"/>
          </p:cNvSpPr>
          <p:nvPr/>
        </p:nvSpPr>
        <p:spPr bwMode="auto">
          <a:xfrm>
            <a:off x="1152525" y="6467475"/>
            <a:ext cx="4714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600"/>
              <a:t>*Program by Wang, Luk’yanchuk, DSI Singapore</a:t>
            </a:r>
          </a:p>
        </p:txBody>
      </p:sp>
      <p:sp>
        <p:nvSpPr>
          <p:cNvPr id="15366" name="Arc 5">
            <a:extLst>
              <a:ext uri="{FF2B5EF4-FFF2-40B4-BE49-F238E27FC236}">
                <a16:creationId xmlns:a16="http://schemas.microsoft.com/office/drawing/2014/main" id="{7ACCF9D3-5D2B-4E2F-AB64-9B6B5BE7DFC3}"/>
              </a:ext>
            </a:extLst>
          </p:cNvPr>
          <p:cNvSpPr>
            <a:spLocks noChangeAspect="1"/>
          </p:cNvSpPr>
          <p:nvPr/>
        </p:nvSpPr>
        <p:spPr bwMode="auto">
          <a:xfrm rot="2700000">
            <a:off x="-4173538" y="80963"/>
            <a:ext cx="7197725" cy="7197726"/>
          </a:xfrm>
          <a:custGeom>
            <a:avLst/>
            <a:gdLst>
              <a:gd name="T0" fmla="*/ 0 w 21600"/>
              <a:gd name="T1" fmla="*/ 0 h 21600"/>
              <a:gd name="T2" fmla="*/ 7197725 w 21600"/>
              <a:gd name="T3" fmla="*/ 7197726 h 21600"/>
              <a:gd name="T4" fmla="*/ 0 w 21600"/>
              <a:gd name="T5" fmla="*/ 719772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Text Box 6">
            <a:extLst>
              <a:ext uri="{FF2B5EF4-FFF2-40B4-BE49-F238E27FC236}">
                <a16:creationId xmlns:a16="http://schemas.microsoft.com/office/drawing/2014/main" id="{1F4CF701-2802-462F-8CD1-638B1DBB25D8}"/>
              </a:ext>
            </a:extLst>
          </p:cNvPr>
          <p:cNvSpPr txBox="1">
            <a:spLocks noChangeArrowheads="1"/>
          </p:cNvSpPr>
          <p:nvPr/>
        </p:nvSpPr>
        <p:spPr bwMode="auto">
          <a:xfrm rot="-5400000">
            <a:off x="-785813" y="3313113"/>
            <a:ext cx="253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rgbClr val="FF0000"/>
                </a:solidFill>
              </a:rPr>
              <a:t>Spherical particle</a:t>
            </a:r>
          </a:p>
        </p:txBody>
      </p:sp>
      <p:sp>
        <p:nvSpPr>
          <p:cNvPr id="15368" name="Rectangle 8">
            <a:extLst>
              <a:ext uri="{FF2B5EF4-FFF2-40B4-BE49-F238E27FC236}">
                <a16:creationId xmlns:a16="http://schemas.microsoft.com/office/drawing/2014/main" id="{FDE5A629-2CDA-4141-A3EC-61D049BB29D7}"/>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46122" name="Group 10">
            <a:extLst>
              <a:ext uri="{FF2B5EF4-FFF2-40B4-BE49-F238E27FC236}">
                <a16:creationId xmlns:a16="http://schemas.microsoft.com/office/drawing/2014/main" id="{06B05460-E8A3-4793-A0CE-0BF0CCEBE092}"/>
              </a:ext>
            </a:extLst>
          </p:cNvPr>
          <p:cNvGrpSpPr>
            <a:grpSpLocks/>
          </p:cNvGrpSpPr>
          <p:nvPr/>
        </p:nvGrpSpPr>
        <p:grpSpPr bwMode="auto">
          <a:xfrm>
            <a:off x="538163" y="800100"/>
            <a:ext cx="4105275" cy="2881313"/>
            <a:chOff x="317" y="504"/>
            <a:chExt cx="2586" cy="1815"/>
          </a:xfrm>
        </p:grpSpPr>
        <p:graphicFrame>
          <p:nvGraphicFramePr>
            <p:cNvPr id="15370" name="Object 7">
              <a:extLst>
                <a:ext uri="{FF2B5EF4-FFF2-40B4-BE49-F238E27FC236}">
                  <a16:creationId xmlns:a16="http://schemas.microsoft.com/office/drawing/2014/main" id="{0AF9CCE4-4A8F-4CA1-BE61-1D0293BA274B}"/>
                </a:ext>
              </a:extLst>
            </p:cNvPr>
            <p:cNvGraphicFramePr>
              <a:graphicFrameLocks noChangeAspect="1"/>
            </p:cNvGraphicFramePr>
            <p:nvPr/>
          </p:nvGraphicFramePr>
          <p:xfrm>
            <a:off x="317" y="504"/>
            <a:ext cx="2111" cy="383"/>
          </p:xfrm>
          <a:graphic>
            <a:graphicData uri="http://schemas.openxmlformats.org/presentationml/2006/ole">
              <mc:AlternateContent xmlns:mc="http://schemas.openxmlformats.org/markup-compatibility/2006">
                <mc:Choice xmlns:v="urn:schemas-microsoft-com:vml" Requires="v">
                  <p:oleObj spid="_x0000_s15373" name="Equation" r:id="rId5" imgW="2819400" imgH="508000" progId="Equation.3">
                    <p:embed/>
                  </p:oleObj>
                </mc:Choice>
                <mc:Fallback>
                  <p:oleObj name="Equation" r:id="rId5" imgW="2819400" imgH="5080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 y="504"/>
                          <a:ext cx="2111"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1" name="Line 9">
              <a:extLst>
                <a:ext uri="{FF2B5EF4-FFF2-40B4-BE49-F238E27FC236}">
                  <a16:creationId xmlns:a16="http://schemas.microsoft.com/office/drawing/2014/main" id="{14AF23CA-053B-4D4C-906D-4635D630EF04}"/>
                </a:ext>
              </a:extLst>
            </p:cNvPr>
            <p:cNvSpPr>
              <a:spLocks noChangeShapeType="1"/>
            </p:cNvSpPr>
            <p:nvPr/>
          </p:nvSpPr>
          <p:spPr bwMode="auto">
            <a:xfrm>
              <a:off x="2222" y="800"/>
              <a:ext cx="681" cy="1519"/>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46122"/>
                                        </p:tgtEl>
                                        <p:attrNameLst>
                                          <p:attrName>style.visibility</p:attrName>
                                        </p:attrNameLst>
                                      </p:cBhvr>
                                      <p:to>
                                        <p:strVal val="visible"/>
                                      </p:to>
                                    </p:set>
                                    <p:anim calcmode="lin" valueType="num">
                                      <p:cBhvr additive="base">
                                        <p:cTn id="7" dur="500" fill="hold"/>
                                        <p:tgtEl>
                                          <p:spTgt spid="346122"/>
                                        </p:tgtEl>
                                        <p:attrNameLst>
                                          <p:attrName>ppt_x</p:attrName>
                                        </p:attrNameLst>
                                      </p:cBhvr>
                                      <p:tavLst>
                                        <p:tav tm="0">
                                          <p:val>
                                            <p:strVal val="#ppt_x"/>
                                          </p:val>
                                        </p:tav>
                                        <p:tav tm="100000">
                                          <p:val>
                                            <p:strVal val="#ppt_x"/>
                                          </p:val>
                                        </p:tav>
                                      </p:tavLst>
                                    </p:anim>
                                    <p:anim calcmode="lin" valueType="num">
                                      <p:cBhvr additive="base">
                                        <p:cTn id="8" dur="500" fill="hold"/>
                                        <p:tgtEl>
                                          <p:spTgt spid="346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a:extLst>
              <a:ext uri="{FF2B5EF4-FFF2-40B4-BE49-F238E27FC236}">
                <a16:creationId xmlns:a16="http://schemas.microsoft.com/office/drawing/2014/main" id="{52B9AE39-E5E7-4EDD-927D-5E3BFD42AEFF}"/>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graphicFrame>
        <p:nvGraphicFramePr>
          <p:cNvPr id="16387" name="Object 20">
            <a:extLst>
              <a:ext uri="{FF2B5EF4-FFF2-40B4-BE49-F238E27FC236}">
                <a16:creationId xmlns:a16="http://schemas.microsoft.com/office/drawing/2014/main" id="{30B5CC44-4446-4DC8-9823-B1AA0FA89562}"/>
              </a:ext>
            </a:extLst>
          </p:cNvPr>
          <p:cNvGraphicFramePr>
            <a:graphicFrameLocks noChangeAspect="1"/>
          </p:cNvGraphicFramePr>
          <p:nvPr/>
        </p:nvGraphicFramePr>
        <p:xfrm>
          <a:off x="38100" y="1484313"/>
          <a:ext cx="5254625" cy="4321175"/>
        </p:xfrm>
        <a:graphic>
          <a:graphicData uri="http://schemas.openxmlformats.org/presentationml/2006/ole">
            <mc:AlternateContent xmlns:mc="http://schemas.openxmlformats.org/markup-compatibility/2006">
              <mc:Choice xmlns:v="urn:schemas-microsoft-com:vml" Requires="v">
                <p:oleObj spid="_x0000_s16404" name="Graph" r:id="rId3" imgW="3945331" imgH="3132125" progId="Origin50.Graph">
                  <p:embed/>
                </p:oleObj>
              </mc:Choice>
              <mc:Fallback>
                <p:oleObj name="Graph" r:id="rId3" imgW="3945331" imgH="3132125" progId="Origin50.Graph">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l="19168" t="27583" r="14259" b="3470"/>
                      <a:stretch>
                        <a:fillRect/>
                      </a:stretch>
                    </p:blipFill>
                    <p:spPr bwMode="auto">
                      <a:xfrm>
                        <a:off x="38100" y="1484313"/>
                        <a:ext cx="52546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3">
            <a:extLst>
              <a:ext uri="{FF2B5EF4-FFF2-40B4-BE49-F238E27FC236}">
                <a16:creationId xmlns:a16="http://schemas.microsoft.com/office/drawing/2014/main" id="{AF54BC62-54CB-4D97-A926-FD104424B672}"/>
              </a:ext>
            </a:extLst>
          </p:cNvPr>
          <p:cNvSpPr txBox="1">
            <a:spLocks noChangeArrowheads="1"/>
          </p:cNvSpPr>
          <p:nvPr/>
        </p:nvSpPr>
        <p:spPr bwMode="auto">
          <a:xfrm>
            <a:off x="34925" y="-26988"/>
            <a:ext cx="6013450" cy="82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Intensity under a SiO</a:t>
            </a:r>
            <a:r>
              <a:rPr lang="en-US" altLang="en-US" baseline="-25000"/>
              <a:t>2</a:t>
            </a:r>
            <a:r>
              <a:rPr lang="en-US" altLang="en-US"/>
              <a:t> particle </a:t>
            </a:r>
            <a:r>
              <a:rPr lang="en-US" altLang="en-US" b="1" i="1">
                <a:solidFill>
                  <a:srgbClr val="CC0099"/>
                </a:solidFill>
              </a:rPr>
              <a:t>r = z </a:t>
            </a:r>
            <a:r>
              <a:rPr lang="en-US" altLang="en-US" b="1">
                <a:solidFill>
                  <a:srgbClr val="CC0099"/>
                </a:solidFill>
              </a:rPr>
              <a:t>=3.1 µm</a:t>
            </a:r>
            <a:r>
              <a:rPr lang="en-US" altLang="en-US"/>
              <a:t> </a:t>
            </a:r>
            <a:r>
              <a:rPr lang="en-US" altLang="en-US" i="1"/>
              <a:t>n</a:t>
            </a:r>
            <a:r>
              <a:rPr lang="en-US" altLang="en-US"/>
              <a:t>=1.4, </a:t>
            </a:r>
            <a:r>
              <a:rPr lang="en-US" altLang="en-US" i="1">
                <a:sym typeface="Symbol" panose="05050102010706020507" pitchFamily="18" charset="2"/>
              </a:rPr>
              <a:t></a:t>
            </a:r>
            <a:r>
              <a:rPr lang="en-US" altLang="en-US"/>
              <a:t>=248 nm. Mie parameter </a:t>
            </a:r>
            <a:r>
              <a:rPr lang="en-US" altLang="en-US" i="1"/>
              <a:t>kr</a:t>
            </a:r>
            <a:r>
              <a:rPr lang="en-US" altLang="en-US"/>
              <a:t>=78.54. </a:t>
            </a:r>
          </a:p>
        </p:txBody>
      </p:sp>
      <p:grpSp>
        <p:nvGrpSpPr>
          <p:cNvPr id="273432" name="Group 24">
            <a:extLst>
              <a:ext uri="{FF2B5EF4-FFF2-40B4-BE49-F238E27FC236}">
                <a16:creationId xmlns:a16="http://schemas.microsoft.com/office/drawing/2014/main" id="{A83FCE44-B574-444E-9D48-212F1C53FCEC}"/>
              </a:ext>
            </a:extLst>
          </p:cNvPr>
          <p:cNvGrpSpPr>
            <a:grpSpLocks/>
          </p:cNvGrpSpPr>
          <p:nvPr/>
        </p:nvGrpSpPr>
        <p:grpSpPr bwMode="auto">
          <a:xfrm>
            <a:off x="3059113" y="620713"/>
            <a:ext cx="6084887" cy="1371600"/>
            <a:chOff x="1927" y="391"/>
            <a:chExt cx="3833" cy="864"/>
          </a:xfrm>
        </p:grpSpPr>
        <p:sp>
          <p:nvSpPr>
            <p:cNvPr id="16402" name="Text Box 6">
              <a:extLst>
                <a:ext uri="{FF2B5EF4-FFF2-40B4-BE49-F238E27FC236}">
                  <a16:creationId xmlns:a16="http://schemas.microsoft.com/office/drawing/2014/main" id="{EC646B53-23E2-46EF-BE3F-2D95574BC841}"/>
                </a:ext>
              </a:extLst>
            </p:cNvPr>
            <p:cNvSpPr txBox="1">
              <a:spLocks noChangeArrowheads="1"/>
            </p:cNvSpPr>
            <p:nvPr/>
          </p:nvSpPr>
          <p:spPr bwMode="auto">
            <a:xfrm>
              <a:off x="3107" y="391"/>
              <a:ext cx="2653"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Central caustic line*</a:t>
              </a:r>
              <a:endParaRPr lang="en-US" altLang="en-US" i="1"/>
            </a:p>
            <a:p>
              <a:pPr>
                <a:spcBef>
                  <a:spcPct val="50000"/>
                </a:spcBef>
              </a:pPr>
              <a:r>
                <a:rPr lang="en-US" altLang="en-US" i="1">
                  <a:solidFill>
                    <a:srgbClr val="FF0000"/>
                  </a:solidFill>
                </a:rPr>
                <a:t>I</a:t>
              </a:r>
              <a:r>
                <a:rPr lang="en-US" altLang="en-US" i="1" baseline="-25000">
                  <a:solidFill>
                    <a:srgbClr val="FF0000"/>
                  </a:solidFill>
                </a:rPr>
                <a:t>c</a:t>
              </a:r>
              <a:r>
                <a:rPr lang="en-US" altLang="en-US" i="1">
                  <a:solidFill>
                    <a:srgbClr val="FF0000"/>
                  </a:solidFill>
                </a:rPr>
                <a:t>~kr</a:t>
              </a:r>
              <a:r>
                <a:rPr lang="en-US" altLang="en-US" i="1"/>
                <a:t>, w</a:t>
              </a:r>
              <a:r>
                <a:rPr lang="en-US" altLang="en-US" i="1" baseline="-25000"/>
                <a:t>c</a:t>
              </a:r>
              <a:r>
                <a:rPr lang="en-US" altLang="en-US" i="1"/>
                <a:t>~</a:t>
              </a:r>
              <a:r>
                <a:rPr lang="en-US" altLang="en-US" i="1">
                  <a:sym typeface="Symbol" panose="05050102010706020507" pitchFamily="18" charset="2"/>
                </a:rPr>
                <a:t>/5, </a:t>
              </a:r>
              <a:r>
                <a:rPr lang="en-US" altLang="en-US" i="1">
                  <a:solidFill>
                    <a:srgbClr val="0000FF"/>
                  </a:solidFill>
                  <a:sym typeface="Symbol" panose="05050102010706020507" pitchFamily="18" charset="2"/>
                </a:rPr>
                <a:t>P/P</a:t>
              </a:r>
              <a:r>
                <a:rPr lang="en-US" altLang="en-US">
                  <a:solidFill>
                    <a:srgbClr val="0000FF"/>
                  </a:solidFill>
                  <a:sym typeface="Symbol" panose="05050102010706020507" pitchFamily="18" charset="2"/>
                </a:rPr>
                <a:t>~(</a:t>
              </a:r>
              <a:r>
                <a:rPr lang="en-US" altLang="en-US" i="1">
                  <a:solidFill>
                    <a:srgbClr val="0000FF"/>
                  </a:solidFill>
                </a:rPr>
                <a:t>kr</a:t>
              </a:r>
              <a:r>
                <a:rPr lang="en-US" altLang="en-US">
                  <a:solidFill>
                    <a:srgbClr val="0000FF"/>
                  </a:solidFill>
                </a:rPr>
                <a:t>)</a:t>
              </a:r>
              <a:r>
                <a:rPr lang="en-US" altLang="en-US" baseline="30000">
                  <a:solidFill>
                    <a:srgbClr val="0000FF"/>
                  </a:solidFill>
                </a:rPr>
                <a:t>-1</a:t>
              </a:r>
              <a:endParaRPr lang="en-US" altLang="en-US">
                <a:solidFill>
                  <a:srgbClr val="0000FF"/>
                </a:solidFill>
              </a:endParaRPr>
            </a:p>
            <a:p>
              <a:pPr>
                <a:spcBef>
                  <a:spcPct val="50000"/>
                </a:spcBef>
              </a:pPr>
              <a:endParaRPr lang="en-US" altLang="en-US" baseline="30000"/>
            </a:p>
          </p:txBody>
        </p:sp>
        <p:sp>
          <p:nvSpPr>
            <p:cNvPr id="16403" name="Line 9">
              <a:extLst>
                <a:ext uri="{FF2B5EF4-FFF2-40B4-BE49-F238E27FC236}">
                  <a16:creationId xmlns:a16="http://schemas.microsoft.com/office/drawing/2014/main" id="{12F740BF-52B6-4DD3-9954-CBB66C1DAB87}"/>
                </a:ext>
              </a:extLst>
            </p:cNvPr>
            <p:cNvSpPr>
              <a:spLocks noChangeShapeType="1"/>
            </p:cNvSpPr>
            <p:nvPr/>
          </p:nvSpPr>
          <p:spPr bwMode="auto">
            <a:xfrm flipV="1">
              <a:off x="1927" y="663"/>
              <a:ext cx="1157"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3429" name="Group 21">
            <a:extLst>
              <a:ext uri="{FF2B5EF4-FFF2-40B4-BE49-F238E27FC236}">
                <a16:creationId xmlns:a16="http://schemas.microsoft.com/office/drawing/2014/main" id="{BCC80B6D-8590-4B98-822A-032503D0776C}"/>
              </a:ext>
            </a:extLst>
          </p:cNvPr>
          <p:cNvGrpSpPr>
            <a:grpSpLocks/>
          </p:cNvGrpSpPr>
          <p:nvPr/>
        </p:nvGrpSpPr>
        <p:grpSpPr bwMode="auto">
          <a:xfrm>
            <a:off x="4067175" y="2163763"/>
            <a:ext cx="5076825" cy="1552575"/>
            <a:chOff x="2562" y="1253"/>
            <a:chExt cx="3198" cy="978"/>
          </a:xfrm>
        </p:grpSpPr>
        <p:sp>
          <p:nvSpPr>
            <p:cNvPr id="16400" name="Text Box 7">
              <a:extLst>
                <a:ext uri="{FF2B5EF4-FFF2-40B4-BE49-F238E27FC236}">
                  <a16:creationId xmlns:a16="http://schemas.microsoft.com/office/drawing/2014/main" id="{70F538AF-72ED-4572-A32B-28E36FF187E0}"/>
                </a:ext>
              </a:extLst>
            </p:cNvPr>
            <p:cNvSpPr txBox="1">
              <a:spLocks noChangeArrowheads="1"/>
            </p:cNvSpPr>
            <p:nvPr/>
          </p:nvSpPr>
          <p:spPr bwMode="auto">
            <a:xfrm>
              <a:off x="2789" y="1253"/>
              <a:ext cx="297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Caustic cone*</a:t>
              </a:r>
              <a:endParaRPr lang="en-US" altLang="en-US" i="1"/>
            </a:p>
            <a:p>
              <a:pPr>
                <a:spcBef>
                  <a:spcPct val="50000"/>
                </a:spcBef>
              </a:pPr>
              <a:r>
                <a:rPr lang="en-US" altLang="en-US" i="1"/>
                <a:t>I</a:t>
              </a:r>
              <a:r>
                <a:rPr lang="en-US" altLang="en-US" i="1" baseline="-25000"/>
                <a:t>co</a:t>
              </a:r>
              <a:r>
                <a:rPr lang="en-US" altLang="en-US" i="1"/>
                <a:t>~</a:t>
              </a:r>
              <a:r>
                <a:rPr lang="en-US" altLang="en-US">
                  <a:sym typeface="Symbol" panose="05050102010706020507" pitchFamily="18" charset="2"/>
                </a:rPr>
                <a:t>(</a:t>
              </a:r>
              <a:r>
                <a:rPr lang="en-US" altLang="en-US" i="1"/>
                <a:t>kr</a:t>
              </a:r>
              <a:r>
                <a:rPr lang="en-US" altLang="en-US"/>
                <a:t>)</a:t>
              </a:r>
              <a:r>
                <a:rPr lang="en-US" altLang="en-US" baseline="30000"/>
                <a:t>1/3</a:t>
              </a:r>
              <a:r>
                <a:rPr lang="en-US" altLang="en-US" i="1"/>
                <a:t>, w</a:t>
              </a:r>
              <a:r>
                <a:rPr lang="en-US" altLang="en-US" i="1" baseline="-25000"/>
                <a:t>co</a:t>
              </a:r>
              <a:r>
                <a:rPr lang="en-US" altLang="en-US" i="1"/>
                <a:t>~</a:t>
              </a:r>
              <a:r>
                <a:rPr lang="en-US" altLang="en-US" i="1">
                  <a:sym typeface="Symbol" panose="05050102010706020507" pitchFamily="18" charset="2"/>
                </a:rPr>
                <a:t></a:t>
              </a:r>
              <a:r>
                <a:rPr lang="en-US" altLang="en-US" i="1" baseline="30000">
                  <a:sym typeface="Symbol" panose="05050102010706020507" pitchFamily="18" charset="2"/>
                </a:rPr>
                <a:t>2/3</a:t>
              </a:r>
              <a:r>
                <a:rPr lang="en-US" altLang="en-US" i="1">
                  <a:sym typeface="Symbol" panose="05050102010706020507" pitchFamily="18" charset="2"/>
                </a:rPr>
                <a:t>r</a:t>
              </a:r>
              <a:r>
                <a:rPr lang="en-US" altLang="en-US" i="1" baseline="30000">
                  <a:sym typeface="Symbol" panose="05050102010706020507" pitchFamily="18" charset="2"/>
                </a:rPr>
                <a:t>1/3</a:t>
              </a:r>
              <a:r>
                <a:rPr lang="en-US" altLang="en-US" i="1">
                  <a:sym typeface="Symbol" panose="05050102010706020507" pitchFamily="18" charset="2"/>
                </a:rPr>
                <a:t>, P/P</a:t>
              </a:r>
              <a:r>
                <a:rPr lang="en-US" altLang="en-US">
                  <a:sym typeface="Symbol" panose="05050102010706020507" pitchFamily="18" charset="2"/>
                </a:rPr>
                <a:t>~(</a:t>
              </a:r>
              <a:r>
                <a:rPr lang="en-US" altLang="en-US" i="1"/>
                <a:t>kr</a:t>
              </a:r>
              <a:r>
                <a:rPr lang="en-US" altLang="en-US"/>
                <a:t>)</a:t>
              </a:r>
              <a:r>
                <a:rPr lang="en-US" altLang="en-US" baseline="30000"/>
                <a:t>-1/3</a:t>
              </a:r>
              <a:endParaRPr lang="en-US" altLang="en-US"/>
            </a:p>
            <a:p>
              <a:pPr>
                <a:spcBef>
                  <a:spcPct val="50000"/>
                </a:spcBef>
              </a:pPr>
              <a:r>
                <a:rPr lang="en-US" altLang="en-US"/>
                <a:t>                   stable</a:t>
              </a:r>
              <a:endParaRPr lang="en-US" altLang="en-US" baseline="30000"/>
            </a:p>
          </p:txBody>
        </p:sp>
        <p:sp>
          <p:nvSpPr>
            <p:cNvPr id="16401" name="Line 11">
              <a:extLst>
                <a:ext uri="{FF2B5EF4-FFF2-40B4-BE49-F238E27FC236}">
                  <a16:creationId xmlns:a16="http://schemas.microsoft.com/office/drawing/2014/main" id="{42C265B7-0254-4758-A3B3-58174EC86FD7}"/>
                </a:ext>
              </a:extLst>
            </p:cNvPr>
            <p:cNvSpPr>
              <a:spLocks noChangeShapeType="1"/>
            </p:cNvSpPr>
            <p:nvPr/>
          </p:nvSpPr>
          <p:spPr bwMode="auto">
            <a:xfrm flipV="1">
              <a:off x="2562" y="1616"/>
              <a:ext cx="227" cy="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3436" name="Group 28">
            <a:extLst>
              <a:ext uri="{FF2B5EF4-FFF2-40B4-BE49-F238E27FC236}">
                <a16:creationId xmlns:a16="http://schemas.microsoft.com/office/drawing/2014/main" id="{8B28E210-1F16-4FB4-B577-9C63909E73F3}"/>
              </a:ext>
            </a:extLst>
          </p:cNvPr>
          <p:cNvGrpSpPr>
            <a:grpSpLocks/>
          </p:cNvGrpSpPr>
          <p:nvPr/>
        </p:nvGrpSpPr>
        <p:grpSpPr bwMode="auto">
          <a:xfrm>
            <a:off x="2843213" y="3141663"/>
            <a:ext cx="6049962" cy="3208337"/>
            <a:chOff x="1791" y="1979"/>
            <a:chExt cx="3811" cy="2021"/>
          </a:xfrm>
        </p:grpSpPr>
        <p:sp>
          <p:nvSpPr>
            <p:cNvPr id="16397" name="Text Box 8">
              <a:extLst>
                <a:ext uri="{FF2B5EF4-FFF2-40B4-BE49-F238E27FC236}">
                  <a16:creationId xmlns:a16="http://schemas.microsoft.com/office/drawing/2014/main" id="{F82FA845-377D-4224-A61A-89E94B3B97F9}"/>
                </a:ext>
              </a:extLst>
            </p:cNvPr>
            <p:cNvSpPr txBox="1">
              <a:spLocks noChangeArrowheads="1"/>
            </p:cNvSpPr>
            <p:nvPr/>
          </p:nvSpPr>
          <p:spPr bwMode="auto">
            <a:xfrm>
              <a:off x="3651" y="3022"/>
              <a:ext cx="195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Geometrical region</a:t>
              </a:r>
            </a:p>
            <a:p>
              <a:pPr>
                <a:spcBef>
                  <a:spcPct val="50000"/>
                </a:spcBef>
              </a:pPr>
              <a:r>
                <a:rPr lang="en-US" altLang="en-US" i="1">
                  <a:solidFill>
                    <a:srgbClr val="0000FF"/>
                  </a:solidFill>
                </a:rPr>
                <a:t>I</a:t>
              </a:r>
              <a:r>
                <a:rPr lang="en-US" altLang="en-US" i="1" baseline="-25000">
                  <a:solidFill>
                    <a:srgbClr val="0000FF"/>
                  </a:solidFill>
                </a:rPr>
                <a:t>g</a:t>
              </a:r>
              <a:r>
                <a:rPr lang="en-US" altLang="en-US" i="1">
                  <a:solidFill>
                    <a:srgbClr val="0000FF"/>
                  </a:solidFill>
                </a:rPr>
                <a:t>~C(n)</a:t>
              </a:r>
              <a:r>
                <a:rPr lang="en-US" altLang="en-US" i="1"/>
                <a:t>, w</a:t>
              </a:r>
              <a:r>
                <a:rPr lang="en-US" altLang="en-US" i="1" baseline="-25000"/>
                <a:t>g</a:t>
              </a:r>
              <a:r>
                <a:rPr lang="en-US" altLang="en-US" i="1"/>
                <a:t>~</a:t>
              </a:r>
              <a:r>
                <a:rPr lang="en-US" altLang="en-US" i="1">
                  <a:sym typeface="Symbol" panose="05050102010706020507" pitchFamily="18" charset="2"/>
                </a:rPr>
                <a:t>r, </a:t>
              </a:r>
              <a:r>
                <a:rPr lang="en-US" altLang="en-US" i="1">
                  <a:solidFill>
                    <a:srgbClr val="FF0000"/>
                  </a:solidFill>
                  <a:sym typeface="Symbol" panose="05050102010706020507" pitchFamily="18" charset="2"/>
                </a:rPr>
                <a:t>P/P</a:t>
              </a:r>
              <a:r>
                <a:rPr lang="en-US" altLang="en-US">
                  <a:solidFill>
                    <a:srgbClr val="FF0000"/>
                  </a:solidFill>
                  <a:sym typeface="Symbol" panose="05050102010706020507" pitchFamily="18" charset="2"/>
                </a:rPr>
                <a:t>~1</a:t>
              </a:r>
            </a:p>
            <a:p>
              <a:pPr>
                <a:spcBef>
                  <a:spcPct val="50000"/>
                </a:spcBef>
              </a:pPr>
              <a:endParaRPr lang="en-US" altLang="en-US" i="1"/>
            </a:p>
          </p:txBody>
        </p:sp>
        <p:sp>
          <p:nvSpPr>
            <p:cNvPr id="16398" name="Line 13">
              <a:extLst>
                <a:ext uri="{FF2B5EF4-FFF2-40B4-BE49-F238E27FC236}">
                  <a16:creationId xmlns:a16="http://schemas.microsoft.com/office/drawing/2014/main" id="{CC4DEE76-F123-467B-9EA5-0207222CC149}"/>
                </a:ext>
              </a:extLst>
            </p:cNvPr>
            <p:cNvSpPr>
              <a:spLocks noChangeShapeType="1"/>
            </p:cNvSpPr>
            <p:nvPr/>
          </p:nvSpPr>
          <p:spPr bwMode="auto">
            <a:xfrm>
              <a:off x="2654" y="1979"/>
              <a:ext cx="998" cy="11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4">
              <a:extLst>
                <a:ext uri="{FF2B5EF4-FFF2-40B4-BE49-F238E27FC236}">
                  <a16:creationId xmlns:a16="http://schemas.microsoft.com/office/drawing/2014/main" id="{ACF6B8DC-9F8C-40CE-B31F-FFE7CC5D40B6}"/>
                </a:ext>
              </a:extLst>
            </p:cNvPr>
            <p:cNvSpPr>
              <a:spLocks noChangeShapeType="1"/>
            </p:cNvSpPr>
            <p:nvPr/>
          </p:nvSpPr>
          <p:spPr bwMode="auto">
            <a:xfrm>
              <a:off x="1791" y="2886"/>
              <a:ext cx="186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3425" name="Text Box 17">
            <a:extLst>
              <a:ext uri="{FF2B5EF4-FFF2-40B4-BE49-F238E27FC236}">
                <a16:creationId xmlns:a16="http://schemas.microsoft.com/office/drawing/2014/main" id="{26CFFF2E-975A-4501-AB85-17F5E329F6B9}"/>
              </a:ext>
            </a:extLst>
          </p:cNvPr>
          <p:cNvSpPr txBox="1">
            <a:spLocks noChangeArrowheads="1"/>
          </p:cNvSpPr>
          <p:nvPr/>
        </p:nvSpPr>
        <p:spPr bwMode="auto">
          <a:xfrm>
            <a:off x="0" y="5876925"/>
            <a:ext cx="6659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rgbClr val="FF0000"/>
                </a:solidFill>
              </a:rPr>
              <a:t>What determines </a:t>
            </a:r>
            <a:r>
              <a:rPr lang="en-US" altLang="en-US" i="1">
                <a:solidFill>
                  <a:srgbClr val="FF0000"/>
                </a:solidFill>
              </a:rPr>
              <a:t>T</a:t>
            </a:r>
            <a:r>
              <a:rPr lang="en-US" altLang="en-US" i="1" baseline="-25000">
                <a:solidFill>
                  <a:srgbClr val="FF0000"/>
                </a:solidFill>
              </a:rPr>
              <a:t>max</a:t>
            </a:r>
            <a:r>
              <a:rPr lang="en-US" altLang="en-US">
                <a:solidFill>
                  <a:srgbClr val="FF0000"/>
                </a:solidFill>
              </a:rPr>
              <a:t> depends on pulse duration </a:t>
            </a:r>
            <a:r>
              <a:rPr lang="en-US" altLang="en-US">
                <a:solidFill>
                  <a:srgbClr val="FF0000"/>
                </a:solidFill>
                <a:sym typeface="Symbol" panose="05050102010706020507" pitchFamily="18" charset="2"/>
              </a:rPr>
              <a:t></a:t>
            </a:r>
            <a:r>
              <a:rPr lang="en-US" altLang="en-US" i="1">
                <a:solidFill>
                  <a:srgbClr val="FF0000"/>
                </a:solidFill>
                <a:sym typeface="Symbol" panose="05050102010706020507" pitchFamily="18" charset="2"/>
              </a:rPr>
              <a:t></a:t>
            </a:r>
          </a:p>
        </p:txBody>
      </p:sp>
      <p:sp>
        <p:nvSpPr>
          <p:cNvPr id="16393" name="Rectangle 23">
            <a:extLst>
              <a:ext uri="{FF2B5EF4-FFF2-40B4-BE49-F238E27FC236}">
                <a16:creationId xmlns:a16="http://schemas.microsoft.com/office/drawing/2014/main" id="{75889C52-50D7-4AFE-B6FD-821B503687C8}"/>
              </a:ext>
            </a:extLst>
          </p:cNvPr>
          <p:cNvSpPr>
            <a:spLocks noChangeArrowheads="1"/>
          </p:cNvSpPr>
          <p:nvPr/>
        </p:nvSpPr>
        <p:spPr bwMode="auto">
          <a:xfrm>
            <a:off x="107950" y="6278563"/>
            <a:ext cx="3905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*based on: Kravtsov, Orlov</a:t>
            </a:r>
          </a:p>
          <a:p>
            <a:r>
              <a:rPr lang="en-US" altLang="en-US" sz="1600" i="1"/>
              <a:t>Caustics, catastrophes and wave fields</a:t>
            </a:r>
            <a:r>
              <a:rPr lang="en-US" altLang="en-US" sz="1600"/>
              <a:t>, 1998 </a:t>
            </a:r>
          </a:p>
        </p:txBody>
      </p:sp>
      <p:grpSp>
        <p:nvGrpSpPr>
          <p:cNvPr id="273435" name="Group 27">
            <a:extLst>
              <a:ext uri="{FF2B5EF4-FFF2-40B4-BE49-F238E27FC236}">
                <a16:creationId xmlns:a16="http://schemas.microsoft.com/office/drawing/2014/main" id="{E3B42541-828D-488C-9883-5E0E08C271DA}"/>
              </a:ext>
            </a:extLst>
          </p:cNvPr>
          <p:cNvGrpSpPr>
            <a:grpSpLocks/>
          </p:cNvGrpSpPr>
          <p:nvPr/>
        </p:nvGrpSpPr>
        <p:grpSpPr bwMode="auto">
          <a:xfrm>
            <a:off x="142875" y="4292600"/>
            <a:ext cx="1296988" cy="1177925"/>
            <a:chOff x="90" y="2704"/>
            <a:chExt cx="817" cy="742"/>
          </a:xfrm>
        </p:grpSpPr>
        <p:sp>
          <p:nvSpPr>
            <p:cNvPr id="16395" name="Text Box 25">
              <a:extLst>
                <a:ext uri="{FF2B5EF4-FFF2-40B4-BE49-F238E27FC236}">
                  <a16:creationId xmlns:a16="http://schemas.microsoft.com/office/drawing/2014/main" id="{BB113BB5-924E-4D06-A868-5E6D6CFC7D93}"/>
                </a:ext>
              </a:extLst>
            </p:cNvPr>
            <p:cNvSpPr txBox="1">
              <a:spLocks noChangeArrowheads="1"/>
            </p:cNvSpPr>
            <p:nvPr/>
          </p:nvSpPr>
          <p:spPr bwMode="auto">
            <a:xfrm>
              <a:off x="90" y="3158"/>
              <a:ext cx="7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Shadow</a:t>
              </a:r>
            </a:p>
          </p:txBody>
        </p:sp>
        <p:sp>
          <p:nvSpPr>
            <p:cNvPr id="16396" name="Line 26">
              <a:extLst>
                <a:ext uri="{FF2B5EF4-FFF2-40B4-BE49-F238E27FC236}">
                  <a16:creationId xmlns:a16="http://schemas.microsoft.com/office/drawing/2014/main" id="{7A523D58-76DE-4350-B8D6-9773B757B639}"/>
                </a:ext>
              </a:extLst>
            </p:cNvPr>
            <p:cNvSpPr>
              <a:spLocks noChangeShapeType="1"/>
            </p:cNvSpPr>
            <p:nvPr/>
          </p:nvSpPr>
          <p:spPr bwMode="auto">
            <a:xfrm flipH="1">
              <a:off x="793" y="2704"/>
              <a:ext cx="114" cy="5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73432"/>
                                        </p:tgtEl>
                                        <p:attrNameLst>
                                          <p:attrName>style.visibility</p:attrName>
                                        </p:attrNameLst>
                                      </p:cBhvr>
                                      <p:to>
                                        <p:strVal val="visible"/>
                                      </p:to>
                                    </p:set>
                                    <p:anim calcmode="lin" valueType="num">
                                      <p:cBhvr additive="base">
                                        <p:cTn id="7" dur="500" fill="hold"/>
                                        <p:tgtEl>
                                          <p:spTgt spid="273432"/>
                                        </p:tgtEl>
                                        <p:attrNameLst>
                                          <p:attrName>ppt_x</p:attrName>
                                        </p:attrNameLst>
                                      </p:cBhvr>
                                      <p:tavLst>
                                        <p:tav tm="0">
                                          <p:val>
                                            <p:strVal val="1+#ppt_w/2"/>
                                          </p:val>
                                        </p:tav>
                                        <p:tav tm="100000">
                                          <p:val>
                                            <p:strVal val="#ppt_x"/>
                                          </p:val>
                                        </p:tav>
                                      </p:tavLst>
                                    </p:anim>
                                    <p:anim calcmode="lin" valueType="num">
                                      <p:cBhvr additive="base">
                                        <p:cTn id="8" dur="500" fill="hold"/>
                                        <p:tgtEl>
                                          <p:spTgt spid="2734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73429"/>
                                        </p:tgtEl>
                                        <p:attrNameLst>
                                          <p:attrName>style.visibility</p:attrName>
                                        </p:attrNameLst>
                                      </p:cBhvr>
                                      <p:to>
                                        <p:strVal val="visible"/>
                                      </p:to>
                                    </p:set>
                                    <p:anim calcmode="lin" valueType="num">
                                      <p:cBhvr additive="base">
                                        <p:cTn id="13" dur="500" fill="hold"/>
                                        <p:tgtEl>
                                          <p:spTgt spid="273429"/>
                                        </p:tgtEl>
                                        <p:attrNameLst>
                                          <p:attrName>ppt_x</p:attrName>
                                        </p:attrNameLst>
                                      </p:cBhvr>
                                      <p:tavLst>
                                        <p:tav tm="0">
                                          <p:val>
                                            <p:strVal val="1+#ppt_w/2"/>
                                          </p:val>
                                        </p:tav>
                                        <p:tav tm="100000">
                                          <p:val>
                                            <p:strVal val="#ppt_x"/>
                                          </p:val>
                                        </p:tav>
                                      </p:tavLst>
                                    </p:anim>
                                    <p:anim calcmode="lin" valueType="num">
                                      <p:cBhvr additive="base">
                                        <p:cTn id="14" dur="500" fill="hold"/>
                                        <p:tgtEl>
                                          <p:spTgt spid="27342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73436"/>
                                        </p:tgtEl>
                                        <p:attrNameLst>
                                          <p:attrName>style.visibility</p:attrName>
                                        </p:attrNameLst>
                                      </p:cBhvr>
                                      <p:to>
                                        <p:strVal val="visible"/>
                                      </p:to>
                                    </p:set>
                                    <p:anim calcmode="lin" valueType="num">
                                      <p:cBhvr additive="base">
                                        <p:cTn id="19" dur="500" fill="hold"/>
                                        <p:tgtEl>
                                          <p:spTgt spid="273436"/>
                                        </p:tgtEl>
                                        <p:attrNameLst>
                                          <p:attrName>ppt_x</p:attrName>
                                        </p:attrNameLst>
                                      </p:cBhvr>
                                      <p:tavLst>
                                        <p:tav tm="0">
                                          <p:val>
                                            <p:strVal val="1+#ppt_w/2"/>
                                          </p:val>
                                        </p:tav>
                                        <p:tav tm="100000">
                                          <p:val>
                                            <p:strVal val="#ppt_x"/>
                                          </p:val>
                                        </p:tav>
                                      </p:tavLst>
                                    </p:anim>
                                    <p:anim calcmode="lin" valueType="num">
                                      <p:cBhvr additive="base">
                                        <p:cTn id="20" dur="500" fill="hold"/>
                                        <p:tgtEl>
                                          <p:spTgt spid="2734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73435"/>
                                        </p:tgtEl>
                                        <p:attrNameLst>
                                          <p:attrName>style.visibility</p:attrName>
                                        </p:attrNameLst>
                                      </p:cBhvr>
                                      <p:to>
                                        <p:strVal val="visible"/>
                                      </p:to>
                                    </p:set>
                                    <p:anim calcmode="lin" valueType="num">
                                      <p:cBhvr additive="base">
                                        <p:cTn id="25" dur="500" fill="hold"/>
                                        <p:tgtEl>
                                          <p:spTgt spid="273435"/>
                                        </p:tgtEl>
                                        <p:attrNameLst>
                                          <p:attrName>ppt_x</p:attrName>
                                        </p:attrNameLst>
                                      </p:cBhvr>
                                      <p:tavLst>
                                        <p:tav tm="0">
                                          <p:val>
                                            <p:strVal val="0-#ppt_w/2"/>
                                          </p:val>
                                        </p:tav>
                                        <p:tav tm="100000">
                                          <p:val>
                                            <p:strVal val="#ppt_x"/>
                                          </p:val>
                                        </p:tav>
                                      </p:tavLst>
                                    </p:anim>
                                    <p:anim calcmode="lin" valueType="num">
                                      <p:cBhvr additive="base">
                                        <p:cTn id="26" dur="500" fill="hold"/>
                                        <p:tgtEl>
                                          <p:spTgt spid="27343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3425"/>
                                        </p:tgtEl>
                                        <p:attrNameLst>
                                          <p:attrName>style.visibility</p:attrName>
                                        </p:attrNameLst>
                                      </p:cBhvr>
                                      <p:to>
                                        <p:strVal val="visible"/>
                                      </p:to>
                                    </p:set>
                                    <p:anim calcmode="lin" valueType="num">
                                      <p:cBhvr additive="base">
                                        <p:cTn id="31" dur="500" fill="hold"/>
                                        <p:tgtEl>
                                          <p:spTgt spid="273425"/>
                                        </p:tgtEl>
                                        <p:attrNameLst>
                                          <p:attrName>ppt_x</p:attrName>
                                        </p:attrNameLst>
                                      </p:cBhvr>
                                      <p:tavLst>
                                        <p:tav tm="0">
                                          <p:val>
                                            <p:strVal val="#ppt_x"/>
                                          </p:val>
                                        </p:tav>
                                        <p:tav tm="100000">
                                          <p:val>
                                            <p:strVal val="#ppt_x"/>
                                          </p:val>
                                        </p:tav>
                                      </p:tavLst>
                                    </p:anim>
                                    <p:anim calcmode="lin" valueType="num">
                                      <p:cBhvr additive="base">
                                        <p:cTn id="32" dur="500" fill="hold"/>
                                        <p:tgtEl>
                                          <p:spTgt spid="273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a:extLst>
              <a:ext uri="{FF2B5EF4-FFF2-40B4-BE49-F238E27FC236}">
                <a16:creationId xmlns:a16="http://schemas.microsoft.com/office/drawing/2014/main" id="{8BEE6103-5DE1-4C90-B021-B4422978723E}"/>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17411" name="Text Box 2">
            <a:extLst>
              <a:ext uri="{FF2B5EF4-FFF2-40B4-BE49-F238E27FC236}">
                <a16:creationId xmlns:a16="http://schemas.microsoft.com/office/drawing/2014/main" id="{A34402EB-1B45-45FD-AB47-5BB5AA6646D4}"/>
              </a:ext>
            </a:extLst>
          </p:cNvPr>
          <p:cNvSpPr txBox="1">
            <a:spLocks noChangeArrowheads="1"/>
          </p:cNvSpPr>
          <p:nvPr/>
        </p:nvSpPr>
        <p:spPr bwMode="auto">
          <a:xfrm>
            <a:off x="2916238" y="-100013"/>
            <a:ext cx="35369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600" b="1" u="sng">
                <a:solidFill>
                  <a:srgbClr val="FF0000"/>
                </a:solidFill>
              </a:rPr>
              <a:t>Local 3D effects*</a:t>
            </a:r>
            <a:endParaRPr lang="en-US" altLang="en-US" sz="3600" b="1" u="sng">
              <a:solidFill>
                <a:srgbClr val="0000FF"/>
              </a:solidFill>
            </a:endParaRPr>
          </a:p>
        </p:txBody>
      </p:sp>
      <p:sp>
        <p:nvSpPr>
          <p:cNvPr id="327683" name="Text Box 3">
            <a:extLst>
              <a:ext uri="{FF2B5EF4-FFF2-40B4-BE49-F238E27FC236}">
                <a16:creationId xmlns:a16="http://schemas.microsoft.com/office/drawing/2014/main" id="{584F311A-8C4A-41AF-9F0F-368B2084A408}"/>
              </a:ext>
            </a:extLst>
          </p:cNvPr>
          <p:cNvSpPr txBox="1">
            <a:spLocks noChangeArrowheads="1"/>
          </p:cNvSpPr>
          <p:nvPr/>
        </p:nvSpPr>
        <p:spPr bwMode="auto">
          <a:xfrm>
            <a:off x="179388" y="5991225"/>
            <a:ext cx="2698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Thermal expansion</a:t>
            </a:r>
          </a:p>
          <a:p>
            <a:r>
              <a:rPr lang="en-US" altLang="en-US" b="1"/>
              <a:t>cleaning threshold</a:t>
            </a:r>
          </a:p>
        </p:txBody>
      </p:sp>
      <p:sp>
        <p:nvSpPr>
          <p:cNvPr id="327684" name="Text Box 4">
            <a:extLst>
              <a:ext uri="{FF2B5EF4-FFF2-40B4-BE49-F238E27FC236}">
                <a16:creationId xmlns:a16="http://schemas.microsoft.com/office/drawing/2014/main" id="{32C8851D-29AC-4977-B6A7-329ED476F5EC}"/>
              </a:ext>
            </a:extLst>
          </p:cNvPr>
          <p:cNvSpPr txBox="1">
            <a:spLocks noChangeArrowheads="1"/>
          </p:cNvSpPr>
          <p:nvPr/>
        </p:nvSpPr>
        <p:spPr bwMode="auto">
          <a:xfrm>
            <a:off x="6156325" y="5805488"/>
            <a:ext cx="28082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        Ablative </a:t>
            </a:r>
          </a:p>
          <a:p>
            <a:r>
              <a:rPr lang="en-US" altLang="en-US" b="1"/>
              <a:t>cleaning threshold</a:t>
            </a:r>
          </a:p>
        </p:txBody>
      </p:sp>
      <p:sp>
        <p:nvSpPr>
          <p:cNvPr id="17414" name="Rectangle 5">
            <a:extLst>
              <a:ext uri="{FF2B5EF4-FFF2-40B4-BE49-F238E27FC236}">
                <a16:creationId xmlns:a16="http://schemas.microsoft.com/office/drawing/2014/main" id="{46E6A27D-4C2B-4E78-A376-E2718D3096A2}"/>
              </a:ext>
            </a:extLst>
          </p:cNvPr>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15" name="Rectangle 6">
            <a:extLst>
              <a:ext uri="{FF2B5EF4-FFF2-40B4-BE49-F238E27FC236}">
                <a16:creationId xmlns:a16="http://schemas.microsoft.com/office/drawing/2014/main" id="{4DF0B3DA-EB67-4924-B59B-9FE734A2AB4D}"/>
              </a:ext>
            </a:extLst>
          </p:cNvPr>
          <p:cNvSpPr>
            <a:spLocks noChangeArrowheads="1"/>
          </p:cNvSpPr>
          <p:nvPr/>
        </p:nvSpPr>
        <p:spPr bwMode="auto">
          <a:xfrm>
            <a:off x="0" y="3684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16" name="Rectangle 7">
            <a:extLst>
              <a:ext uri="{FF2B5EF4-FFF2-40B4-BE49-F238E27FC236}">
                <a16:creationId xmlns:a16="http://schemas.microsoft.com/office/drawing/2014/main" id="{5A575E40-2108-41F8-9818-A5B7EE0BC060}"/>
              </a:ext>
            </a:extLst>
          </p:cNvPr>
          <p:cNvSpPr>
            <a:spLocks noChangeArrowheads="1"/>
          </p:cNvSpPr>
          <p:nvPr/>
        </p:nvSpPr>
        <p:spPr bwMode="auto">
          <a:xfrm>
            <a:off x="0" y="3306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17" name="Rectangle 8">
            <a:extLst>
              <a:ext uri="{FF2B5EF4-FFF2-40B4-BE49-F238E27FC236}">
                <a16:creationId xmlns:a16="http://schemas.microsoft.com/office/drawing/2014/main" id="{36A17100-CFD5-4748-8BFE-BE07A690A2AD}"/>
              </a:ext>
            </a:extLst>
          </p:cNvPr>
          <p:cNvSpPr>
            <a:spLocks noChangeArrowheads="1"/>
          </p:cNvSpPr>
          <p:nvPr/>
        </p:nvSpPr>
        <p:spPr bwMode="auto">
          <a:xfrm>
            <a:off x="0" y="3551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27689" name="Group 9">
            <a:extLst>
              <a:ext uri="{FF2B5EF4-FFF2-40B4-BE49-F238E27FC236}">
                <a16:creationId xmlns:a16="http://schemas.microsoft.com/office/drawing/2014/main" id="{F9AA7AED-964C-4288-AB32-02832E0018FE}"/>
              </a:ext>
            </a:extLst>
          </p:cNvPr>
          <p:cNvGrpSpPr>
            <a:grpSpLocks/>
          </p:cNvGrpSpPr>
          <p:nvPr/>
        </p:nvGrpSpPr>
        <p:grpSpPr bwMode="auto">
          <a:xfrm>
            <a:off x="1298575" y="476250"/>
            <a:ext cx="6586538" cy="1008063"/>
            <a:chOff x="818" y="300"/>
            <a:chExt cx="4149" cy="635"/>
          </a:xfrm>
        </p:grpSpPr>
        <p:grpSp>
          <p:nvGrpSpPr>
            <p:cNvPr id="17444" name="Group 10">
              <a:extLst>
                <a:ext uri="{FF2B5EF4-FFF2-40B4-BE49-F238E27FC236}">
                  <a16:creationId xmlns:a16="http://schemas.microsoft.com/office/drawing/2014/main" id="{2F0EE3EC-5F95-4774-A4D2-D96270EFD828}"/>
                </a:ext>
              </a:extLst>
            </p:cNvPr>
            <p:cNvGrpSpPr>
              <a:grpSpLocks/>
            </p:cNvGrpSpPr>
            <p:nvPr/>
          </p:nvGrpSpPr>
          <p:grpSpPr bwMode="auto">
            <a:xfrm>
              <a:off x="818" y="300"/>
              <a:ext cx="4149" cy="501"/>
              <a:chOff x="818" y="300"/>
              <a:chExt cx="4149" cy="501"/>
            </a:xfrm>
          </p:grpSpPr>
          <p:sp>
            <p:nvSpPr>
              <p:cNvPr id="17446" name="Text Box 11">
                <a:extLst>
                  <a:ext uri="{FF2B5EF4-FFF2-40B4-BE49-F238E27FC236}">
                    <a16:creationId xmlns:a16="http://schemas.microsoft.com/office/drawing/2014/main" id="{EDF43092-8FCF-4B8A-B10E-4EDD2FDE312B}"/>
                  </a:ext>
                </a:extLst>
              </p:cNvPr>
              <p:cNvSpPr txBox="1">
                <a:spLocks noChangeArrowheads="1"/>
              </p:cNvSpPr>
              <p:nvPr/>
            </p:nvSpPr>
            <p:spPr bwMode="auto">
              <a:xfrm>
                <a:off x="1701" y="300"/>
                <a:ext cx="16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FF"/>
                    </a:solidFill>
                  </a:rPr>
                  <a:t>                Intensity</a:t>
                </a:r>
              </a:p>
            </p:txBody>
          </p:sp>
          <p:graphicFrame>
            <p:nvGraphicFramePr>
              <p:cNvPr id="17447" name="Object 12">
                <a:extLst>
                  <a:ext uri="{FF2B5EF4-FFF2-40B4-BE49-F238E27FC236}">
                    <a16:creationId xmlns:a16="http://schemas.microsoft.com/office/drawing/2014/main" id="{659893AA-D07F-44B4-A136-11682883F42E}"/>
                  </a:ext>
                </a:extLst>
              </p:cNvPr>
              <p:cNvGraphicFramePr>
                <a:graphicFrameLocks noChangeAspect="1"/>
              </p:cNvGraphicFramePr>
              <p:nvPr/>
            </p:nvGraphicFramePr>
            <p:xfrm>
              <a:off x="818" y="572"/>
              <a:ext cx="4149" cy="229"/>
            </p:xfrm>
            <a:graphic>
              <a:graphicData uri="http://schemas.openxmlformats.org/presentationml/2006/ole">
                <mc:AlternateContent xmlns:mc="http://schemas.openxmlformats.org/markup-compatibility/2006">
                  <mc:Choice xmlns:v="urn:schemas-microsoft-com:vml" Requires="v">
                    <p:oleObj spid="_x0000_s17448" name="Equation" r:id="rId4" imgW="4432300" imgH="241300" progId="Equation.3">
                      <p:embed/>
                    </p:oleObj>
                  </mc:Choice>
                  <mc:Fallback>
                    <p:oleObj name="Equation" r:id="rId4" imgW="4432300" imgH="2413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 y="572"/>
                            <a:ext cx="414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445" name="AutoShape 13">
              <a:extLst>
                <a:ext uri="{FF2B5EF4-FFF2-40B4-BE49-F238E27FC236}">
                  <a16:creationId xmlns:a16="http://schemas.microsoft.com/office/drawing/2014/main" id="{C88CBE75-B72E-42E0-BE81-76FDBAA8D754}"/>
                </a:ext>
              </a:extLst>
            </p:cNvPr>
            <p:cNvSpPr>
              <a:spLocks noChangeArrowheads="1"/>
            </p:cNvSpPr>
            <p:nvPr/>
          </p:nvSpPr>
          <p:spPr bwMode="auto">
            <a:xfrm>
              <a:off x="2744" y="754"/>
              <a:ext cx="272" cy="181"/>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327694" name="Group 14">
            <a:extLst>
              <a:ext uri="{FF2B5EF4-FFF2-40B4-BE49-F238E27FC236}">
                <a16:creationId xmlns:a16="http://schemas.microsoft.com/office/drawing/2014/main" id="{8A8CF424-C33C-4512-89D6-F7B682087887}"/>
              </a:ext>
            </a:extLst>
          </p:cNvPr>
          <p:cNvGrpSpPr>
            <a:grpSpLocks/>
          </p:cNvGrpSpPr>
          <p:nvPr/>
        </p:nvGrpSpPr>
        <p:grpSpPr bwMode="auto">
          <a:xfrm>
            <a:off x="179388" y="4689475"/>
            <a:ext cx="2874962" cy="1406525"/>
            <a:chOff x="113" y="2997"/>
            <a:chExt cx="1811" cy="886"/>
          </a:xfrm>
        </p:grpSpPr>
        <p:grpSp>
          <p:nvGrpSpPr>
            <p:cNvPr id="17440" name="Group 15">
              <a:extLst>
                <a:ext uri="{FF2B5EF4-FFF2-40B4-BE49-F238E27FC236}">
                  <a16:creationId xmlns:a16="http://schemas.microsoft.com/office/drawing/2014/main" id="{FC9CC6AB-C89C-424F-ADA3-26A1BF0AB804}"/>
                </a:ext>
              </a:extLst>
            </p:cNvPr>
            <p:cNvGrpSpPr>
              <a:grpSpLocks/>
            </p:cNvGrpSpPr>
            <p:nvPr/>
          </p:nvGrpSpPr>
          <p:grpSpPr bwMode="auto">
            <a:xfrm>
              <a:off x="113" y="2997"/>
              <a:ext cx="1811" cy="660"/>
              <a:chOff x="113" y="2915"/>
              <a:chExt cx="1811" cy="660"/>
            </a:xfrm>
          </p:grpSpPr>
          <p:sp>
            <p:nvSpPr>
              <p:cNvPr id="17442" name="Text Box 16">
                <a:extLst>
                  <a:ext uri="{FF2B5EF4-FFF2-40B4-BE49-F238E27FC236}">
                    <a16:creationId xmlns:a16="http://schemas.microsoft.com/office/drawing/2014/main" id="{56F8CE8A-B2C4-41CC-BA1E-5673CF3B6470}"/>
                  </a:ext>
                </a:extLst>
              </p:cNvPr>
              <p:cNvSpPr txBox="1">
                <a:spLocks noChangeArrowheads="1"/>
              </p:cNvSpPr>
              <p:nvPr/>
            </p:nvSpPr>
            <p:spPr bwMode="auto">
              <a:xfrm>
                <a:off x="113" y="2915"/>
                <a:ext cx="18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800000"/>
                    </a:solidFill>
                  </a:rPr>
                  <a:t>Dynamics of particle</a:t>
                </a:r>
              </a:p>
            </p:txBody>
          </p:sp>
          <p:graphicFrame>
            <p:nvGraphicFramePr>
              <p:cNvPr id="17443" name="Object 17">
                <a:extLst>
                  <a:ext uri="{FF2B5EF4-FFF2-40B4-BE49-F238E27FC236}">
                    <a16:creationId xmlns:a16="http://schemas.microsoft.com/office/drawing/2014/main" id="{A3A0A518-E98F-4F9A-B29F-B94CB92B6A34}"/>
                  </a:ext>
                </a:extLst>
              </p:cNvPr>
              <p:cNvGraphicFramePr>
                <a:graphicFrameLocks noChangeAspect="1"/>
              </p:cNvGraphicFramePr>
              <p:nvPr/>
            </p:nvGraphicFramePr>
            <p:xfrm>
              <a:off x="139" y="3203"/>
              <a:ext cx="1504" cy="372"/>
            </p:xfrm>
            <a:graphic>
              <a:graphicData uri="http://schemas.openxmlformats.org/presentationml/2006/ole">
                <mc:AlternateContent xmlns:mc="http://schemas.openxmlformats.org/markup-compatibility/2006">
                  <mc:Choice xmlns:v="urn:schemas-microsoft-com:vml" Requires="v">
                    <p:oleObj spid="_x0000_s17449" name="Equation" r:id="rId6" imgW="1577360" imgH="388584" progId="Equation.3">
                      <p:embed/>
                    </p:oleObj>
                  </mc:Choice>
                  <mc:Fallback>
                    <p:oleObj name="Equation" r:id="rId6" imgW="1577360" imgH="388584"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 y="3203"/>
                            <a:ext cx="1504" cy="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7441" name="AutoShape 18">
              <a:extLst>
                <a:ext uri="{FF2B5EF4-FFF2-40B4-BE49-F238E27FC236}">
                  <a16:creationId xmlns:a16="http://schemas.microsoft.com/office/drawing/2014/main" id="{C7ECC616-211D-48C0-A896-C1D354E72393}"/>
                </a:ext>
              </a:extLst>
            </p:cNvPr>
            <p:cNvSpPr>
              <a:spLocks noChangeArrowheads="1"/>
            </p:cNvSpPr>
            <p:nvPr/>
          </p:nvSpPr>
          <p:spPr bwMode="auto">
            <a:xfrm>
              <a:off x="793" y="3702"/>
              <a:ext cx="272" cy="181"/>
            </a:xfrm>
            <a:prstGeom prst="downArrow">
              <a:avLst>
                <a:gd name="adj1" fmla="val 50000"/>
                <a:gd name="adj2" fmla="val 25000"/>
              </a:avLst>
            </a:prstGeom>
            <a:solidFill>
              <a:srgbClr val="8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327699" name="Group 19">
            <a:extLst>
              <a:ext uri="{FF2B5EF4-FFF2-40B4-BE49-F238E27FC236}">
                <a16:creationId xmlns:a16="http://schemas.microsoft.com/office/drawing/2014/main" id="{DB3D25E9-DD6F-4A78-8F5E-445E01FD5F1C}"/>
              </a:ext>
            </a:extLst>
          </p:cNvPr>
          <p:cNvGrpSpPr>
            <a:grpSpLocks/>
          </p:cNvGrpSpPr>
          <p:nvPr/>
        </p:nvGrpSpPr>
        <p:grpSpPr bwMode="auto">
          <a:xfrm>
            <a:off x="107950" y="2636838"/>
            <a:ext cx="4906963" cy="2159000"/>
            <a:chOff x="68" y="1661"/>
            <a:chExt cx="3091" cy="1360"/>
          </a:xfrm>
        </p:grpSpPr>
        <p:grpSp>
          <p:nvGrpSpPr>
            <p:cNvPr id="17434" name="Group 20">
              <a:extLst>
                <a:ext uri="{FF2B5EF4-FFF2-40B4-BE49-F238E27FC236}">
                  <a16:creationId xmlns:a16="http://schemas.microsoft.com/office/drawing/2014/main" id="{EDA58A93-B16A-4B07-87A4-5EA3B6BE9524}"/>
                </a:ext>
              </a:extLst>
            </p:cNvPr>
            <p:cNvGrpSpPr>
              <a:grpSpLocks/>
            </p:cNvGrpSpPr>
            <p:nvPr/>
          </p:nvGrpSpPr>
          <p:grpSpPr bwMode="auto">
            <a:xfrm>
              <a:off x="68" y="1661"/>
              <a:ext cx="3091" cy="1179"/>
              <a:chOff x="68" y="1661"/>
              <a:chExt cx="3091" cy="1179"/>
            </a:xfrm>
          </p:grpSpPr>
          <p:sp>
            <p:nvSpPr>
              <p:cNvPr id="17436" name="Text Box 21">
                <a:extLst>
                  <a:ext uri="{FF2B5EF4-FFF2-40B4-BE49-F238E27FC236}">
                    <a16:creationId xmlns:a16="http://schemas.microsoft.com/office/drawing/2014/main" id="{F6A95B63-1753-4E53-B971-C66355E3CE3D}"/>
                  </a:ext>
                </a:extLst>
              </p:cNvPr>
              <p:cNvSpPr txBox="1">
                <a:spLocks noChangeArrowheads="1"/>
              </p:cNvSpPr>
              <p:nvPr/>
            </p:nvSpPr>
            <p:spPr bwMode="auto">
              <a:xfrm>
                <a:off x="158" y="1661"/>
                <a:ext cx="19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8000"/>
                    </a:solidFill>
                  </a:rPr>
                  <a:t>3D thermal expansion</a:t>
                </a:r>
              </a:p>
            </p:txBody>
          </p:sp>
          <p:graphicFrame>
            <p:nvGraphicFramePr>
              <p:cNvPr id="17437" name="Object 22">
                <a:extLst>
                  <a:ext uri="{FF2B5EF4-FFF2-40B4-BE49-F238E27FC236}">
                    <a16:creationId xmlns:a16="http://schemas.microsoft.com/office/drawing/2014/main" id="{889490E1-C865-49A2-A8AE-A12BB4752784}"/>
                  </a:ext>
                </a:extLst>
              </p:cNvPr>
              <p:cNvGraphicFramePr>
                <a:graphicFrameLocks noChangeAspect="1"/>
              </p:cNvGraphicFramePr>
              <p:nvPr/>
            </p:nvGraphicFramePr>
            <p:xfrm>
              <a:off x="646" y="1927"/>
              <a:ext cx="2513" cy="913"/>
            </p:xfrm>
            <a:graphic>
              <a:graphicData uri="http://schemas.openxmlformats.org/presentationml/2006/ole">
                <mc:AlternateContent xmlns:mc="http://schemas.openxmlformats.org/markup-compatibility/2006">
                  <mc:Choice xmlns:v="urn:schemas-microsoft-com:vml" Requires="v">
                    <p:oleObj spid="_x0000_s17450" name="Equation" r:id="rId8" imgW="2654300" imgH="965200" progId="Equation.3">
                      <p:embed/>
                    </p:oleObj>
                  </mc:Choice>
                  <mc:Fallback>
                    <p:oleObj name="Equation" r:id="rId8" imgW="2654300" imgH="9652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 y="1927"/>
                            <a:ext cx="2513" cy="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38" name="Object 23">
                <a:extLst>
                  <a:ext uri="{FF2B5EF4-FFF2-40B4-BE49-F238E27FC236}">
                    <a16:creationId xmlns:a16="http://schemas.microsoft.com/office/drawing/2014/main" id="{A02C8063-269E-4C14-9435-B07A508A1ABF}"/>
                  </a:ext>
                </a:extLst>
              </p:cNvPr>
              <p:cNvGraphicFramePr>
                <a:graphicFrameLocks noChangeAspect="1"/>
              </p:cNvGraphicFramePr>
              <p:nvPr/>
            </p:nvGraphicFramePr>
            <p:xfrm>
              <a:off x="68" y="1972"/>
              <a:ext cx="608" cy="324"/>
            </p:xfrm>
            <a:graphic>
              <a:graphicData uri="http://schemas.openxmlformats.org/presentationml/2006/ole">
                <mc:AlternateContent xmlns:mc="http://schemas.openxmlformats.org/markup-compatibility/2006">
                  <mc:Choice xmlns:v="urn:schemas-microsoft-com:vml" Requires="v">
                    <p:oleObj spid="_x0000_s17451" name="Equation" r:id="rId10" imgW="640107" imgH="335232" progId="Equation.3">
                      <p:embed/>
                    </p:oleObj>
                  </mc:Choice>
                  <mc:Fallback>
                    <p:oleObj name="Equation" r:id="rId10" imgW="640107" imgH="335232" progId="Equation.3">
                      <p:embed/>
                      <p:pic>
                        <p:nvPicPr>
                          <p:cNvPr id="0"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 y="1972"/>
                            <a:ext cx="60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9" name="Object 24">
                <a:extLst>
                  <a:ext uri="{FF2B5EF4-FFF2-40B4-BE49-F238E27FC236}">
                    <a16:creationId xmlns:a16="http://schemas.microsoft.com/office/drawing/2014/main" id="{4A0DF942-A7AD-477E-A6C0-5650C1015093}"/>
                  </a:ext>
                </a:extLst>
              </p:cNvPr>
              <p:cNvGraphicFramePr>
                <a:graphicFrameLocks noChangeAspect="1"/>
              </p:cNvGraphicFramePr>
              <p:nvPr/>
            </p:nvGraphicFramePr>
            <p:xfrm>
              <a:off x="2154" y="1717"/>
              <a:ext cx="639" cy="216"/>
            </p:xfrm>
            <a:graphic>
              <a:graphicData uri="http://schemas.openxmlformats.org/presentationml/2006/ole">
                <mc:AlternateContent xmlns:mc="http://schemas.openxmlformats.org/markup-compatibility/2006">
                  <mc:Choice xmlns:v="urn:schemas-microsoft-com:vml" Requires="v">
                    <p:oleObj spid="_x0000_s17452" name="Equation" r:id="rId12" imgW="672808" imgH="228501" progId="Equation.3">
                      <p:embed/>
                    </p:oleObj>
                  </mc:Choice>
                  <mc:Fallback>
                    <p:oleObj name="Equation" r:id="rId12" imgW="672808" imgH="228501" progId="Equation.3">
                      <p:embed/>
                      <p:pic>
                        <p:nvPicPr>
                          <p:cNvPr id="0"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 y="1717"/>
                            <a:ext cx="639"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7435" name="AutoShape 25">
              <a:extLst>
                <a:ext uri="{FF2B5EF4-FFF2-40B4-BE49-F238E27FC236}">
                  <a16:creationId xmlns:a16="http://schemas.microsoft.com/office/drawing/2014/main" id="{F3738B3F-DBFD-45D3-8158-E6B97193459D}"/>
                </a:ext>
              </a:extLst>
            </p:cNvPr>
            <p:cNvSpPr>
              <a:spLocks noChangeArrowheads="1"/>
            </p:cNvSpPr>
            <p:nvPr/>
          </p:nvSpPr>
          <p:spPr bwMode="auto">
            <a:xfrm>
              <a:off x="793" y="2840"/>
              <a:ext cx="272" cy="181"/>
            </a:xfrm>
            <a:prstGeom prst="downArrow">
              <a:avLst>
                <a:gd name="adj1" fmla="val 50000"/>
                <a:gd name="adj2" fmla="val 2500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327706" name="Group 26">
            <a:extLst>
              <a:ext uri="{FF2B5EF4-FFF2-40B4-BE49-F238E27FC236}">
                <a16:creationId xmlns:a16="http://schemas.microsoft.com/office/drawing/2014/main" id="{BF31D843-8F97-4538-9F39-264D67542CD9}"/>
              </a:ext>
            </a:extLst>
          </p:cNvPr>
          <p:cNvGrpSpPr>
            <a:grpSpLocks/>
          </p:cNvGrpSpPr>
          <p:nvPr/>
        </p:nvGrpSpPr>
        <p:grpSpPr bwMode="auto">
          <a:xfrm>
            <a:off x="5867400" y="2606675"/>
            <a:ext cx="3033713" cy="3127375"/>
            <a:chOff x="3696" y="1642"/>
            <a:chExt cx="1911" cy="1970"/>
          </a:xfrm>
        </p:grpSpPr>
        <p:grpSp>
          <p:nvGrpSpPr>
            <p:cNvPr id="17430" name="Group 27">
              <a:extLst>
                <a:ext uri="{FF2B5EF4-FFF2-40B4-BE49-F238E27FC236}">
                  <a16:creationId xmlns:a16="http://schemas.microsoft.com/office/drawing/2014/main" id="{5CEC4AFC-21BF-4F9E-9180-A65D1474064F}"/>
                </a:ext>
              </a:extLst>
            </p:cNvPr>
            <p:cNvGrpSpPr>
              <a:grpSpLocks/>
            </p:cNvGrpSpPr>
            <p:nvPr/>
          </p:nvGrpSpPr>
          <p:grpSpPr bwMode="auto">
            <a:xfrm>
              <a:off x="3696" y="1642"/>
              <a:ext cx="1911" cy="993"/>
              <a:chOff x="3696" y="1642"/>
              <a:chExt cx="1911" cy="993"/>
            </a:xfrm>
          </p:grpSpPr>
          <p:sp>
            <p:nvSpPr>
              <p:cNvPr id="17432" name="Text Box 28">
                <a:extLst>
                  <a:ext uri="{FF2B5EF4-FFF2-40B4-BE49-F238E27FC236}">
                    <a16:creationId xmlns:a16="http://schemas.microsoft.com/office/drawing/2014/main" id="{BF1D494D-D6E8-4E63-B751-3C949932DD70}"/>
                  </a:ext>
                </a:extLst>
              </p:cNvPr>
              <p:cNvSpPr txBox="1">
                <a:spLocks noChangeArrowheads="1"/>
              </p:cNvSpPr>
              <p:nvPr/>
            </p:nvSpPr>
            <p:spPr bwMode="auto">
              <a:xfrm>
                <a:off x="3696" y="1642"/>
                <a:ext cx="191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Local ablation ~1.5</a:t>
                </a:r>
                <a:r>
                  <a:rPr lang="en-US" altLang="en-US" b="1" i="1">
                    <a:solidFill>
                      <a:srgbClr val="FF0000"/>
                    </a:solidFill>
                  </a:rPr>
                  <a:t>T</a:t>
                </a:r>
                <a:r>
                  <a:rPr lang="en-US" altLang="en-US" b="1" i="1" baseline="-25000">
                    <a:solidFill>
                      <a:srgbClr val="FF0000"/>
                    </a:solidFill>
                  </a:rPr>
                  <a:t>b</a:t>
                </a:r>
                <a:r>
                  <a:rPr lang="en-US" altLang="en-US" b="1">
                    <a:solidFill>
                      <a:srgbClr val="FF0000"/>
                    </a:solidFill>
                  </a:rPr>
                  <a:t>,</a:t>
                </a:r>
              </a:p>
              <a:p>
                <a:r>
                  <a:rPr lang="en-US" altLang="en-US" b="1">
                    <a:solidFill>
                      <a:srgbClr val="FF0000"/>
                    </a:solidFill>
                  </a:rPr>
                  <a:t>momentum transfer</a:t>
                </a:r>
              </a:p>
            </p:txBody>
          </p:sp>
          <p:graphicFrame>
            <p:nvGraphicFramePr>
              <p:cNvPr id="17433" name="Object 29">
                <a:extLst>
                  <a:ext uri="{FF2B5EF4-FFF2-40B4-BE49-F238E27FC236}">
                    <a16:creationId xmlns:a16="http://schemas.microsoft.com/office/drawing/2014/main" id="{D83FBA6B-F801-401A-A307-6373925B21E7}"/>
                  </a:ext>
                </a:extLst>
              </p:cNvPr>
              <p:cNvGraphicFramePr>
                <a:graphicFrameLocks noChangeAspect="1"/>
              </p:cNvGraphicFramePr>
              <p:nvPr/>
            </p:nvGraphicFramePr>
            <p:xfrm>
              <a:off x="4067" y="2205"/>
              <a:ext cx="1165" cy="430"/>
            </p:xfrm>
            <a:graphic>
              <a:graphicData uri="http://schemas.openxmlformats.org/presentationml/2006/ole">
                <mc:AlternateContent xmlns:mc="http://schemas.openxmlformats.org/markup-compatibility/2006">
                  <mc:Choice xmlns:v="urn:schemas-microsoft-com:vml" Requires="v">
                    <p:oleObj spid="_x0000_s17453" name="Equation" r:id="rId14" imgW="1234399" imgH="449496" progId="Equation.3">
                      <p:embed/>
                    </p:oleObj>
                  </mc:Choice>
                  <mc:Fallback>
                    <p:oleObj name="Equation" r:id="rId14" imgW="1234399" imgH="449496" progId="Equation.3">
                      <p:embed/>
                      <p:pic>
                        <p:nvPicPr>
                          <p:cNvPr id="0" name="Object 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67" y="2205"/>
                            <a:ext cx="1165"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431" name="AutoShape 30">
              <a:extLst>
                <a:ext uri="{FF2B5EF4-FFF2-40B4-BE49-F238E27FC236}">
                  <a16:creationId xmlns:a16="http://schemas.microsoft.com/office/drawing/2014/main" id="{C0BD1DAF-CF30-4D80-B3B9-B3763C0D5C98}"/>
                </a:ext>
              </a:extLst>
            </p:cNvPr>
            <p:cNvSpPr>
              <a:spLocks noChangeArrowheads="1"/>
            </p:cNvSpPr>
            <p:nvPr/>
          </p:nvSpPr>
          <p:spPr bwMode="auto">
            <a:xfrm>
              <a:off x="4513" y="2750"/>
              <a:ext cx="272" cy="862"/>
            </a:xfrm>
            <a:prstGeom prst="downArrow">
              <a:avLst>
                <a:gd name="adj1" fmla="val 50000"/>
                <a:gd name="adj2" fmla="val 792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327711" name="Group 31">
            <a:extLst>
              <a:ext uri="{FF2B5EF4-FFF2-40B4-BE49-F238E27FC236}">
                <a16:creationId xmlns:a16="http://schemas.microsoft.com/office/drawing/2014/main" id="{35698911-52EB-47DA-A745-AFAEEE069711}"/>
              </a:ext>
            </a:extLst>
          </p:cNvPr>
          <p:cNvGrpSpPr>
            <a:grpSpLocks/>
          </p:cNvGrpSpPr>
          <p:nvPr/>
        </p:nvGrpSpPr>
        <p:grpSpPr bwMode="auto">
          <a:xfrm>
            <a:off x="1835150" y="1387475"/>
            <a:ext cx="4824413" cy="1320800"/>
            <a:chOff x="1156" y="874"/>
            <a:chExt cx="3039" cy="832"/>
          </a:xfrm>
        </p:grpSpPr>
        <p:grpSp>
          <p:nvGrpSpPr>
            <p:cNvPr id="17424" name="Group 32">
              <a:extLst>
                <a:ext uri="{FF2B5EF4-FFF2-40B4-BE49-F238E27FC236}">
                  <a16:creationId xmlns:a16="http://schemas.microsoft.com/office/drawing/2014/main" id="{883486D1-26F0-4A47-9EC7-825EAE605499}"/>
                </a:ext>
              </a:extLst>
            </p:cNvPr>
            <p:cNvGrpSpPr>
              <a:grpSpLocks/>
            </p:cNvGrpSpPr>
            <p:nvPr/>
          </p:nvGrpSpPr>
          <p:grpSpPr bwMode="auto">
            <a:xfrm>
              <a:off x="1159" y="874"/>
              <a:ext cx="2991" cy="742"/>
              <a:chOff x="1159" y="874"/>
              <a:chExt cx="2991" cy="742"/>
            </a:xfrm>
          </p:grpSpPr>
          <p:sp>
            <p:nvSpPr>
              <p:cNvPr id="17427" name="Text Box 33">
                <a:extLst>
                  <a:ext uri="{FF2B5EF4-FFF2-40B4-BE49-F238E27FC236}">
                    <a16:creationId xmlns:a16="http://schemas.microsoft.com/office/drawing/2014/main" id="{C1FDFC79-CAA5-4CF0-87AC-B69425404E10}"/>
                  </a:ext>
                </a:extLst>
              </p:cNvPr>
              <p:cNvSpPr txBox="1">
                <a:spLocks noChangeArrowheads="1"/>
              </p:cNvSpPr>
              <p:nvPr/>
            </p:nvSpPr>
            <p:spPr bwMode="auto">
              <a:xfrm>
                <a:off x="1610" y="874"/>
                <a:ext cx="19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CC0099"/>
                    </a:solidFill>
                  </a:rPr>
                  <a:t>               Temperature</a:t>
                </a:r>
              </a:p>
            </p:txBody>
          </p:sp>
          <p:graphicFrame>
            <p:nvGraphicFramePr>
              <p:cNvPr id="17428" name="Object 34">
                <a:extLst>
                  <a:ext uri="{FF2B5EF4-FFF2-40B4-BE49-F238E27FC236}">
                    <a16:creationId xmlns:a16="http://schemas.microsoft.com/office/drawing/2014/main" id="{1D42F97B-5A91-4B8E-9A73-C1FC4DD13CBC}"/>
                  </a:ext>
                </a:extLst>
              </p:cNvPr>
              <p:cNvGraphicFramePr>
                <a:graphicFrameLocks noChangeAspect="1"/>
              </p:cNvGraphicFramePr>
              <p:nvPr/>
            </p:nvGraphicFramePr>
            <p:xfrm>
              <a:off x="1747" y="1138"/>
              <a:ext cx="2403" cy="478"/>
            </p:xfrm>
            <a:graphic>
              <a:graphicData uri="http://schemas.openxmlformats.org/presentationml/2006/ole">
                <mc:AlternateContent xmlns:mc="http://schemas.openxmlformats.org/markup-compatibility/2006">
                  <mc:Choice xmlns:v="urn:schemas-microsoft-com:vml" Requires="v">
                    <p:oleObj spid="_x0000_s17454" name="Equation" r:id="rId16" imgW="2565400" imgH="508000" progId="Equation.3">
                      <p:embed/>
                    </p:oleObj>
                  </mc:Choice>
                  <mc:Fallback>
                    <p:oleObj name="Equation" r:id="rId16" imgW="2565400" imgH="508000" progId="Equation.3">
                      <p:embed/>
                      <p:pic>
                        <p:nvPicPr>
                          <p:cNvPr id="0" name="Object 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47" y="1138"/>
                            <a:ext cx="2403"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29" name="Object 35">
                <a:extLst>
                  <a:ext uri="{FF2B5EF4-FFF2-40B4-BE49-F238E27FC236}">
                    <a16:creationId xmlns:a16="http://schemas.microsoft.com/office/drawing/2014/main" id="{392DBC4B-E2F3-4777-9F65-D7975952DD42}"/>
                  </a:ext>
                </a:extLst>
              </p:cNvPr>
              <p:cNvGraphicFramePr>
                <a:graphicFrameLocks noChangeAspect="1"/>
              </p:cNvGraphicFramePr>
              <p:nvPr/>
            </p:nvGraphicFramePr>
            <p:xfrm>
              <a:off x="1159" y="1253"/>
              <a:ext cx="632" cy="324"/>
            </p:xfrm>
            <a:graphic>
              <a:graphicData uri="http://schemas.openxmlformats.org/presentationml/2006/ole">
                <mc:AlternateContent xmlns:mc="http://schemas.openxmlformats.org/markup-compatibility/2006">
                  <mc:Choice xmlns:v="urn:schemas-microsoft-com:vml" Requires="v">
                    <p:oleObj spid="_x0000_s17455" name="Equation" r:id="rId18" imgW="663014" imgH="335232" progId="Equation.3">
                      <p:embed/>
                    </p:oleObj>
                  </mc:Choice>
                  <mc:Fallback>
                    <p:oleObj name="Equation" r:id="rId18" imgW="663014" imgH="335232" progId="Equation.3">
                      <p:embed/>
                      <p:pic>
                        <p:nvPicPr>
                          <p:cNvPr id="0" name="Object 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59" y="1253"/>
                            <a:ext cx="63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425" name="AutoShape 36">
              <a:extLst>
                <a:ext uri="{FF2B5EF4-FFF2-40B4-BE49-F238E27FC236}">
                  <a16:creationId xmlns:a16="http://schemas.microsoft.com/office/drawing/2014/main" id="{0156DAE3-BFB5-4704-AA2C-A2CD3AC3D521}"/>
                </a:ext>
              </a:extLst>
            </p:cNvPr>
            <p:cNvSpPr>
              <a:spLocks noChangeArrowheads="1"/>
            </p:cNvSpPr>
            <p:nvPr/>
          </p:nvSpPr>
          <p:spPr bwMode="auto">
            <a:xfrm>
              <a:off x="1156" y="1525"/>
              <a:ext cx="272" cy="181"/>
            </a:xfrm>
            <a:prstGeom prst="downArrow">
              <a:avLst>
                <a:gd name="adj1" fmla="val 50000"/>
                <a:gd name="adj2" fmla="val 25000"/>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7426" name="AutoShape 37">
              <a:extLst>
                <a:ext uri="{FF2B5EF4-FFF2-40B4-BE49-F238E27FC236}">
                  <a16:creationId xmlns:a16="http://schemas.microsoft.com/office/drawing/2014/main" id="{BB803279-5AFE-4594-BD3E-EC523BA6B79B}"/>
                </a:ext>
              </a:extLst>
            </p:cNvPr>
            <p:cNvSpPr>
              <a:spLocks noChangeArrowheads="1"/>
            </p:cNvSpPr>
            <p:nvPr/>
          </p:nvSpPr>
          <p:spPr bwMode="auto">
            <a:xfrm>
              <a:off x="3923" y="1525"/>
              <a:ext cx="272" cy="181"/>
            </a:xfrm>
            <a:prstGeom prst="downArrow">
              <a:avLst>
                <a:gd name="adj1" fmla="val 50000"/>
                <a:gd name="adj2" fmla="val 25000"/>
              </a:avLst>
            </a:prstGeom>
            <a:solidFill>
              <a:srgbClr val="CC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17423" name="Text Box 38">
            <a:extLst>
              <a:ext uri="{FF2B5EF4-FFF2-40B4-BE49-F238E27FC236}">
                <a16:creationId xmlns:a16="http://schemas.microsoft.com/office/drawing/2014/main" id="{471B3B2B-B856-4114-A0AA-D616454D836E}"/>
              </a:ext>
            </a:extLst>
          </p:cNvPr>
          <p:cNvSpPr txBox="1">
            <a:spLocks noChangeArrowheads="1"/>
          </p:cNvSpPr>
          <p:nvPr/>
        </p:nvSpPr>
        <p:spPr bwMode="auto">
          <a:xfrm>
            <a:off x="3455988" y="6115050"/>
            <a:ext cx="24114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1600"/>
              <a:t>*Luk’yanchuk, Arnold, et al, </a:t>
            </a:r>
            <a:r>
              <a:rPr lang="en-US" altLang="en-US" sz="1600" i="1"/>
              <a:t>Appl. Phys. A,</a:t>
            </a:r>
            <a:r>
              <a:rPr lang="en-US" altLang="en-US" sz="1600"/>
              <a:t> 2003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27689"/>
                                        </p:tgtEl>
                                        <p:attrNameLst>
                                          <p:attrName>style.visibility</p:attrName>
                                        </p:attrNameLst>
                                      </p:cBhvr>
                                      <p:to>
                                        <p:strVal val="visible"/>
                                      </p:to>
                                    </p:set>
                                    <p:anim calcmode="lin" valueType="num">
                                      <p:cBhvr additive="base">
                                        <p:cTn id="7" dur="500" fill="hold"/>
                                        <p:tgtEl>
                                          <p:spTgt spid="327689"/>
                                        </p:tgtEl>
                                        <p:attrNameLst>
                                          <p:attrName>ppt_x</p:attrName>
                                        </p:attrNameLst>
                                      </p:cBhvr>
                                      <p:tavLst>
                                        <p:tav tm="0">
                                          <p:val>
                                            <p:strVal val="#ppt_x"/>
                                          </p:val>
                                        </p:tav>
                                        <p:tav tm="100000">
                                          <p:val>
                                            <p:strVal val="#ppt_x"/>
                                          </p:val>
                                        </p:tav>
                                      </p:tavLst>
                                    </p:anim>
                                    <p:anim calcmode="lin" valueType="num">
                                      <p:cBhvr additive="base">
                                        <p:cTn id="8" dur="500" fill="hold"/>
                                        <p:tgtEl>
                                          <p:spTgt spid="32768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327711"/>
                                        </p:tgtEl>
                                        <p:attrNameLst>
                                          <p:attrName>style.visibility</p:attrName>
                                        </p:attrNameLst>
                                      </p:cBhvr>
                                      <p:to>
                                        <p:strVal val="visible"/>
                                      </p:to>
                                    </p:set>
                                    <p:anim calcmode="lin" valueType="num">
                                      <p:cBhvr>
                                        <p:cTn id="13" dur="1000" fill="hold"/>
                                        <p:tgtEl>
                                          <p:spTgt spid="327711"/>
                                        </p:tgtEl>
                                        <p:attrNameLst>
                                          <p:attrName>ppt_w</p:attrName>
                                        </p:attrNameLst>
                                      </p:cBhvr>
                                      <p:tavLst>
                                        <p:tav tm="0">
                                          <p:val>
                                            <p:strVal val="#ppt_w*0.70"/>
                                          </p:val>
                                        </p:tav>
                                        <p:tav tm="100000">
                                          <p:val>
                                            <p:strVal val="#ppt_w"/>
                                          </p:val>
                                        </p:tav>
                                      </p:tavLst>
                                    </p:anim>
                                    <p:anim calcmode="lin" valueType="num">
                                      <p:cBhvr>
                                        <p:cTn id="14" dur="1000" fill="hold"/>
                                        <p:tgtEl>
                                          <p:spTgt spid="327711"/>
                                        </p:tgtEl>
                                        <p:attrNameLst>
                                          <p:attrName>ppt_h</p:attrName>
                                        </p:attrNameLst>
                                      </p:cBhvr>
                                      <p:tavLst>
                                        <p:tav tm="0">
                                          <p:val>
                                            <p:strVal val="#ppt_h"/>
                                          </p:val>
                                        </p:tav>
                                        <p:tav tm="100000">
                                          <p:val>
                                            <p:strVal val="#ppt_h"/>
                                          </p:val>
                                        </p:tav>
                                      </p:tavLst>
                                    </p:anim>
                                    <p:animEffect transition="in" filter="fade">
                                      <p:cBhvr>
                                        <p:cTn id="15" dur="1000"/>
                                        <p:tgtEl>
                                          <p:spTgt spid="3277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327699"/>
                                        </p:tgtEl>
                                        <p:attrNameLst>
                                          <p:attrName>style.visibility</p:attrName>
                                        </p:attrNameLst>
                                      </p:cBhvr>
                                      <p:to>
                                        <p:strVal val="visible"/>
                                      </p:to>
                                    </p:set>
                                    <p:anim calcmode="lin" valueType="num">
                                      <p:cBhvr additive="base">
                                        <p:cTn id="20" dur="500" fill="hold"/>
                                        <p:tgtEl>
                                          <p:spTgt spid="327699"/>
                                        </p:tgtEl>
                                        <p:attrNameLst>
                                          <p:attrName>ppt_x</p:attrName>
                                        </p:attrNameLst>
                                      </p:cBhvr>
                                      <p:tavLst>
                                        <p:tav tm="0">
                                          <p:val>
                                            <p:strVal val="0-#ppt_w/2"/>
                                          </p:val>
                                        </p:tav>
                                        <p:tav tm="100000">
                                          <p:val>
                                            <p:strVal val="#ppt_x"/>
                                          </p:val>
                                        </p:tav>
                                      </p:tavLst>
                                    </p:anim>
                                    <p:anim calcmode="lin" valueType="num">
                                      <p:cBhvr additive="base">
                                        <p:cTn id="21" dur="500" fill="hold"/>
                                        <p:tgtEl>
                                          <p:spTgt spid="327699"/>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327694"/>
                                        </p:tgtEl>
                                        <p:attrNameLst>
                                          <p:attrName>style.visibility</p:attrName>
                                        </p:attrNameLst>
                                      </p:cBhvr>
                                      <p:to>
                                        <p:strVal val="visible"/>
                                      </p:to>
                                    </p:set>
                                    <p:anim calcmode="lin" valueType="num">
                                      <p:cBhvr additive="base">
                                        <p:cTn id="26" dur="500" fill="hold"/>
                                        <p:tgtEl>
                                          <p:spTgt spid="327694"/>
                                        </p:tgtEl>
                                        <p:attrNameLst>
                                          <p:attrName>ppt_x</p:attrName>
                                        </p:attrNameLst>
                                      </p:cBhvr>
                                      <p:tavLst>
                                        <p:tav tm="0">
                                          <p:val>
                                            <p:strVal val="0-#ppt_w/2"/>
                                          </p:val>
                                        </p:tav>
                                        <p:tav tm="100000">
                                          <p:val>
                                            <p:strVal val="#ppt_x"/>
                                          </p:val>
                                        </p:tav>
                                      </p:tavLst>
                                    </p:anim>
                                    <p:anim calcmode="lin" valueType="num">
                                      <p:cBhvr additive="base">
                                        <p:cTn id="27" dur="500" fill="hold"/>
                                        <p:tgtEl>
                                          <p:spTgt spid="32769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7683"/>
                                        </p:tgtEl>
                                        <p:attrNameLst>
                                          <p:attrName>style.visibility</p:attrName>
                                        </p:attrNameLst>
                                      </p:cBhvr>
                                      <p:to>
                                        <p:strVal val="visible"/>
                                      </p:to>
                                    </p:set>
                                    <p:anim calcmode="lin" valueType="num">
                                      <p:cBhvr additive="base">
                                        <p:cTn id="32" dur="500" fill="hold"/>
                                        <p:tgtEl>
                                          <p:spTgt spid="327683"/>
                                        </p:tgtEl>
                                        <p:attrNameLst>
                                          <p:attrName>ppt_x</p:attrName>
                                        </p:attrNameLst>
                                      </p:cBhvr>
                                      <p:tavLst>
                                        <p:tav tm="0">
                                          <p:val>
                                            <p:strVal val="#ppt_x"/>
                                          </p:val>
                                        </p:tav>
                                        <p:tav tm="100000">
                                          <p:val>
                                            <p:strVal val="#ppt_x"/>
                                          </p:val>
                                        </p:tav>
                                      </p:tavLst>
                                    </p:anim>
                                    <p:anim calcmode="lin" valueType="num">
                                      <p:cBhvr additive="base">
                                        <p:cTn id="33" dur="500" fill="hold"/>
                                        <p:tgtEl>
                                          <p:spTgt spid="32768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327706"/>
                                        </p:tgtEl>
                                        <p:attrNameLst>
                                          <p:attrName>style.visibility</p:attrName>
                                        </p:attrNameLst>
                                      </p:cBhvr>
                                      <p:to>
                                        <p:strVal val="visible"/>
                                      </p:to>
                                    </p:set>
                                    <p:anim calcmode="lin" valueType="num">
                                      <p:cBhvr additive="base">
                                        <p:cTn id="38" dur="500" fill="hold"/>
                                        <p:tgtEl>
                                          <p:spTgt spid="327706"/>
                                        </p:tgtEl>
                                        <p:attrNameLst>
                                          <p:attrName>ppt_x</p:attrName>
                                        </p:attrNameLst>
                                      </p:cBhvr>
                                      <p:tavLst>
                                        <p:tav tm="0">
                                          <p:val>
                                            <p:strVal val="1+#ppt_w/2"/>
                                          </p:val>
                                        </p:tav>
                                        <p:tav tm="100000">
                                          <p:val>
                                            <p:strVal val="#ppt_x"/>
                                          </p:val>
                                        </p:tav>
                                      </p:tavLst>
                                    </p:anim>
                                    <p:anim calcmode="lin" valueType="num">
                                      <p:cBhvr additive="base">
                                        <p:cTn id="39" dur="500" fill="hold"/>
                                        <p:tgtEl>
                                          <p:spTgt spid="32770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27684"/>
                                        </p:tgtEl>
                                        <p:attrNameLst>
                                          <p:attrName>style.visibility</p:attrName>
                                        </p:attrNameLst>
                                      </p:cBhvr>
                                      <p:to>
                                        <p:strVal val="visible"/>
                                      </p:to>
                                    </p:set>
                                    <p:anim calcmode="lin" valueType="num">
                                      <p:cBhvr additive="base">
                                        <p:cTn id="44" dur="500" fill="hold"/>
                                        <p:tgtEl>
                                          <p:spTgt spid="327684"/>
                                        </p:tgtEl>
                                        <p:attrNameLst>
                                          <p:attrName>ppt_x</p:attrName>
                                        </p:attrNameLst>
                                      </p:cBhvr>
                                      <p:tavLst>
                                        <p:tav tm="0">
                                          <p:val>
                                            <p:strVal val="#ppt_x"/>
                                          </p:val>
                                        </p:tav>
                                        <p:tav tm="100000">
                                          <p:val>
                                            <p:strVal val="#ppt_x"/>
                                          </p:val>
                                        </p:tav>
                                      </p:tavLst>
                                    </p:anim>
                                    <p:anim calcmode="lin" valueType="num">
                                      <p:cBhvr additive="base">
                                        <p:cTn id="45" dur="500" fill="hold"/>
                                        <p:tgtEl>
                                          <p:spTgt spid="327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p:bldP spid="3276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a:extLst>
              <a:ext uri="{FF2B5EF4-FFF2-40B4-BE49-F238E27FC236}">
                <a16:creationId xmlns:a16="http://schemas.microsoft.com/office/drawing/2014/main" id="{62AAC396-7AC8-477A-BE2A-E0ABF7471787}"/>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19459" name="Text Box 2">
            <a:extLst>
              <a:ext uri="{FF2B5EF4-FFF2-40B4-BE49-F238E27FC236}">
                <a16:creationId xmlns:a16="http://schemas.microsoft.com/office/drawing/2014/main" id="{FEC30CF7-9B5B-4491-AA0B-FF84352EEC2D}"/>
              </a:ext>
            </a:extLst>
          </p:cNvPr>
          <p:cNvSpPr txBox="1">
            <a:spLocks noChangeArrowheads="1"/>
          </p:cNvSpPr>
          <p:nvPr/>
        </p:nvSpPr>
        <p:spPr bwMode="auto">
          <a:xfrm>
            <a:off x="288925" y="115888"/>
            <a:ext cx="8675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rgbClr val="008000"/>
                </a:solidFill>
              </a:rPr>
              <a:t>Feasibility of ablative cleaning of particles</a:t>
            </a:r>
          </a:p>
        </p:txBody>
      </p:sp>
      <p:sp>
        <p:nvSpPr>
          <p:cNvPr id="324611" name="Text Box 3">
            <a:extLst>
              <a:ext uri="{FF2B5EF4-FFF2-40B4-BE49-F238E27FC236}">
                <a16:creationId xmlns:a16="http://schemas.microsoft.com/office/drawing/2014/main" id="{D90584B9-CEC3-4A43-B680-52C814C946A0}"/>
              </a:ext>
            </a:extLst>
          </p:cNvPr>
          <p:cNvSpPr txBox="1">
            <a:spLocks noChangeArrowheads="1"/>
          </p:cNvSpPr>
          <p:nvPr/>
        </p:nvSpPr>
        <p:spPr bwMode="auto">
          <a:xfrm>
            <a:off x="177800" y="4979988"/>
            <a:ext cx="88582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Actual pressures </a:t>
            </a:r>
            <a:r>
              <a:rPr lang="en-US" altLang="en-US" b="1" i="1"/>
              <a:t>higher</a:t>
            </a:r>
            <a:r>
              <a:rPr lang="en-US" altLang="en-US"/>
              <a:t> (lateral expansion, losses)</a:t>
            </a:r>
          </a:p>
          <a:p>
            <a:pPr>
              <a:spcBef>
                <a:spcPct val="50000"/>
              </a:spcBef>
            </a:pPr>
            <a:r>
              <a:rPr lang="en-US" altLang="en-US"/>
              <a:t>Such pressures are attainable within </a:t>
            </a:r>
            <a:r>
              <a:rPr lang="en-US" altLang="en-US" b="1" i="1"/>
              <a:t>narrow interval</a:t>
            </a:r>
            <a:r>
              <a:rPr lang="en-US" altLang="en-US"/>
              <a:t> of </a:t>
            </a:r>
            <a:r>
              <a:rPr lang="en-US" altLang="en-US" i="1"/>
              <a:t>T</a:t>
            </a:r>
            <a:r>
              <a:rPr lang="en-US" altLang="en-US" i="1" baseline="-25000"/>
              <a:t>max</a:t>
            </a:r>
            <a:r>
              <a:rPr lang="en-US" altLang="en-US"/>
              <a:t>~1.5 </a:t>
            </a:r>
            <a:r>
              <a:rPr lang="en-US" altLang="en-US" i="1"/>
              <a:t>T</a:t>
            </a:r>
            <a:r>
              <a:rPr lang="en-US" altLang="en-US" i="1" baseline="-25000"/>
              <a:t>b</a:t>
            </a:r>
            <a:endParaRPr lang="en-US" altLang="en-US"/>
          </a:p>
        </p:txBody>
      </p:sp>
      <p:sp>
        <p:nvSpPr>
          <p:cNvPr id="19461" name="Rectangle 4">
            <a:extLst>
              <a:ext uri="{FF2B5EF4-FFF2-40B4-BE49-F238E27FC236}">
                <a16:creationId xmlns:a16="http://schemas.microsoft.com/office/drawing/2014/main" id="{AA1BED0A-CF1C-4FC7-9F4C-9A772FC082AA}"/>
              </a:ext>
            </a:extLst>
          </p:cNvPr>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24623" name="Group 15">
            <a:extLst>
              <a:ext uri="{FF2B5EF4-FFF2-40B4-BE49-F238E27FC236}">
                <a16:creationId xmlns:a16="http://schemas.microsoft.com/office/drawing/2014/main" id="{019C2A64-49B0-4557-8624-F2C585D99313}"/>
              </a:ext>
            </a:extLst>
          </p:cNvPr>
          <p:cNvGrpSpPr>
            <a:grpSpLocks/>
          </p:cNvGrpSpPr>
          <p:nvPr/>
        </p:nvGrpSpPr>
        <p:grpSpPr bwMode="auto">
          <a:xfrm>
            <a:off x="1187450" y="1196975"/>
            <a:ext cx="5221288" cy="1287463"/>
            <a:chOff x="748" y="754"/>
            <a:chExt cx="3289" cy="811"/>
          </a:xfrm>
        </p:grpSpPr>
        <p:sp>
          <p:nvSpPr>
            <p:cNvPr id="19470" name="Text Box 6">
              <a:extLst>
                <a:ext uri="{FF2B5EF4-FFF2-40B4-BE49-F238E27FC236}">
                  <a16:creationId xmlns:a16="http://schemas.microsoft.com/office/drawing/2014/main" id="{A22B5312-E588-4CF7-B229-D908D00A88B9}"/>
                </a:ext>
              </a:extLst>
            </p:cNvPr>
            <p:cNvSpPr txBox="1">
              <a:spLocks noChangeArrowheads="1"/>
            </p:cNvSpPr>
            <p:nvPr/>
          </p:nvSpPr>
          <p:spPr bwMode="auto">
            <a:xfrm>
              <a:off x="748" y="754"/>
              <a:ext cx="32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Force criterion: </a:t>
              </a:r>
              <a:r>
                <a:rPr lang="en-US" altLang="en-US" i="1"/>
                <a:t>pS&gt;F</a:t>
              </a:r>
              <a:r>
                <a:rPr lang="en-US" altLang="en-US" i="1" baseline="-25000"/>
                <a:t>adhesion</a:t>
              </a:r>
            </a:p>
          </p:txBody>
        </p:sp>
        <p:graphicFrame>
          <p:nvGraphicFramePr>
            <p:cNvPr id="19471" name="Object 7">
              <a:extLst>
                <a:ext uri="{FF2B5EF4-FFF2-40B4-BE49-F238E27FC236}">
                  <a16:creationId xmlns:a16="http://schemas.microsoft.com/office/drawing/2014/main" id="{26A8C97B-5BFB-4829-BBAE-7A004C99EEEE}"/>
                </a:ext>
              </a:extLst>
            </p:cNvPr>
            <p:cNvGraphicFramePr>
              <a:graphicFrameLocks noChangeAspect="1"/>
            </p:cNvGraphicFramePr>
            <p:nvPr/>
          </p:nvGraphicFramePr>
          <p:xfrm>
            <a:off x="1081" y="1071"/>
            <a:ext cx="1617" cy="494"/>
          </p:xfrm>
          <a:graphic>
            <a:graphicData uri="http://schemas.openxmlformats.org/presentationml/2006/ole">
              <mc:AlternateContent xmlns:mc="http://schemas.openxmlformats.org/markup-compatibility/2006">
                <mc:Choice xmlns:v="urn:schemas-microsoft-com:vml" Requires="v">
                  <p:oleObj spid="_x0000_s19472" name="Equation" r:id="rId4" imgW="1295400" imgH="393700" progId="Equation.3">
                    <p:embed/>
                  </p:oleObj>
                </mc:Choice>
                <mc:Fallback>
                  <p:oleObj name="Equation" r:id="rId4" imgW="1295400" imgH="3937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 y="1071"/>
                          <a:ext cx="1617"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463" name="Rectangle 8">
            <a:extLst>
              <a:ext uri="{FF2B5EF4-FFF2-40B4-BE49-F238E27FC236}">
                <a16:creationId xmlns:a16="http://schemas.microsoft.com/office/drawing/2014/main" id="{7E18659D-1A33-43DF-A6D1-00D2D0B489B7}"/>
              </a:ext>
            </a:extLst>
          </p:cNvPr>
          <p:cNvSpPr>
            <a:spLocks noChangeArrowheads="1"/>
          </p:cNvSpPr>
          <p:nvPr/>
        </p:nvSpPr>
        <p:spPr bwMode="auto">
          <a:xfrm>
            <a:off x="0" y="3627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4" name="Rectangle 9">
            <a:extLst>
              <a:ext uri="{FF2B5EF4-FFF2-40B4-BE49-F238E27FC236}">
                <a16:creationId xmlns:a16="http://schemas.microsoft.com/office/drawing/2014/main" id="{3490EA24-69D6-47BA-B86B-AE848A04622A}"/>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24622" name="Group 14">
            <a:extLst>
              <a:ext uri="{FF2B5EF4-FFF2-40B4-BE49-F238E27FC236}">
                <a16:creationId xmlns:a16="http://schemas.microsoft.com/office/drawing/2014/main" id="{9C25E88F-E16D-4DF2-8F14-0095BA285FCE}"/>
              </a:ext>
            </a:extLst>
          </p:cNvPr>
          <p:cNvGrpSpPr>
            <a:grpSpLocks/>
          </p:cNvGrpSpPr>
          <p:nvPr/>
        </p:nvGrpSpPr>
        <p:grpSpPr bwMode="auto">
          <a:xfrm>
            <a:off x="1187450" y="2852738"/>
            <a:ext cx="6048375" cy="1401762"/>
            <a:chOff x="748" y="1797"/>
            <a:chExt cx="3810" cy="883"/>
          </a:xfrm>
        </p:grpSpPr>
        <p:sp>
          <p:nvSpPr>
            <p:cNvPr id="19468" name="Text Box 11">
              <a:extLst>
                <a:ext uri="{FF2B5EF4-FFF2-40B4-BE49-F238E27FC236}">
                  <a16:creationId xmlns:a16="http://schemas.microsoft.com/office/drawing/2014/main" id="{D8081CFE-E249-4B4A-99A8-B7E2FF44530C}"/>
                </a:ext>
              </a:extLst>
            </p:cNvPr>
            <p:cNvSpPr txBox="1">
              <a:spLocks noChangeArrowheads="1"/>
            </p:cNvSpPr>
            <p:nvPr/>
          </p:nvSpPr>
          <p:spPr bwMode="auto">
            <a:xfrm>
              <a:off x="748" y="1797"/>
              <a:ext cx="38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Energy criterion </a:t>
              </a:r>
              <a:r>
                <a:rPr lang="en-US" altLang="en-US" i="1"/>
                <a:t>pV&gt;E</a:t>
              </a:r>
              <a:r>
                <a:rPr lang="en-US" altLang="en-US" i="1" baseline="-25000"/>
                <a:t>adhesion</a:t>
              </a:r>
              <a:endParaRPr lang="en-US" altLang="en-US" i="1"/>
            </a:p>
          </p:txBody>
        </p:sp>
        <p:graphicFrame>
          <p:nvGraphicFramePr>
            <p:cNvPr id="19469" name="Object 12">
              <a:extLst>
                <a:ext uri="{FF2B5EF4-FFF2-40B4-BE49-F238E27FC236}">
                  <a16:creationId xmlns:a16="http://schemas.microsoft.com/office/drawing/2014/main" id="{D5A9BB45-D29A-4AD3-A603-0DAE7323BD8F}"/>
                </a:ext>
              </a:extLst>
            </p:cNvPr>
            <p:cNvGraphicFramePr>
              <a:graphicFrameLocks noChangeAspect="1"/>
            </p:cNvGraphicFramePr>
            <p:nvPr/>
          </p:nvGraphicFramePr>
          <p:xfrm>
            <a:off x="1525" y="2184"/>
            <a:ext cx="1549" cy="496"/>
          </p:xfrm>
          <a:graphic>
            <a:graphicData uri="http://schemas.openxmlformats.org/presentationml/2006/ole">
              <mc:AlternateContent xmlns:mc="http://schemas.openxmlformats.org/markup-compatibility/2006">
                <mc:Choice xmlns:v="urn:schemas-microsoft-com:vml" Requires="v">
                  <p:oleObj spid="_x0000_s19473" name="Equation" r:id="rId6" imgW="1231366" imgH="393529" progId="Equation.3">
                    <p:embed/>
                  </p:oleObj>
                </mc:Choice>
                <mc:Fallback>
                  <p:oleObj name="Equation" r:id="rId6" imgW="1231366" imgH="393529"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 y="2184"/>
                          <a:ext cx="1549"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9466" name="Rectangle 13">
            <a:extLst>
              <a:ext uri="{FF2B5EF4-FFF2-40B4-BE49-F238E27FC236}">
                <a16:creationId xmlns:a16="http://schemas.microsoft.com/office/drawing/2014/main" id="{92BDF568-0B1D-4501-9FDD-5E2CF2A71992}"/>
              </a:ext>
            </a:extLst>
          </p:cNvPr>
          <p:cNvSpPr>
            <a:spLocks noChangeArrowheads="1"/>
          </p:cNvSpPr>
          <p:nvPr/>
        </p:nvSpPr>
        <p:spPr bwMode="auto">
          <a:xfrm>
            <a:off x="0" y="364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7" name="Text Box 16">
            <a:extLst>
              <a:ext uri="{FF2B5EF4-FFF2-40B4-BE49-F238E27FC236}">
                <a16:creationId xmlns:a16="http://schemas.microsoft.com/office/drawing/2014/main" id="{05A62D2B-D357-4364-A329-B3AD3617C459}"/>
              </a:ext>
            </a:extLst>
          </p:cNvPr>
          <p:cNvSpPr txBox="1">
            <a:spLocks noChangeArrowheads="1"/>
          </p:cNvSpPr>
          <p:nvPr/>
        </p:nvSpPr>
        <p:spPr bwMode="auto">
          <a:xfrm>
            <a:off x="2411413" y="692150"/>
            <a:ext cx="3960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Conditions for the pressure </a:t>
            </a:r>
            <a:r>
              <a:rPr lang="en-US" altLang="en-US" i="1"/>
              <a:t>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24623"/>
                                        </p:tgtEl>
                                        <p:attrNameLst>
                                          <p:attrName>style.visibility</p:attrName>
                                        </p:attrNameLst>
                                      </p:cBhvr>
                                      <p:to>
                                        <p:strVal val="visible"/>
                                      </p:to>
                                    </p:set>
                                    <p:anim calcmode="lin" valueType="num">
                                      <p:cBhvr>
                                        <p:cTn id="7" dur="500" fill="hold"/>
                                        <p:tgtEl>
                                          <p:spTgt spid="324623"/>
                                        </p:tgtEl>
                                        <p:attrNameLst>
                                          <p:attrName>ppt_w</p:attrName>
                                        </p:attrNameLst>
                                      </p:cBhvr>
                                      <p:tavLst>
                                        <p:tav tm="0">
                                          <p:val>
                                            <p:fltVal val="0"/>
                                          </p:val>
                                        </p:tav>
                                        <p:tav tm="100000">
                                          <p:val>
                                            <p:strVal val="#ppt_w"/>
                                          </p:val>
                                        </p:tav>
                                      </p:tavLst>
                                    </p:anim>
                                    <p:anim calcmode="lin" valueType="num">
                                      <p:cBhvr>
                                        <p:cTn id="8" dur="500" fill="hold"/>
                                        <p:tgtEl>
                                          <p:spTgt spid="32462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24622"/>
                                        </p:tgtEl>
                                        <p:attrNameLst>
                                          <p:attrName>style.visibility</p:attrName>
                                        </p:attrNameLst>
                                      </p:cBhvr>
                                      <p:to>
                                        <p:strVal val="visible"/>
                                      </p:to>
                                    </p:set>
                                    <p:anim calcmode="lin" valueType="num">
                                      <p:cBhvr>
                                        <p:cTn id="13" dur="500" fill="hold"/>
                                        <p:tgtEl>
                                          <p:spTgt spid="324622"/>
                                        </p:tgtEl>
                                        <p:attrNameLst>
                                          <p:attrName>ppt_w</p:attrName>
                                        </p:attrNameLst>
                                      </p:cBhvr>
                                      <p:tavLst>
                                        <p:tav tm="0">
                                          <p:val>
                                            <p:fltVal val="0"/>
                                          </p:val>
                                        </p:tav>
                                        <p:tav tm="100000">
                                          <p:val>
                                            <p:strVal val="#ppt_w"/>
                                          </p:val>
                                        </p:tav>
                                      </p:tavLst>
                                    </p:anim>
                                    <p:anim calcmode="lin" valueType="num">
                                      <p:cBhvr>
                                        <p:cTn id="14" dur="500" fill="hold"/>
                                        <p:tgtEl>
                                          <p:spTgt spid="32462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4611"/>
                                        </p:tgtEl>
                                        <p:attrNameLst>
                                          <p:attrName>style.visibility</p:attrName>
                                        </p:attrNameLst>
                                      </p:cBhvr>
                                      <p:to>
                                        <p:strVal val="visible"/>
                                      </p:to>
                                    </p:set>
                                    <p:anim calcmode="lin" valueType="num">
                                      <p:cBhvr additive="base">
                                        <p:cTn id="19" dur="500" fill="hold"/>
                                        <p:tgtEl>
                                          <p:spTgt spid="324611"/>
                                        </p:tgtEl>
                                        <p:attrNameLst>
                                          <p:attrName>ppt_x</p:attrName>
                                        </p:attrNameLst>
                                      </p:cBhvr>
                                      <p:tavLst>
                                        <p:tav tm="0">
                                          <p:val>
                                            <p:strVal val="#ppt_x"/>
                                          </p:val>
                                        </p:tav>
                                        <p:tav tm="100000">
                                          <p:val>
                                            <p:strVal val="#ppt_x"/>
                                          </p:val>
                                        </p:tav>
                                      </p:tavLst>
                                    </p:anim>
                                    <p:anim calcmode="lin" valueType="num">
                                      <p:cBhvr additive="base">
                                        <p:cTn id="20" dur="500" fill="hold"/>
                                        <p:tgtEl>
                                          <p:spTgt spid="324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a:extLst>
              <a:ext uri="{FF2B5EF4-FFF2-40B4-BE49-F238E27FC236}">
                <a16:creationId xmlns:a16="http://schemas.microsoft.com/office/drawing/2014/main" id="{B4D9EF24-CA28-42FF-B462-D76F5A3E5226}"/>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1507" name="Text Box 4">
            <a:extLst>
              <a:ext uri="{FF2B5EF4-FFF2-40B4-BE49-F238E27FC236}">
                <a16:creationId xmlns:a16="http://schemas.microsoft.com/office/drawing/2014/main" id="{415EA572-1091-4040-8F4D-6291D421350C}"/>
              </a:ext>
            </a:extLst>
          </p:cNvPr>
          <p:cNvSpPr txBox="1">
            <a:spLocks noChangeArrowheads="1"/>
          </p:cNvSpPr>
          <p:nvPr/>
        </p:nvSpPr>
        <p:spPr bwMode="auto">
          <a:xfrm>
            <a:off x="900113" y="0"/>
            <a:ext cx="7561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rgbClr val="FF0000"/>
                </a:solidFill>
              </a:rPr>
              <a:t>Focusing: intensity and temperature</a:t>
            </a:r>
          </a:p>
        </p:txBody>
      </p:sp>
      <p:graphicFrame>
        <p:nvGraphicFramePr>
          <p:cNvPr id="21508" name="Object 5">
            <a:extLst>
              <a:ext uri="{FF2B5EF4-FFF2-40B4-BE49-F238E27FC236}">
                <a16:creationId xmlns:a16="http://schemas.microsoft.com/office/drawing/2014/main" id="{3A48B41B-AA84-4536-ABCF-6A690B71B7F0}"/>
              </a:ext>
            </a:extLst>
          </p:cNvPr>
          <p:cNvGraphicFramePr>
            <a:graphicFrameLocks noChangeAspect="1"/>
          </p:cNvGraphicFramePr>
          <p:nvPr/>
        </p:nvGraphicFramePr>
        <p:xfrm>
          <a:off x="34925" y="836613"/>
          <a:ext cx="7439025" cy="5256212"/>
        </p:xfrm>
        <a:graphic>
          <a:graphicData uri="http://schemas.openxmlformats.org/presentationml/2006/ole">
            <mc:AlternateContent xmlns:mc="http://schemas.openxmlformats.org/markup-compatibility/2006">
              <mc:Choice xmlns:v="urn:schemas-microsoft-com:vml" Requires="v">
                <p:oleObj spid="_x0000_s21510" name="Graph" r:id="rId3" imgW="7582814" imgH="3192475" progId="Origin50.Graph">
                  <p:embed/>
                </p:oleObj>
              </mc:Choice>
              <mc:Fallback>
                <p:oleObj name="Graph" r:id="rId3" imgW="7582814" imgH="3192475" progId="Origin50.Grap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l="2847" t="7487" r="48091" b="10149"/>
                      <a:stretch>
                        <a:fillRect/>
                      </a:stretch>
                    </p:blipFill>
                    <p:spPr bwMode="auto">
                      <a:xfrm>
                        <a:off x="34925" y="836613"/>
                        <a:ext cx="7439025"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Text Box 6">
            <a:extLst>
              <a:ext uri="{FF2B5EF4-FFF2-40B4-BE49-F238E27FC236}">
                <a16:creationId xmlns:a16="http://schemas.microsoft.com/office/drawing/2014/main" id="{C877CC6E-70FE-475F-9602-8E4D6A6C9AC6}"/>
              </a:ext>
            </a:extLst>
          </p:cNvPr>
          <p:cNvSpPr txBox="1">
            <a:spLocks noChangeArrowheads="1"/>
          </p:cNvSpPr>
          <p:nvPr/>
        </p:nvSpPr>
        <p:spPr bwMode="auto">
          <a:xfrm>
            <a:off x="6372225" y="2841625"/>
            <a:ext cx="2592388"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ns pulses, </a:t>
            </a:r>
            <a:r>
              <a:rPr lang="en-US" altLang="en-US" i="1"/>
              <a:t>r&gt;</a:t>
            </a:r>
            <a:r>
              <a:rPr lang="en-US" altLang="en-US"/>
              <a:t>3</a:t>
            </a:r>
            <a:r>
              <a:rPr lang="en-US" altLang="en-US" i="1">
                <a:sym typeface="Symbol" panose="05050102010706020507" pitchFamily="18" charset="2"/>
              </a:rPr>
              <a:t></a:t>
            </a:r>
            <a:r>
              <a:rPr lang="en-US" altLang="en-US"/>
              <a:t>: </a:t>
            </a:r>
          </a:p>
          <a:p>
            <a:pPr>
              <a:spcBef>
                <a:spcPct val="50000"/>
              </a:spcBef>
            </a:pPr>
            <a:r>
              <a:rPr lang="en-US" altLang="en-US" i="1">
                <a:solidFill>
                  <a:srgbClr val="FF0000"/>
                </a:solidFill>
              </a:rPr>
              <a:t>I</a:t>
            </a:r>
            <a:r>
              <a:rPr lang="en-US" altLang="en-US" i="1" baseline="-25000">
                <a:solidFill>
                  <a:srgbClr val="FF0000"/>
                </a:solidFill>
              </a:rPr>
              <a:t>max</a:t>
            </a:r>
            <a:r>
              <a:rPr lang="en-US" altLang="en-US">
                <a:solidFill>
                  <a:srgbClr val="FF0000"/>
                </a:solidFill>
              </a:rPr>
              <a:t> due to caustic</a:t>
            </a:r>
          </a:p>
          <a:p>
            <a:pPr>
              <a:spcBef>
                <a:spcPct val="50000"/>
              </a:spcBef>
            </a:pPr>
            <a:r>
              <a:rPr lang="en-US" altLang="en-US" i="1">
                <a:solidFill>
                  <a:schemeClr val="accent2"/>
                </a:solidFill>
              </a:rPr>
              <a:t>T</a:t>
            </a:r>
            <a:r>
              <a:rPr lang="en-US" altLang="en-US" i="1" baseline="-25000">
                <a:solidFill>
                  <a:schemeClr val="accent2"/>
                </a:solidFill>
              </a:rPr>
              <a:t>max</a:t>
            </a:r>
            <a:r>
              <a:rPr lang="en-US" altLang="en-US">
                <a:solidFill>
                  <a:schemeClr val="accent2"/>
                </a:solidFill>
              </a:rPr>
              <a:t> due to geom.</a:t>
            </a:r>
          </a:p>
          <a:p>
            <a:pPr>
              <a:spcBef>
                <a:spcPct val="50000"/>
              </a:spcBef>
            </a:pPr>
            <a:r>
              <a:rPr lang="en-US" altLang="en-US"/>
              <a:t>(larger power)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2">
            <a:extLst>
              <a:ext uri="{FF2B5EF4-FFF2-40B4-BE49-F238E27FC236}">
                <a16:creationId xmlns:a16="http://schemas.microsoft.com/office/drawing/2014/main" id="{3494DF06-EB8C-46A9-82B6-454515021F7A}"/>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2531" name="Text Box 2">
            <a:extLst>
              <a:ext uri="{FF2B5EF4-FFF2-40B4-BE49-F238E27FC236}">
                <a16:creationId xmlns:a16="http://schemas.microsoft.com/office/drawing/2014/main" id="{5DC560C6-0D14-434C-A9A3-4C5C6E67C6C4}"/>
              </a:ext>
            </a:extLst>
          </p:cNvPr>
          <p:cNvSpPr txBox="1">
            <a:spLocks noChangeArrowheads="1"/>
          </p:cNvSpPr>
          <p:nvPr/>
        </p:nvSpPr>
        <p:spPr bwMode="auto">
          <a:xfrm>
            <a:off x="223838" y="0"/>
            <a:ext cx="820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Comparison with the experiment </a:t>
            </a:r>
            <a:r>
              <a:rPr lang="en-US" altLang="en-US"/>
              <a:t>SiO</a:t>
            </a:r>
            <a:r>
              <a:rPr lang="en-US" altLang="en-US" baseline="-25000"/>
              <a:t>2</a:t>
            </a:r>
            <a:r>
              <a:rPr lang="en-US" altLang="en-US"/>
              <a:t>/Si, </a:t>
            </a:r>
            <a:r>
              <a:rPr lang="en-US" altLang="en-US" b="1">
                <a:solidFill>
                  <a:srgbClr val="FF0000"/>
                </a:solidFill>
              </a:rPr>
              <a:t>ablative mechanism</a:t>
            </a:r>
            <a:endParaRPr lang="en-US" altLang="en-US"/>
          </a:p>
        </p:txBody>
      </p:sp>
      <p:sp>
        <p:nvSpPr>
          <p:cNvPr id="22532" name="Text Box 3">
            <a:extLst>
              <a:ext uri="{FF2B5EF4-FFF2-40B4-BE49-F238E27FC236}">
                <a16:creationId xmlns:a16="http://schemas.microsoft.com/office/drawing/2014/main" id="{847D6F4D-7759-436E-9476-8641BD133EC7}"/>
              </a:ext>
            </a:extLst>
          </p:cNvPr>
          <p:cNvSpPr txBox="1">
            <a:spLocks noChangeArrowheads="1"/>
          </p:cNvSpPr>
          <p:nvPr/>
        </p:nvSpPr>
        <p:spPr bwMode="auto">
          <a:xfrm>
            <a:off x="76200" y="609600"/>
            <a:ext cx="4891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8000"/>
                </a:solidFill>
                <a:sym typeface="Symbol" panose="05050102010706020507" pitchFamily="18" charset="2"/>
              </a:rPr>
              <a:t>          - KrF</a:t>
            </a:r>
            <a:r>
              <a:rPr lang="en-US" altLang="en-US" sz="2000" b="1" i="1">
                <a:solidFill>
                  <a:srgbClr val="008000"/>
                </a:solidFill>
                <a:sym typeface="Symbol" panose="05050102010706020507" pitchFamily="18" charset="2"/>
              </a:rPr>
              <a:t>, </a:t>
            </a:r>
            <a:r>
              <a:rPr lang="en-US" altLang="en-US" sz="2000" b="1">
                <a:solidFill>
                  <a:srgbClr val="008000"/>
                </a:solidFill>
              </a:rPr>
              <a:t>=248 nm, Vacuum*</a:t>
            </a:r>
            <a:endParaRPr lang="en-US" altLang="en-US" sz="2000">
              <a:solidFill>
                <a:srgbClr val="008000"/>
              </a:solidFill>
            </a:endParaRPr>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27 ns, </a:t>
            </a:r>
            <a:r>
              <a:rPr lang="en-US" altLang="en-US" sz="2000" i="1"/>
              <a:t>A</a:t>
            </a:r>
            <a:r>
              <a:rPr lang="en-US" altLang="en-US" sz="2000"/>
              <a:t>=0.39, </a:t>
            </a:r>
            <a:r>
              <a:rPr lang="en-US" altLang="en-US" sz="2000" i="1">
                <a:sym typeface="Symbol" panose="05050102010706020507" pitchFamily="18" charset="2"/>
              </a:rPr>
              <a:t>l</a:t>
            </a:r>
            <a:r>
              <a:rPr lang="en-US" altLang="en-US" sz="2000" i="1" baseline="-25000">
                <a:sym typeface="Symbol" panose="05050102010706020507" pitchFamily="18" charset="2"/>
              </a:rPr>
              <a:t></a:t>
            </a:r>
            <a:r>
              <a:rPr lang="en-US" altLang="en-US" sz="2000">
                <a:sym typeface="Symbol" panose="05050102010706020507" pitchFamily="18" charset="2"/>
              </a:rPr>
              <a:t>=6 nm, </a:t>
            </a:r>
            <a:r>
              <a:rPr lang="en-US" altLang="en-US" sz="2000" i="1">
                <a:sym typeface="Symbol" panose="05050102010706020507" pitchFamily="18" charset="2"/>
              </a:rPr>
              <a:t>l</a:t>
            </a:r>
            <a:r>
              <a:rPr lang="en-US" altLang="en-US" sz="2000" i="1" baseline="-25000">
                <a:sym typeface="Symbol" panose="05050102010706020507" pitchFamily="18" charset="2"/>
              </a:rPr>
              <a:t>T</a:t>
            </a:r>
            <a:r>
              <a:rPr lang="en-US" altLang="en-US" sz="2000">
                <a:sym typeface="Symbol" panose="05050102010706020507" pitchFamily="18" charset="2"/>
              </a:rPr>
              <a:t>=0.8 µm, </a:t>
            </a:r>
            <a:r>
              <a:rPr lang="en-US" altLang="en-US" sz="2000" i="1"/>
              <a:t>n</a:t>
            </a:r>
            <a:r>
              <a:rPr lang="en-US" altLang="en-US" sz="2000" i="1" baseline="-25000"/>
              <a:t>p</a:t>
            </a:r>
            <a:r>
              <a:rPr lang="en-US" altLang="en-US" sz="2000" i="1"/>
              <a:t>=</a:t>
            </a:r>
            <a:r>
              <a:rPr lang="en-US" altLang="en-US" sz="2000"/>
              <a:t>1.5</a:t>
            </a:r>
            <a:endParaRPr lang="en-US" altLang="en-US" sz="2000">
              <a:solidFill>
                <a:srgbClr val="0000FF"/>
              </a:solidFill>
            </a:endParaRPr>
          </a:p>
        </p:txBody>
      </p:sp>
      <p:sp>
        <p:nvSpPr>
          <p:cNvPr id="147461" name="Text Box 5">
            <a:extLst>
              <a:ext uri="{FF2B5EF4-FFF2-40B4-BE49-F238E27FC236}">
                <a16:creationId xmlns:a16="http://schemas.microsoft.com/office/drawing/2014/main" id="{5F23BCB6-7B57-4544-AFDE-F11254AB5806}"/>
              </a:ext>
            </a:extLst>
          </p:cNvPr>
          <p:cNvSpPr txBox="1">
            <a:spLocks noChangeArrowheads="1"/>
          </p:cNvSpPr>
          <p:nvPr/>
        </p:nvSpPr>
        <p:spPr bwMode="auto">
          <a:xfrm>
            <a:off x="5362575" y="1844675"/>
            <a:ext cx="367347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US" altLang="en-US"/>
              <a:t>3D calculations</a:t>
            </a:r>
          </a:p>
          <a:p>
            <a:pPr>
              <a:spcBef>
                <a:spcPct val="50000"/>
              </a:spcBef>
              <a:buFontTx/>
              <a:buChar char="•"/>
            </a:pPr>
            <a:r>
              <a:rPr lang="en-US" altLang="en-US">
                <a:solidFill>
                  <a:srgbClr val="009900"/>
                </a:solidFill>
              </a:rPr>
              <a:t>Thermal expansion - wrong</a:t>
            </a:r>
          </a:p>
          <a:p>
            <a:pPr>
              <a:spcBef>
                <a:spcPct val="50000"/>
              </a:spcBef>
              <a:buFontTx/>
              <a:buChar char="•"/>
            </a:pPr>
            <a:r>
              <a:rPr lang="en-US" altLang="en-US" b="1">
                <a:solidFill>
                  <a:srgbClr val="FF0000"/>
                </a:solidFill>
              </a:rPr>
              <a:t>Ablation-correct </a:t>
            </a:r>
            <a:r>
              <a:rPr lang="en-US" altLang="en-US" b="1" u="sng">
                <a:solidFill>
                  <a:srgbClr val="FF0000"/>
                </a:solidFill>
              </a:rPr>
              <a:t>slope</a:t>
            </a:r>
          </a:p>
          <a:p>
            <a:pPr>
              <a:spcBef>
                <a:spcPct val="50000"/>
              </a:spcBef>
              <a:buFontTx/>
              <a:buChar char="•"/>
            </a:pPr>
            <a:r>
              <a:rPr lang="en-US" altLang="en-US"/>
              <a:t>Discrepancies:</a:t>
            </a:r>
          </a:p>
          <a:p>
            <a:pPr>
              <a:spcBef>
                <a:spcPct val="50000"/>
              </a:spcBef>
              <a:buFontTx/>
              <a:buChar char="•"/>
            </a:pPr>
            <a:r>
              <a:rPr lang="en-US" altLang="en-US"/>
              <a:t>Substrate influence</a:t>
            </a:r>
          </a:p>
          <a:p>
            <a:pPr>
              <a:spcBef>
                <a:spcPct val="50000"/>
              </a:spcBef>
              <a:buFontTx/>
              <a:buChar char="•"/>
            </a:pPr>
            <a:r>
              <a:rPr lang="en-US" altLang="en-US"/>
              <a:t>Parameters (</a:t>
            </a:r>
            <a:r>
              <a:rPr lang="en-US" altLang="en-US" i="1"/>
              <a:t>T</a:t>
            </a:r>
            <a:r>
              <a:rPr lang="en-US" altLang="en-US"/>
              <a:t>-dep., particles stoichiometry)</a:t>
            </a:r>
          </a:p>
        </p:txBody>
      </p:sp>
      <p:sp>
        <p:nvSpPr>
          <p:cNvPr id="22534" name="Text Box 7">
            <a:extLst>
              <a:ext uri="{FF2B5EF4-FFF2-40B4-BE49-F238E27FC236}">
                <a16:creationId xmlns:a16="http://schemas.microsoft.com/office/drawing/2014/main" id="{678D0CF3-5B84-4395-9956-0A0757B89B37}"/>
              </a:ext>
            </a:extLst>
          </p:cNvPr>
          <p:cNvSpPr txBox="1">
            <a:spLocks noChangeArrowheads="1"/>
          </p:cNvSpPr>
          <p:nvPr/>
        </p:nvSpPr>
        <p:spPr bwMode="auto">
          <a:xfrm>
            <a:off x="179388" y="6129338"/>
            <a:ext cx="3348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a:t>*Schrems, Mühlberger, et. al, 2002</a:t>
            </a:r>
            <a:endParaRPr lang="en-US" altLang="en-US" sz="1600"/>
          </a:p>
        </p:txBody>
      </p:sp>
      <p:graphicFrame>
        <p:nvGraphicFramePr>
          <p:cNvPr id="22535" name="Object 1031">
            <a:extLst>
              <a:ext uri="{FF2B5EF4-FFF2-40B4-BE49-F238E27FC236}">
                <a16:creationId xmlns:a16="http://schemas.microsoft.com/office/drawing/2014/main" id="{0EA0A0B3-DB48-4255-82E4-B16C42A58A02}"/>
              </a:ext>
            </a:extLst>
          </p:cNvPr>
          <p:cNvGraphicFramePr>
            <a:graphicFrameLocks noChangeAspect="1"/>
          </p:cNvGraphicFramePr>
          <p:nvPr/>
        </p:nvGraphicFramePr>
        <p:xfrm>
          <a:off x="38100" y="1785938"/>
          <a:ext cx="5181600" cy="4006850"/>
        </p:xfrm>
        <a:graphic>
          <a:graphicData uri="http://schemas.openxmlformats.org/presentationml/2006/ole">
            <mc:AlternateContent xmlns:mc="http://schemas.openxmlformats.org/markup-compatibility/2006">
              <mc:Choice xmlns:v="urn:schemas-microsoft-com:vml" Requires="v">
                <p:oleObj spid="_x0000_s22542" name="Graph" r:id="rId3" imgW="5722925" imgH="3097987" progId="Origin50.Graph">
                  <p:embed/>
                </p:oleObj>
              </mc:Choice>
              <mc:Fallback>
                <p:oleObj name="Graph" r:id="rId3" imgW="5722925" imgH="3097987" progId="Origin50.Graph">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l="3334" t="19977" r="51396" b="15358"/>
                      <a:stretch>
                        <a:fillRect/>
                      </a:stretch>
                    </p:blipFill>
                    <p:spPr bwMode="auto">
                      <a:xfrm>
                        <a:off x="38100" y="1785938"/>
                        <a:ext cx="51816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48497" name="Group 1041">
            <a:extLst>
              <a:ext uri="{FF2B5EF4-FFF2-40B4-BE49-F238E27FC236}">
                <a16:creationId xmlns:a16="http://schemas.microsoft.com/office/drawing/2014/main" id="{36139EB6-53BF-492A-A3A3-0732C0933570}"/>
              </a:ext>
            </a:extLst>
          </p:cNvPr>
          <p:cNvGrpSpPr>
            <a:grpSpLocks/>
          </p:cNvGrpSpPr>
          <p:nvPr/>
        </p:nvGrpSpPr>
        <p:grpSpPr bwMode="auto">
          <a:xfrm>
            <a:off x="2700338" y="1304925"/>
            <a:ext cx="3886200" cy="1728788"/>
            <a:chOff x="1701" y="822"/>
            <a:chExt cx="2448" cy="1089"/>
          </a:xfrm>
        </p:grpSpPr>
        <p:sp>
          <p:nvSpPr>
            <p:cNvPr id="22539" name="Line 1032">
              <a:extLst>
                <a:ext uri="{FF2B5EF4-FFF2-40B4-BE49-F238E27FC236}">
                  <a16:creationId xmlns:a16="http://schemas.microsoft.com/office/drawing/2014/main" id="{38350A31-E7A9-46C4-A43A-50E1F7AB98E5}"/>
                </a:ext>
              </a:extLst>
            </p:cNvPr>
            <p:cNvSpPr>
              <a:spLocks noChangeShapeType="1"/>
            </p:cNvSpPr>
            <p:nvPr/>
          </p:nvSpPr>
          <p:spPr bwMode="auto">
            <a:xfrm flipV="1">
              <a:off x="1701" y="958"/>
              <a:ext cx="952"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033">
              <a:extLst>
                <a:ext uri="{FF2B5EF4-FFF2-40B4-BE49-F238E27FC236}">
                  <a16:creationId xmlns:a16="http://schemas.microsoft.com/office/drawing/2014/main" id="{4B12506A-D569-432D-B48A-6EF26D5986CC}"/>
                </a:ext>
              </a:extLst>
            </p:cNvPr>
            <p:cNvSpPr>
              <a:spLocks noChangeShapeType="1"/>
            </p:cNvSpPr>
            <p:nvPr/>
          </p:nvSpPr>
          <p:spPr bwMode="auto">
            <a:xfrm flipV="1">
              <a:off x="1769" y="958"/>
              <a:ext cx="884" cy="9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034">
              <a:extLst>
                <a:ext uri="{FF2B5EF4-FFF2-40B4-BE49-F238E27FC236}">
                  <a16:creationId xmlns:a16="http://schemas.microsoft.com/office/drawing/2014/main" id="{180E8430-BA45-454D-85C6-0F10D07345D7}"/>
                </a:ext>
              </a:extLst>
            </p:cNvPr>
            <p:cNvSpPr txBox="1">
              <a:spLocks noChangeArrowheads="1"/>
            </p:cNvSpPr>
            <p:nvPr/>
          </p:nvSpPr>
          <p:spPr bwMode="auto">
            <a:xfrm>
              <a:off x="2607" y="822"/>
              <a:ext cx="15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Rescaled to Mie</a:t>
              </a:r>
            </a:p>
          </p:txBody>
        </p:sp>
      </p:grpSp>
      <p:sp>
        <p:nvSpPr>
          <p:cNvPr id="22537" name="Rectangle 1035">
            <a:extLst>
              <a:ext uri="{FF2B5EF4-FFF2-40B4-BE49-F238E27FC236}">
                <a16:creationId xmlns:a16="http://schemas.microsoft.com/office/drawing/2014/main" id="{BB2B00AC-F730-4C3C-B93E-7BF1140CBA1F}"/>
              </a:ext>
            </a:extLst>
          </p:cNvPr>
          <p:cNvSpPr>
            <a:spLocks noChangeArrowheads="1"/>
          </p:cNvSpPr>
          <p:nvPr/>
        </p:nvSpPr>
        <p:spPr bwMode="auto">
          <a:xfrm>
            <a:off x="468313" y="765175"/>
            <a:ext cx="107950" cy="10795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2538" name="Oval 1037">
            <a:extLst>
              <a:ext uri="{FF2B5EF4-FFF2-40B4-BE49-F238E27FC236}">
                <a16:creationId xmlns:a16="http://schemas.microsoft.com/office/drawing/2014/main" id="{E4107D0F-2F5D-45C0-8A34-7ED1B2E6637B}"/>
              </a:ext>
            </a:extLst>
          </p:cNvPr>
          <p:cNvSpPr>
            <a:spLocks noChangeArrowheads="1"/>
          </p:cNvSpPr>
          <p:nvPr/>
        </p:nvSpPr>
        <p:spPr bwMode="auto">
          <a:xfrm>
            <a:off x="215900" y="765175"/>
            <a:ext cx="107950" cy="10795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48497"/>
                                        </p:tgtEl>
                                        <p:attrNameLst>
                                          <p:attrName>style.visibility</p:attrName>
                                        </p:attrNameLst>
                                      </p:cBhvr>
                                      <p:to>
                                        <p:strVal val="visible"/>
                                      </p:to>
                                    </p:set>
                                    <p:anim calcmode="lin" valueType="num">
                                      <p:cBhvr additive="base">
                                        <p:cTn id="7" dur="500" fill="hold"/>
                                        <p:tgtEl>
                                          <p:spTgt spid="148497"/>
                                        </p:tgtEl>
                                        <p:attrNameLst>
                                          <p:attrName>ppt_x</p:attrName>
                                        </p:attrNameLst>
                                      </p:cBhvr>
                                      <p:tavLst>
                                        <p:tav tm="0">
                                          <p:val>
                                            <p:strVal val="1+#ppt_w/2"/>
                                          </p:val>
                                        </p:tav>
                                        <p:tav tm="100000">
                                          <p:val>
                                            <p:strVal val="#ppt_x"/>
                                          </p:val>
                                        </p:tav>
                                      </p:tavLst>
                                    </p:anim>
                                    <p:anim calcmode="lin" valueType="num">
                                      <p:cBhvr additive="base">
                                        <p:cTn id="8" dur="500" fill="hold"/>
                                        <p:tgtEl>
                                          <p:spTgt spid="1484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7461"/>
                                        </p:tgtEl>
                                        <p:attrNameLst>
                                          <p:attrName>style.visibility</p:attrName>
                                        </p:attrNameLst>
                                      </p:cBhvr>
                                      <p:to>
                                        <p:strVal val="visible"/>
                                      </p:to>
                                    </p:set>
                                    <p:anim calcmode="lin" valueType="num">
                                      <p:cBhvr additive="base">
                                        <p:cTn id="13" dur="500" fill="hold"/>
                                        <p:tgtEl>
                                          <p:spTgt spid="147461"/>
                                        </p:tgtEl>
                                        <p:attrNameLst>
                                          <p:attrName>ppt_x</p:attrName>
                                        </p:attrNameLst>
                                      </p:cBhvr>
                                      <p:tavLst>
                                        <p:tav tm="0">
                                          <p:val>
                                            <p:strVal val="1+#ppt_w/2"/>
                                          </p:val>
                                        </p:tav>
                                        <p:tav tm="100000">
                                          <p:val>
                                            <p:strVal val="#ppt_x"/>
                                          </p:val>
                                        </p:tav>
                                      </p:tavLst>
                                    </p:anim>
                                    <p:anim calcmode="lin" valueType="num">
                                      <p:cBhvr additive="base">
                                        <p:cTn id="14" dur="500" fill="hold"/>
                                        <p:tgtEl>
                                          <p:spTgt spid="147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a:extLst>
              <a:ext uri="{FF2B5EF4-FFF2-40B4-BE49-F238E27FC236}">
                <a16:creationId xmlns:a16="http://schemas.microsoft.com/office/drawing/2014/main" id="{376B3050-CB2F-4D0D-BE51-FBCF95B4AE10}"/>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3555" name="Text Box 2">
            <a:extLst>
              <a:ext uri="{FF2B5EF4-FFF2-40B4-BE49-F238E27FC236}">
                <a16:creationId xmlns:a16="http://schemas.microsoft.com/office/drawing/2014/main" id="{7FEA3227-CD70-4E6A-8050-AEFD1C288EDA}"/>
              </a:ext>
            </a:extLst>
          </p:cNvPr>
          <p:cNvSpPr txBox="1">
            <a:spLocks noChangeArrowheads="1"/>
          </p:cNvSpPr>
          <p:nvPr/>
        </p:nvSpPr>
        <p:spPr bwMode="auto">
          <a:xfrm>
            <a:off x="76200" y="76200"/>
            <a:ext cx="4387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8000"/>
                </a:solidFill>
                <a:sym typeface="Symbol" panose="05050102010706020507" pitchFamily="18" charset="2"/>
              </a:rPr>
              <a:t>Nd-YAG</a:t>
            </a:r>
            <a:r>
              <a:rPr lang="en-US" altLang="en-US" sz="2000" b="1" baseline="30000">
                <a:solidFill>
                  <a:srgbClr val="008000"/>
                </a:solidFill>
                <a:sym typeface="Symbol" panose="05050102010706020507" pitchFamily="18" charset="2"/>
              </a:rPr>
              <a:t>2</a:t>
            </a:r>
            <a:r>
              <a:rPr lang="en-US" altLang="en-US" sz="2000" b="1" i="1">
                <a:solidFill>
                  <a:srgbClr val="008000"/>
                </a:solidFill>
                <a:sym typeface="Symbol" panose="05050102010706020507" pitchFamily="18" charset="2"/>
              </a:rPr>
              <a:t>, </a:t>
            </a:r>
            <a:r>
              <a:rPr lang="en-US" altLang="en-US" sz="2000" b="1">
                <a:solidFill>
                  <a:srgbClr val="008000"/>
                </a:solidFill>
              </a:rPr>
              <a:t>=532 nm, Vacuum*</a:t>
            </a:r>
            <a:endParaRPr lang="en-US" altLang="en-US" sz="2000"/>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8 ns, </a:t>
            </a:r>
            <a:r>
              <a:rPr lang="en-US" altLang="en-US" sz="2000" i="1"/>
              <a:t>A</a:t>
            </a:r>
            <a:r>
              <a:rPr lang="en-US" altLang="en-US" sz="2000"/>
              <a:t>=0.63, </a:t>
            </a:r>
            <a:r>
              <a:rPr lang="en-US" altLang="en-US" sz="2000" i="1">
                <a:sym typeface="Symbol" panose="05050102010706020507" pitchFamily="18" charset="2"/>
              </a:rPr>
              <a:t>l</a:t>
            </a:r>
            <a:r>
              <a:rPr lang="en-US" altLang="en-US" sz="2000" i="1" baseline="-25000">
                <a:sym typeface="Symbol" panose="05050102010706020507" pitchFamily="18" charset="2"/>
              </a:rPr>
              <a:t></a:t>
            </a:r>
            <a:r>
              <a:rPr lang="en-US" altLang="en-US" sz="2000">
                <a:sym typeface="Symbol" panose="05050102010706020507" pitchFamily="18" charset="2"/>
              </a:rPr>
              <a:t>=0.1 µm, </a:t>
            </a:r>
            <a:r>
              <a:rPr lang="en-US" altLang="en-US" sz="2000" i="1">
                <a:sym typeface="Symbol" panose="05050102010706020507" pitchFamily="18" charset="2"/>
              </a:rPr>
              <a:t>l</a:t>
            </a:r>
            <a:r>
              <a:rPr lang="en-US" altLang="en-US" sz="2000" i="1" baseline="-25000">
                <a:sym typeface="Symbol" panose="05050102010706020507" pitchFamily="18" charset="2"/>
              </a:rPr>
              <a:t>T</a:t>
            </a:r>
            <a:r>
              <a:rPr lang="en-US" altLang="en-US" sz="2000">
                <a:sym typeface="Symbol" panose="05050102010706020507" pitchFamily="18" charset="2"/>
              </a:rPr>
              <a:t>=0.45 µm</a:t>
            </a:r>
            <a:endParaRPr lang="en-US" altLang="en-US" sz="2000"/>
          </a:p>
        </p:txBody>
      </p:sp>
      <p:sp>
        <p:nvSpPr>
          <p:cNvPr id="148484" name="Text Box 4">
            <a:extLst>
              <a:ext uri="{FF2B5EF4-FFF2-40B4-BE49-F238E27FC236}">
                <a16:creationId xmlns:a16="http://schemas.microsoft.com/office/drawing/2014/main" id="{2C223748-AED4-48EF-BDAC-A660E285E19C}"/>
              </a:ext>
            </a:extLst>
          </p:cNvPr>
          <p:cNvSpPr txBox="1">
            <a:spLocks noChangeArrowheads="1"/>
          </p:cNvSpPr>
          <p:nvPr/>
        </p:nvSpPr>
        <p:spPr bwMode="auto">
          <a:xfrm>
            <a:off x="5435600" y="1844675"/>
            <a:ext cx="35655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US" altLang="en-US" i="1">
                <a:sym typeface="Symbol" panose="05050102010706020507" pitchFamily="18" charset="2"/>
              </a:rPr>
              <a:t>, </a:t>
            </a:r>
            <a:r>
              <a:rPr lang="en-US" altLang="en-US" sz="2000" i="1">
                <a:sym typeface="Symbol" panose="05050102010706020507" pitchFamily="18" charset="2"/>
              </a:rPr>
              <a:t>l</a:t>
            </a:r>
            <a:r>
              <a:rPr lang="en-US" altLang="en-US" sz="2000" i="1" baseline="-25000">
                <a:sym typeface="Symbol" panose="05050102010706020507" pitchFamily="18" charset="2"/>
              </a:rPr>
              <a:t>T </a:t>
            </a:r>
            <a:r>
              <a:rPr lang="en-US" altLang="en-US" i="1">
                <a:sym typeface="Symbol" panose="05050102010706020507" pitchFamily="18" charset="2"/>
              </a:rPr>
              <a:t>, l</a:t>
            </a:r>
            <a:r>
              <a:rPr lang="en-US" altLang="en-US" i="1" baseline="-25000">
                <a:sym typeface="Symbol" panose="05050102010706020507" pitchFamily="18" charset="2"/>
              </a:rPr>
              <a:t></a:t>
            </a:r>
            <a:r>
              <a:rPr lang="en-US" altLang="en-US" i="1">
                <a:sym typeface="Symbol" panose="05050102010706020507" pitchFamily="18" charset="2"/>
              </a:rPr>
              <a:t>, </a:t>
            </a:r>
            <a:r>
              <a:rPr lang="en-US" altLang="en-US" i="1"/>
              <a:t>r/</a:t>
            </a:r>
            <a:r>
              <a:rPr lang="en-US" altLang="en-US" i="1">
                <a:sym typeface="Symbol" panose="05050102010706020507" pitchFamily="18" charset="2"/>
              </a:rPr>
              <a:t> , A</a:t>
            </a:r>
            <a:r>
              <a:rPr lang="en-US" altLang="en-US"/>
              <a:t> change </a:t>
            </a:r>
            <a:r>
              <a:rPr lang="en-US" altLang="en-US">
                <a:sym typeface="Symbol" panose="05050102010706020507" pitchFamily="18" charset="2"/>
              </a:rPr>
              <a:t></a:t>
            </a:r>
            <a:endParaRPr lang="en-US" altLang="en-US"/>
          </a:p>
          <a:p>
            <a:pPr>
              <a:spcBef>
                <a:spcPct val="50000"/>
              </a:spcBef>
              <a:buFontTx/>
              <a:buChar char="•"/>
            </a:pPr>
            <a:r>
              <a:rPr lang="en-US" altLang="en-US"/>
              <a:t>3D part different</a:t>
            </a:r>
          </a:p>
          <a:p>
            <a:pPr>
              <a:spcBef>
                <a:spcPct val="50000"/>
              </a:spcBef>
              <a:buFontTx/>
              <a:buChar char="•"/>
            </a:pPr>
            <a:r>
              <a:rPr lang="en-US" altLang="en-US" b="1">
                <a:solidFill>
                  <a:srgbClr val="FF0000"/>
                </a:solidFill>
              </a:rPr>
              <a:t>Ablation - correct slope</a:t>
            </a:r>
          </a:p>
        </p:txBody>
      </p:sp>
      <p:graphicFrame>
        <p:nvGraphicFramePr>
          <p:cNvPr id="23557" name="Object 7">
            <a:extLst>
              <a:ext uri="{FF2B5EF4-FFF2-40B4-BE49-F238E27FC236}">
                <a16:creationId xmlns:a16="http://schemas.microsoft.com/office/drawing/2014/main" id="{682F2BC5-1332-48D1-94DD-B6C56BB961B0}"/>
              </a:ext>
            </a:extLst>
          </p:cNvPr>
          <p:cNvGraphicFramePr>
            <a:graphicFrameLocks noChangeAspect="1"/>
          </p:cNvGraphicFramePr>
          <p:nvPr/>
        </p:nvGraphicFramePr>
        <p:xfrm>
          <a:off x="107950" y="1489075"/>
          <a:ext cx="5183188" cy="4027488"/>
        </p:xfrm>
        <a:graphic>
          <a:graphicData uri="http://schemas.openxmlformats.org/presentationml/2006/ole">
            <mc:AlternateContent xmlns:mc="http://schemas.openxmlformats.org/markup-compatibility/2006">
              <mc:Choice xmlns:v="urn:schemas-microsoft-com:vml" Requires="v">
                <p:oleObj spid="_x0000_s23559" name="Graph" r:id="rId3" imgW="5284013" imgH="3044342" progId="Origin50.Graph">
                  <p:embed/>
                </p:oleObj>
              </mc:Choice>
              <mc:Fallback>
                <p:oleObj name="Graph" r:id="rId3" imgW="5284013" imgH="3044342" progId="Origin50.Graph">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l="3612" t="18921" r="47319" b="14900"/>
                      <a:stretch>
                        <a:fillRect/>
                      </a:stretch>
                    </p:blipFill>
                    <p:spPr bwMode="auto">
                      <a:xfrm>
                        <a:off x="107950" y="1489075"/>
                        <a:ext cx="5183188"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8">
            <a:extLst>
              <a:ext uri="{FF2B5EF4-FFF2-40B4-BE49-F238E27FC236}">
                <a16:creationId xmlns:a16="http://schemas.microsoft.com/office/drawing/2014/main" id="{9518A450-B00B-4E56-AE01-DF3A12A57FF1}"/>
              </a:ext>
            </a:extLst>
          </p:cNvPr>
          <p:cNvSpPr txBox="1">
            <a:spLocks noChangeArrowheads="1"/>
          </p:cNvSpPr>
          <p:nvPr/>
        </p:nvSpPr>
        <p:spPr bwMode="auto">
          <a:xfrm>
            <a:off x="73025" y="6237288"/>
            <a:ext cx="3094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a:t>*Bertsch, Mosbacher, et. al</a:t>
            </a:r>
            <a:r>
              <a:rPr lang="en-US" altLang="en-US" sz="1600"/>
              <a:t>,</a:t>
            </a:r>
            <a:r>
              <a:rPr lang="en-GB" altLang="en-US" sz="1600"/>
              <a:t> 2002</a:t>
            </a: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additive="base">
                                        <p:cTn id="7" dur="500" fill="hold"/>
                                        <p:tgtEl>
                                          <p:spTgt spid="148484"/>
                                        </p:tgtEl>
                                        <p:attrNameLst>
                                          <p:attrName>ppt_x</p:attrName>
                                        </p:attrNameLst>
                                      </p:cBhvr>
                                      <p:tavLst>
                                        <p:tav tm="0">
                                          <p:val>
                                            <p:strVal val="1+#ppt_w/2"/>
                                          </p:val>
                                        </p:tav>
                                        <p:tav tm="100000">
                                          <p:val>
                                            <p:strVal val="#ppt_x"/>
                                          </p:val>
                                        </p:tav>
                                      </p:tavLst>
                                    </p:anim>
                                    <p:anim calcmode="lin" valueType="num">
                                      <p:cBhvr additive="base">
                                        <p:cTn id="8" dur="500" fill="hold"/>
                                        <p:tgtEl>
                                          <p:spTgt spid="148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2">
            <a:extLst>
              <a:ext uri="{FF2B5EF4-FFF2-40B4-BE49-F238E27FC236}">
                <a16:creationId xmlns:a16="http://schemas.microsoft.com/office/drawing/2014/main" id="{528D93CD-288C-4104-BBE0-00FDAA3872ED}"/>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4579" name="Text Box 1026">
            <a:extLst>
              <a:ext uri="{FF2B5EF4-FFF2-40B4-BE49-F238E27FC236}">
                <a16:creationId xmlns:a16="http://schemas.microsoft.com/office/drawing/2014/main" id="{6ADC8A9F-F531-44B4-A113-71C20871F72B}"/>
              </a:ext>
            </a:extLst>
          </p:cNvPr>
          <p:cNvSpPr txBox="1">
            <a:spLocks noChangeArrowheads="1"/>
          </p:cNvSpPr>
          <p:nvPr/>
        </p:nvSpPr>
        <p:spPr bwMode="auto">
          <a:xfrm>
            <a:off x="76200" y="76200"/>
            <a:ext cx="4100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9900"/>
                </a:solidFill>
                <a:sym typeface="Symbol" panose="05050102010706020507" pitchFamily="18" charset="2"/>
              </a:rPr>
              <a:t>Nd-YAG</a:t>
            </a:r>
            <a:r>
              <a:rPr lang="en-US" altLang="en-US" sz="2000" b="1" i="1">
                <a:solidFill>
                  <a:srgbClr val="009900"/>
                </a:solidFill>
                <a:sym typeface="Symbol" panose="05050102010706020507" pitchFamily="18" charset="2"/>
              </a:rPr>
              <a:t>, </a:t>
            </a:r>
            <a:r>
              <a:rPr lang="en-US" altLang="en-US" sz="2000" b="1">
                <a:solidFill>
                  <a:srgbClr val="009900"/>
                </a:solidFill>
              </a:rPr>
              <a:t>=1064 nm, Vacuum*</a:t>
            </a:r>
            <a:endParaRPr lang="en-US" altLang="en-US" sz="2000">
              <a:solidFill>
                <a:srgbClr val="009900"/>
              </a:solidFill>
            </a:endParaRPr>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8 ns, </a:t>
            </a:r>
            <a:r>
              <a:rPr lang="en-US" altLang="en-US" sz="2000" i="1"/>
              <a:t>A</a:t>
            </a:r>
            <a:r>
              <a:rPr lang="en-US" altLang="en-US" sz="2000"/>
              <a:t>=0.7, </a:t>
            </a:r>
            <a:r>
              <a:rPr lang="en-US" altLang="en-US" sz="2000" i="1">
                <a:sym typeface="Symbol" panose="05050102010706020507" pitchFamily="18" charset="2"/>
              </a:rPr>
              <a:t>l</a:t>
            </a:r>
            <a:r>
              <a:rPr lang="en-US" altLang="en-US" sz="2000" i="1" baseline="-25000">
                <a:sym typeface="Symbol" panose="05050102010706020507" pitchFamily="18" charset="2"/>
              </a:rPr>
              <a:t></a:t>
            </a:r>
            <a:r>
              <a:rPr lang="en-US" altLang="en-US" sz="2000">
                <a:sym typeface="Symbol" panose="05050102010706020507" pitchFamily="18" charset="2"/>
              </a:rPr>
              <a:t>=17 µm, </a:t>
            </a:r>
            <a:r>
              <a:rPr lang="en-US" altLang="en-US" sz="2000" i="1">
                <a:sym typeface="Symbol" panose="05050102010706020507" pitchFamily="18" charset="2"/>
              </a:rPr>
              <a:t>l</a:t>
            </a:r>
            <a:r>
              <a:rPr lang="en-US" altLang="en-US" sz="2000" i="1" baseline="-25000">
                <a:sym typeface="Symbol" panose="05050102010706020507" pitchFamily="18" charset="2"/>
              </a:rPr>
              <a:t>T</a:t>
            </a:r>
            <a:r>
              <a:rPr lang="en-US" altLang="en-US" sz="2000">
                <a:sym typeface="Symbol" panose="05050102010706020507" pitchFamily="18" charset="2"/>
              </a:rPr>
              <a:t>=0.45 µm</a:t>
            </a:r>
            <a:endParaRPr lang="en-US" altLang="en-US" sz="2000"/>
          </a:p>
        </p:txBody>
      </p:sp>
      <p:sp>
        <p:nvSpPr>
          <p:cNvPr id="149508" name="Text Box 1028">
            <a:extLst>
              <a:ext uri="{FF2B5EF4-FFF2-40B4-BE49-F238E27FC236}">
                <a16:creationId xmlns:a16="http://schemas.microsoft.com/office/drawing/2014/main" id="{241D7A86-D48C-4BCA-858E-606F85BFAB97}"/>
              </a:ext>
            </a:extLst>
          </p:cNvPr>
          <p:cNvSpPr txBox="1">
            <a:spLocks noChangeArrowheads="1"/>
          </p:cNvSpPr>
          <p:nvPr/>
        </p:nvSpPr>
        <p:spPr bwMode="auto">
          <a:xfrm>
            <a:off x="5562600" y="1828800"/>
            <a:ext cx="342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FontTx/>
              <a:buChar char="•"/>
            </a:pPr>
            <a:r>
              <a:rPr lang="en-US" altLang="en-US">
                <a:sym typeface="Symbol" panose="05050102010706020507" pitchFamily="18" charset="2"/>
              </a:rPr>
              <a:t>Strong </a:t>
            </a:r>
            <a:r>
              <a:rPr lang="en-US" altLang="en-US" i="1">
                <a:sym typeface="Symbol" panose="05050102010706020507" pitchFamily="18" charset="2"/>
              </a:rPr>
              <a:t>(T)</a:t>
            </a:r>
            <a:r>
              <a:rPr lang="en-US" altLang="en-US">
                <a:sym typeface="Symbol" panose="05050102010706020507" pitchFamily="18" charset="2"/>
              </a:rPr>
              <a:t></a:t>
            </a:r>
            <a:endParaRPr lang="en-US" altLang="en-US"/>
          </a:p>
          <a:p>
            <a:pPr>
              <a:spcBef>
                <a:spcPct val="50000"/>
              </a:spcBef>
              <a:buFontTx/>
              <a:buChar char="•"/>
            </a:pPr>
            <a:r>
              <a:rPr lang="en-US" altLang="en-US"/>
              <a:t>Large uncertainties, but</a:t>
            </a:r>
          </a:p>
          <a:p>
            <a:pPr>
              <a:spcBef>
                <a:spcPct val="50000"/>
              </a:spcBef>
              <a:buFontTx/>
              <a:buChar char="•"/>
            </a:pPr>
            <a:r>
              <a:rPr lang="en-US" altLang="en-US" b="1">
                <a:solidFill>
                  <a:srgbClr val="FF0000"/>
                </a:solidFill>
              </a:rPr>
              <a:t>Ablation-correct slope</a:t>
            </a:r>
            <a:endParaRPr lang="en-US" altLang="en-US"/>
          </a:p>
        </p:txBody>
      </p:sp>
      <p:sp>
        <p:nvSpPr>
          <p:cNvPr id="24581" name="Text Box 1030">
            <a:extLst>
              <a:ext uri="{FF2B5EF4-FFF2-40B4-BE49-F238E27FC236}">
                <a16:creationId xmlns:a16="http://schemas.microsoft.com/office/drawing/2014/main" id="{9F3481A3-451E-4941-87DD-B4F08C4BD9BD}"/>
              </a:ext>
            </a:extLst>
          </p:cNvPr>
          <p:cNvSpPr txBox="1">
            <a:spLocks noChangeArrowheads="1"/>
          </p:cNvSpPr>
          <p:nvPr/>
        </p:nvSpPr>
        <p:spPr bwMode="auto">
          <a:xfrm>
            <a:off x="76200" y="6324600"/>
            <a:ext cx="269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600"/>
              <a:t>*Schrems, Bäuerle et al. 2003</a:t>
            </a:r>
          </a:p>
        </p:txBody>
      </p:sp>
      <p:graphicFrame>
        <p:nvGraphicFramePr>
          <p:cNvPr id="24582" name="Object 4">
            <a:extLst>
              <a:ext uri="{FF2B5EF4-FFF2-40B4-BE49-F238E27FC236}">
                <a16:creationId xmlns:a16="http://schemas.microsoft.com/office/drawing/2014/main" id="{D166F2CE-477E-4D28-9EBF-B441F25E405B}"/>
              </a:ext>
            </a:extLst>
          </p:cNvPr>
          <p:cNvGraphicFramePr>
            <a:graphicFrameLocks noChangeAspect="1"/>
          </p:cNvGraphicFramePr>
          <p:nvPr/>
        </p:nvGraphicFramePr>
        <p:xfrm>
          <a:off x="107950" y="1412875"/>
          <a:ext cx="5186363" cy="3933825"/>
        </p:xfrm>
        <a:graphic>
          <a:graphicData uri="http://schemas.openxmlformats.org/presentationml/2006/ole">
            <mc:AlternateContent xmlns:mc="http://schemas.openxmlformats.org/markup-compatibility/2006">
              <mc:Choice xmlns:v="urn:schemas-microsoft-com:vml" Requires="v">
                <p:oleObj spid="_x0000_s24583" name="Graph" r:id="rId3" imgW="5062118" imgH="3135782" progId="Origin50.Graph">
                  <p:embed/>
                </p:oleObj>
              </mc:Choice>
              <mc:Fallback>
                <p:oleObj name="Graph" r:id="rId3" imgW="5062118" imgH="3135782"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769" t="21465" r="45021" b="15840"/>
                      <a:stretch>
                        <a:fillRect/>
                      </a:stretch>
                    </p:blipFill>
                    <p:spPr bwMode="auto">
                      <a:xfrm>
                        <a:off x="107950" y="1412875"/>
                        <a:ext cx="5186363"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additive="base">
                                        <p:cTn id="7" dur="500" fill="hold"/>
                                        <p:tgtEl>
                                          <p:spTgt spid="149508"/>
                                        </p:tgtEl>
                                        <p:attrNameLst>
                                          <p:attrName>ppt_x</p:attrName>
                                        </p:attrNameLst>
                                      </p:cBhvr>
                                      <p:tavLst>
                                        <p:tav tm="0">
                                          <p:val>
                                            <p:strVal val="1+#ppt_w/2"/>
                                          </p:val>
                                        </p:tav>
                                        <p:tav tm="100000">
                                          <p:val>
                                            <p:strVal val="#ppt_x"/>
                                          </p:val>
                                        </p:tav>
                                      </p:tavLst>
                                    </p:anim>
                                    <p:anim calcmode="lin" valueType="num">
                                      <p:cBhvr additive="base">
                                        <p:cTn id="8" dur="500" fill="hold"/>
                                        <p:tgtEl>
                                          <p:spTgt spid="149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2">
            <a:extLst>
              <a:ext uri="{FF2B5EF4-FFF2-40B4-BE49-F238E27FC236}">
                <a16:creationId xmlns:a16="http://schemas.microsoft.com/office/drawing/2014/main" id="{EDF81F26-FD3C-46B6-B74C-B869BF1EED1E}"/>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5603" name="Text Box 2">
            <a:extLst>
              <a:ext uri="{FF2B5EF4-FFF2-40B4-BE49-F238E27FC236}">
                <a16:creationId xmlns:a16="http://schemas.microsoft.com/office/drawing/2014/main" id="{28244EEF-E732-4F75-B7AA-03DF100520B4}"/>
              </a:ext>
            </a:extLst>
          </p:cNvPr>
          <p:cNvSpPr txBox="1">
            <a:spLocks noChangeArrowheads="1"/>
          </p:cNvSpPr>
          <p:nvPr/>
        </p:nvSpPr>
        <p:spPr bwMode="auto">
          <a:xfrm>
            <a:off x="1763713" y="2997200"/>
            <a:ext cx="604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600" b="1">
                <a:solidFill>
                  <a:srgbClr val="008000"/>
                </a:solidFill>
              </a:rPr>
              <a:t>How to avoid local damage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a:extLst>
              <a:ext uri="{FF2B5EF4-FFF2-40B4-BE49-F238E27FC236}">
                <a16:creationId xmlns:a16="http://schemas.microsoft.com/office/drawing/2014/main" id="{11EC2A8D-83A3-4396-83E6-D7BFF6692D0E}"/>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5123" name="Text Box 3074">
            <a:extLst>
              <a:ext uri="{FF2B5EF4-FFF2-40B4-BE49-F238E27FC236}">
                <a16:creationId xmlns:a16="http://schemas.microsoft.com/office/drawing/2014/main" id="{7167A96E-8414-4679-944F-9B5E87FFA745}"/>
              </a:ext>
            </a:extLst>
          </p:cNvPr>
          <p:cNvSpPr txBox="1">
            <a:spLocks noChangeArrowheads="1"/>
          </p:cNvSpPr>
          <p:nvPr/>
        </p:nvSpPr>
        <p:spPr bwMode="auto">
          <a:xfrm>
            <a:off x="1223963" y="1700213"/>
            <a:ext cx="70564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Summary:</a:t>
            </a:r>
            <a:endParaRPr lang="en-US" altLang="en-US"/>
          </a:p>
          <a:p>
            <a:pPr>
              <a:buFontTx/>
              <a:buChar char="•"/>
            </a:pPr>
            <a:r>
              <a:rPr lang="en-GB" altLang="en-US"/>
              <a:t>Thermal expansion models of </a:t>
            </a:r>
            <a:r>
              <a:rPr lang="en-US" altLang="en-US"/>
              <a:t>dry laser cleaning (</a:t>
            </a:r>
            <a:r>
              <a:rPr lang="en-GB" altLang="en-US"/>
              <a:t>DLC)</a:t>
            </a:r>
          </a:p>
          <a:p>
            <a:pPr>
              <a:buFontTx/>
              <a:buChar char="•"/>
            </a:pPr>
            <a:r>
              <a:rPr lang="en-GB" altLang="en-US"/>
              <a:t>Holes under the particles</a:t>
            </a:r>
            <a:endParaRPr lang="en-GB" altLang="en-US" i="1" baseline="-25000"/>
          </a:p>
          <a:p>
            <a:pPr>
              <a:buFontTx/>
              <a:buChar char="•"/>
            </a:pPr>
            <a:r>
              <a:rPr lang="en-US" altLang="en-US"/>
              <a:t>Field enhancement overview </a:t>
            </a:r>
          </a:p>
          <a:p>
            <a:pPr>
              <a:buFontTx/>
              <a:buChar char="•"/>
            </a:pPr>
            <a:r>
              <a:rPr lang="en-US" altLang="en-US"/>
              <a:t>Local ablation thresholds</a:t>
            </a:r>
          </a:p>
          <a:p>
            <a:pPr>
              <a:buFontTx/>
              <a:buChar char="•"/>
            </a:pPr>
            <a:r>
              <a:rPr lang="en-GB" altLang="en-US"/>
              <a:t>Principal limitations for damage-free DLC</a:t>
            </a:r>
          </a:p>
          <a:p>
            <a:pPr>
              <a:buFontTx/>
              <a:buChar char="•"/>
            </a:pPr>
            <a:r>
              <a:rPr lang="en-US" altLang="en-US"/>
              <a:t>Influence of humidity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a:extLst>
              <a:ext uri="{FF2B5EF4-FFF2-40B4-BE49-F238E27FC236}">
                <a16:creationId xmlns:a16="http://schemas.microsoft.com/office/drawing/2014/main" id="{9B201B2A-4E88-4C70-894F-A6DDC2D7DE70}"/>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6627" name="Text Box 2">
            <a:extLst>
              <a:ext uri="{FF2B5EF4-FFF2-40B4-BE49-F238E27FC236}">
                <a16:creationId xmlns:a16="http://schemas.microsoft.com/office/drawing/2014/main" id="{F725D31D-573F-4FFB-A8CF-31A681953A93}"/>
              </a:ext>
            </a:extLst>
          </p:cNvPr>
          <p:cNvSpPr txBox="1">
            <a:spLocks noChangeArrowheads="1"/>
          </p:cNvSpPr>
          <p:nvPr/>
        </p:nvSpPr>
        <p:spPr bwMode="auto">
          <a:xfrm>
            <a:off x="827088" y="1341438"/>
            <a:ext cx="70929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pPr>
            <a:r>
              <a:rPr lang="en-US" altLang="en-US">
                <a:solidFill>
                  <a:srgbClr val="0000FF"/>
                </a:solidFill>
              </a:rPr>
              <a:t>Larger substrate</a:t>
            </a:r>
            <a:r>
              <a:rPr lang="en-US" altLang="en-US"/>
              <a:t>  </a:t>
            </a:r>
            <a:r>
              <a:rPr lang="en-US" altLang="en-US" i="1">
                <a:solidFill>
                  <a:srgbClr val="0000FF"/>
                </a:solidFill>
              </a:rPr>
              <a:t>l</a:t>
            </a:r>
            <a:r>
              <a:rPr lang="en-US" altLang="en-US" i="1" baseline="-25000">
                <a:solidFill>
                  <a:srgbClr val="0000FF"/>
                </a:solidFill>
                <a:sym typeface="Symbol" panose="05050102010706020507" pitchFamily="18" charset="2"/>
              </a:rPr>
              <a:t>  </a:t>
            </a:r>
            <a:r>
              <a:rPr lang="en-US" altLang="en-US">
                <a:solidFill>
                  <a:srgbClr val="0000FF"/>
                </a:solidFill>
              </a:rPr>
              <a:t>is </a:t>
            </a:r>
            <a:r>
              <a:rPr lang="en-US" altLang="en-US" b="1" i="1">
                <a:solidFill>
                  <a:srgbClr val="0000FF"/>
                </a:solidFill>
              </a:rPr>
              <a:t>better</a:t>
            </a:r>
            <a:r>
              <a:rPr lang="en-US" altLang="en-US">
                <a:solidFill>
                  <a:srgbClr val="0000FF"/>
                </a:solidFill>
              </a:rPr>
              <a:t> for </a:t>
            </a:r>
            <a:r>
              <a:rPr lang="en-US" altLang="en-US" b="1" i="1">
                <a:solidFill>
                  <a:srgbClr val="0000FF"/>
                </a:solidFill>
              </a:rPr>
              <a:t>damage-free</a:t>
            </a:r>
            <a:r>
              <a:rPr lang="en-US" altLang="en-US">
                <a:solidFill>
                  <a:srgbClr val="0000FF"/>
                </a:solidFill>
              </a:rPr>
              <a:t> cleaning</a:t>
            </a:r>
          </a:p>
        </p:txBody>
      </p:sp>
      <p:sp>
        <p:nvSpPr>
          <p:cNvPr id="26628" name="Text Box 3">
            <a:extLst>
              <a:ext uri="{FF2B5EF4-FFF2-40B4-BE49-F238E27FC236}">
                <a16:creationId xmlns:a16="http://schemas.microsoft.com/office/drawing/2014/main" id="{D63586B7-7DD6-4370-A20B-14ABF9990F7F}"/>
              </a:ext>
            </a:extLst>
          </p:cNvPr>
          <p:cNvSpPr txBox="1">
            <a:spLocks noChangeArrowheads="1"/>
          </p:cNvSpPr>
          <p:nvPr/>
        </p:nvSpPr>
        <p:spPr bwMode="auto">
          <a:xfrm>
            <a:off x="1295400" y="76200"/>
            <a:ext cx="648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FF0000"/>
                </a:solidFill>
              </a:rPr>
              <a:t>Optimal absorption length and pulse duration</a:t>
            </a:r>
          </a:p>
        </p:txBody>
      </p:sp>
      <p:sp>
        <p:nvSpPr>
          <p:cNvPr id="26629" name="Text Box 4">
            <a:extLst>
              <a:ext uri="{FF2B5EF4-FFF2-40B4-BE49-F238E27FC236}">
                <a16:creationId xmlns:a16="http://schemas.microsoft.com/office/drawing/2014/main" id="{D81C420D-E7BD-428D-A22F-F81723651803}"/>
              </a:ext>
            </a:extLst>
          </p:cNvPr>
          <p:cNvSpPr txBox="1">
            <a:spLocks noChangeArrowheads="1"/>
          </p:cNvSpPr>
          <p:nvPr/>
        </p:nvSpPr>
        <p:spPr bwMode="auto">
          <a:xfrm>
            <a:off x="1333500" y="2524125"/>
            <a:ext cx="6118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Why? </a:t>
            </a:r>
          </a:p>
          <a:p>
            <a:endParaRPr lang="en-US" altLang="en-US"/>
          </a:p>
          <a:p>
            <a:r>
              <a:rPr lang="en-US" altLang="en-US">
                <a:sym typeface="Symbol" panose="05050102010706020507" pitchFamily="18" charset="2"/>
              </a:rPr>
              <a:t>expansion </a:t>
            </a:r>
            <a:r>
              <a:rPr lang="en-US" altLang="en-US" i="1"/>
              <a:t>l</a:t>
            </a:r>
            <a:r>
              <a:rPr lang="en-US" altLang="en-US" i="1">
                <a:sym typeface="Symbol" panose="05050102010706020507" pitchFamily="18" charset="2"/>
              </a:rPr>
              <a:t></a:t>
            </a:r>
            <a:r>
              <a:rPr lang="en-US" altLang="en-US">
                <a:cs typeface="Times New Roman" panose="02020603050405020304" pitchFamily="18" charset="0"/>
                <a:sym typeface="Math1Mono" pitchFamily="18" charset="2"/>
              </a:rPr>
              <a:t>  </a:t>
            </a:r>
            <a:r>
              <a:rPr lang="en-US" altLang="en-US">
                <a:cs typeface="Times New Roman" panose="02020603050405020304" pitchFamily="18" charset="0"/>
                <a:sym typeface="Mathematica1" pitchFamily="2" charset="2"/>
              </a:rPr>
              <a:t></a:t>
            </a:r>
            <a:r>
              <a:rPr lang="en-US" altLang="en-US" i="1">
                <a:sym typeface="Math1Mono" pitchFamily="18" charset="2"/>
              </a:rPr>
              <a:t>Tdz</a:t>
            </a:r>
            <a:r>
              <a:rPr lang="en-US" altLang="en-US">
                <a:sym typeface="Math1Mono" pitchFamily="18" charset="2"/>
              </a:rPr>
              <a:t>  </a:t>
            </a:r>
            <a:r>
              <a:rPr lang="en-US" altLang="en-US">
                <a:sym typeface="Symbol" panose="05050102010706020507" pitchFamily="18" charset="2"/>
              </a:rPr>
              <a:t></a:t>
            </a:r>
          </a:p>
          <a:p>
            <a:r>
              <a:rPr lang="en-US" altLang="en-US"/>
              <a:t>Larger with the same surface temperature </a:t>
            </a:r>
            <a:r>
              <a:rPr lang="en-US" altLang="en-US" i="1"/>
              <a:t>T</a:t>
            </a:r>
            <a:r>
              <a:rPr lang="en-US" altLang="en-US" i="1" baseline="-25000"/>
              <a:t>s</a:t>
            </a:r>
            <a:endParaRPr lang="en-US" altLang="en-US">
              <a:sym typeface="Symbol" panose="05050102010706020507" pitchFamily="18" charset="2"/>
            </a:endParaRPr>
          </a:p>
        </p:txBody>
      </p:sp>
      <p:grpSp>
        <p:nvGrpSpPr>
          <p:cNvPr id="26630" name="Group 5">
            <a:extLst>
              <a:ext uri="{FF2B5EF4-FFF2-40B4-BE49-F238E27FC236}">
                <a16:creationId xmlns:a16="http://schemas.microsoft.com/office/drawing/2014/main" id="{0B11C20E-03D2-4A04-A63C-F2055A36F917}"/>
              </a:ext>
            </a:extLst>
          </p:cNvPr>
          <p:cNvGrpSpPr>
            <a:grpSpLocks/>
          </p:cNvGrpSpPr>
          <p:nvPr/>
        </p:nvGrpSpPr>
        <p:grpSpPr bwMode="auto">
          <a:xfrm>
            <a:off x="1219200" y="5105400"/>
            <a:ext cx="5715000" cy="838200"/>
            <a:chOff x="768" y="3216"/>
            <a:chExt cx="3600" cy="528"/>
          </a:xfrm>
        </p:grpSpPr>
        <p:grpSp>
          <p:nvGrpSpPr>
            <p:cNvPr id="26631" name="Group 6">
              <a:extLst>
                <a:ext uri="{FF2B5EF4-FFF2-40B4-BE49-F238E27FC236}">
                  <a16:creationId xmlns:a16="http://schemas.microsoft.com/office/drawing/2014/main" id="{6C55899C-65FE-4823-819D-4EFECFA673BD}"/>
                </a:ext>
              </a:extLst>
            </p:cNvPr>
            <p:cNvGrpSpPr>
              <a:grpSpLocks/>
            </p:cNvGrpSpPr>
            <p:nvPr/>
          </p:nvGrpSpPr>
          <p:grpSpPr bwMode="auto">
            <a:xfrm>
              <a:off x="1392" y="3264"/>
              <a:ext cx="2976" cy="480"/>
              <a:chOff x="1056" y="1248"/>
              <a:chExt cx="2976" cy="480"/>
            </a:xfrm>
          </p:grpSpPr>
          <p:sp>
            <p:nvSpPr>
              <p:cNvPr id="26633" name="Line 7">
                <a:extLst>
                  <a:ext uri="{FF2B5EF4-FFF2-40B4-BE49-F238E27FC236}">
                    <a16:creationId xmlns:a16="http://schemas.microsoft.com/office/drawing/2014/main" id="{C66EB294-990E-4D1C-A590-530390875681}"/>
                  </a:ext>
                </a:extLst>
              </p:cNvPr>
              <p:cNvSpPr>
                <a:spLocks noChangeShapeType="1"/>
              </p:cNvSpPr>
              <p:nvPr/>
            </p:nvSpPr>
            <p:spPr bwMode="auto">
              <a:xfrm>
                <a:off x="1056" y="1248"/>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Line 8">
                <a:extLst>
                  <a:ext uri="{FF2B5EF4-FFF2-40B4-BE49-F238E27FC236}">
                    <a16:creationId xmlns:a16="http://schemas.microsoft.com/office/drawing/2014/main" id="{0A68FBA5-D907-45DE-B7DC-7885F75D594F}"/>
                  </a:ext>
                </a:extLst>
              </p:cNvPr>
              <p:cNvSpPr>
                <a:spLocks noChangeShapeType="1"/>
              </p:cNvSpPr>
              <p:nvPr/>
            </p:nvSpPr>
            <p:spPr bwMode="auto">
              <a:xfrm>
                <a:off x="1056" y="1728"/>
                <a:ext cx="297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5" name="Freeform 9">
                <a:extLst>
                  <a:ext uri="{FF2B5EF4-FFF2-40B4-BE49-F238E27FC236}">
                    <a16:creationId xmlns:a16="http://schemas.microsoft.com/office/drawing/2014/main" id="{545C4D4A-5721-4E94-B815-65DFAB9916BB}"/>
                  </a:ext>
                </a:extLst>
              </p:cNvPr>
              <p:cNvSpPr>
                <a:spLocks/>
              </p:cNvSpPr>
              <p:nvPr/>
            </p:nvSpPr>
            <p:spPr bwMode="auto">
              <a:xfrm>
                <a:off x="1056" y="1344"/>
                <a:ext cx="768" cy="384"/>
              </a:xfrm>
              <a:custGeom>
                <a:avLst/>
                <a:gdLst>
                  <a:gd name="T0" fmla="*/ 0 w 1008"/>
                  <a:gd name="T1" fmla="*/ 0 h 384"/>
                  <a:gd name="T2" fmla="*/ 293 w 1008"/>
                  <a:gd name="T3" fmla="*/ 240 h 384"/>
                  <a:gd name="T4" fmla="*/ 768 w 1008"/>
                  <a:gd name="T5" fmla="*/ 384 h 384"/>
                  <a:gd name="T6" fmla="*/ 0 60000 65536"/>
                  <a:gd name="T7" fmla="*/ 0 60000 65536"/>
                  <a:gd name="T8" fmla="*/ 0 60000 65536"/>
                </a:gdLst>
                <a:ahLst/>
                <a:cxnLst>
                  <a:cxn ang="T6">
                    <a:pos x="T0" y="T1"/>
                  </a:cxn>
                  <a:cxn ang="T7">
                    <a:pos x="T2" y="T3"/>
                  </a:cxn>
                  <a:cxn ang="T8">
                    <a:pos x="T4" y="T5"/>
                  </a:cxn>
                </a:cxnLst>
                <a:rect l="0" t="0" r="r" b="b"/>
                <a:pathLst>
                  <a:path w="1008" h="384">
                    <a:moveTo>
                      <a:pt x="0" y="0"/>
                    </a:moveTo>
                    <a:cubicBezTo>
                      <a:pt x="108" y="88"/>
                      <a:pt x="216" y="176"/>
                      <a:pt x="384" y="240"/>
                    </a:cubicBezTo>
                    <a:cubicBezTo>
                      <a:pt x="552" y="304"/>
                      <a:pt x="780" y="344"/>
                      <a:pt x="1008" y="38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6" name="Freeform 10">
                <a:extLst>
                  <a:ext uri="{FF2B5EF4-FFF2-40B4-BE49-F238E27FC236}">
                    <a16:creationId xmlns:a16="http://schemas.microsoft.com/office/drawing/2014/main" id="{4485127B-D760-416B-89FA-0C19808AD6DE}"/>
                  </a:ext>
                </a:extLst>
              </p:cNvPr>
              <p:cNvSpPr>
                <a:spLocks/>
              </p:cNvSpPr>
              <p:nvPr/>
            </p:nvSpPr>
            <p:spPr bwMode="auto">
              <a:xfrm>
                <a:off x="1056" y="1344"/>
                <a:ext cx="2928" cy="384"/>
              </a:xfrm>
              <a:custGeom>
                <a:avLst/>
                <a:gdLst>
                  <a:gd name="T0" fmla="*/ 0 w 1008"/>
                  <a:gd name="T1" fmla="*/ 0 h 384"/>
                  <a:gd name="T2" fmla="*/ 1115 w 1008"/>
                  <a:gd name="T3" fmla="*/ 240 h 384"/>
                  <a:gd name="T4" fmla="*/ 2928 w 1008"/>
                  <a:gd name="T5" fmla="*/ 384 h 384"/>
                  <a:gd name="T6" fmla="*/ 0 60000 65536"/>
                  <a:gd name="T7" fmla="*/ 0 60000 65536"/>
                  <a:gd name="T8" fmla="*/ 0 60000 65536"/>
                </a:gdLst>
                <a:ahLst/>
                <a:cxnLst>
                  <a:cxn ang="T6">
                    <a:pos x="T0" y="T1"/>
                  </a:cxn>
                  <a:cxn ang="T7">
                    <a:pos x="T2" y="T3"/>
                  </a:cxn>
                  <a:cxn ang="T8">
                    <a:pos x="T4" y="T5"/>
                  </a:cxn>
                </a:cxnLst>
                <a:rect l="0" t="0" r="r" b="b"/>
                <a:pathLst>
                  <a:path w="1008" h="384">
                    <a:moveTo>
                      <a:pt x="0" y="0"/>
                    </a:moveTo>
                    <a:cubicBezTo>
                      <a:pt x="108" y="88"/>
                      <a:pt x="216" y="176"/>
                      <a:pt x="384" y="240"/>
                    </a:cubicBezTo>
                    <a:cubicBezTo>
                      <a:pt x="552" y="304"/>
                      <a:pt x="780" y="344"/>
                      <a:pt x="1008" y="38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7" name="Text Box 11">
                <a:extLst>
                  <a:ext uri="{FF2B5EF4-FFF2-40B4-BE49-F238E27FC236}">
                    <a16:creationId xmlns:a16="http://schemas.microsoft.com/office/drawing/2014/main" id="{F623EABA-2F44-4A29-ABCC-100047494035}"/>
                  </a:ext>
                </a:extLst>
              </p:cNvPr>
              <p:cNvSpPr txBox="1">
                <a:spLocks noChangeArrowheads="1"/>
              </p:cNvSpPr>
              <p:nvPr/>
            </p:nvSpPr>
            <p:spPr bwMode="auto">
              <a:xfrm>
                <a:off x="2016" y="124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a:t>T(z)</a:t>
                </a:r>
                <a:endParaRPr lang="en-US" altLang="en-US"/>
              </a:p>
            </p:txBody>
          </p:sp>
        </p:grpSp>
        <p:sp>
          <p:nvSpPr>
            <p:cNvPr id="26632" name="Text Box 12">
              <a:extLst>
                <a:ext uri="{FF2B5EF4-FFF2-40B4-BE49-F238E27FC236}">
                  <a16:creationId xmlns:a16="http://schemas.microsoft.com/office/drawing/2014/main" id="{BFD9BE82-01E5-46CA-9F67-BB6FB3039C64}"/>
                </a:ext>
              </a:extLst>
            </p:cNvPr>
            <p:cNvSpPr txBox="1">
              <a:spLocks noChangeArrowheads="1"/>
            </p:cNvSpPr>
            <p:nvPr/>
          </p:nvSpPr>
          <p:spPr bwMode="auto">
            <a:xfrm>
              <a:off x="768" y="3216"/>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t>T</a:t>
              </a:r>
              <a:r>
                <a:rPr lang="en-US" altLang="en-US" i="1" baseline="-25000"/>
                <a:t>s</a:t>
              </a:r>
              <a:r>
                <a:rPr lang="en-US" altLang="en-US" i="1"/>
                <a:t>&lt;T</a:t>
              </a:r>
              <a:r>
                <a:rPr lang="en-US" altLang="en-US" i="1" baseline="-25000"/>
                <a:t>m</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a:extLst>
              <a:ext uri="{FF2B5EF4-FFF2-40B4-BE49-F238E27FC236}">
                <a16:creationId xmlns:a16="http://schemas.microsoft.com/office/drawing/2014/main" id="{A1C6CE9D-4109-4A9B-820B-792C947A51B3}"/>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7651" name="Text Box 2">
            <a:extLst>
              <a:ext uri="{FF2B5EF4-FFF2-40B4-BE49-F238E27FC236}">
                <a16:creationId xmlns:a16="http://schemas.microsoft.com/office/drawing/2014/main" id="{DD24C1C3-F37F-421D-8A54-596F92A1DE9D}"/>
              </a:ext>
            </a:extLst>
          </p:cNvPr>
          <p:cNvSpPr txBox="1">
            <a:spLocks noChangeArrowheads="1"/>
          </p:cNvSpPr>
          <p:nvPr/>
        </p:nvSpPr>
        <p:spPr bwMode="auto">
          <a:xfrm>
            <a:off x="287338" y="152400"/>
            <a:ext cx="864235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b="1" i="1">
                <a:solidFill>
                  <a:srgbClr val="FF0000"/>
                </a:solidFill>
              </a:rPr>
              <a:t>Small particles</a:t>
            </a:r>
            <a:r>
              <a:rPr lang="en-US" altLang="en-US"/>
              <a:t> are interesting</a:t>
            </a:r>
          </a:p>
          <a:p>
            <a:pPr>
              <a:lnSpc>
                <a:spcPct val="120000"/>
              </a:lnSpc>
              <a:buFontTx/>
              <a:buChar char="•"/>
            </a:pPr>
            <a:r>
              <a:rPr lang="en-US" altLang="en-US"/>
              <a:t>They weakly disturb the local field (small dipole moment)</a:t>
            </a:r>
            <a:r>
              <a:rPr lang="en-US" altLang="en-US">
                <a:sym typeface="Symbol" panose="05050102010706020507" pitchFamily="18" charset="2"/>
              </a:rPr>
              <a:t>1D</a:t>
            </a:r>
            <a:endParaRPr lang="en-US" altLang="en-US" b="1" i="1"/>
          </a:p>
        </p:txBody>
      </p:sp>
      <p:graphicFrame>
        <p:nvGraphicFramePr>
          <p:cNvPr id="252931" name="Object 3">
            <a:extLst>
              <a:ext uri="{FF2B5EF4-FFF2-40B4-BE49-F238E27FC236}">
                <a16:creationId xmlns:a16="http://schemas.microsoft.com/office/drawing/2014/main" id="{2C542AE9-AA3D-442C-AC59-C7521643E059}"/>
              </a:ext>
            </a:extLst>
          </p:cNvPr>
          <p:cNvGraphicFramePr>
            <a:graphicFrameLocks noChangeAspect="1"/>
          </p:cNvGraphicFramePr>
          <p:nvPr/>
        </p:nvGraphicFramePr>
        <p:xfrm>
          <a:off x="395288" y="3321050"/>
          <a:ext cx="4219575" cy="887413"/>
        </p:xfrm>
        <a:graphic>
          <a:graphicData uri="http://schemas.openxmlformats.org/presentationml/2006/ole">
            <mc:AlternateContent xmlns:mc="http://schemas.openxmlformats.org/markup-compatibility/2006">
              <mc:Choice xmlns:v="urn:schemas-microsoft-com:vml" Requires="v">
                <p:oleObj spid="_x0000_s27661" name="Equation" r:id="rId3" imgW="2108200" imgH="444500" progId="Equation.3">
                  <p:embed/>
                </p:oleObj>
              </mc:Choice>
              <mc:Fallback>
                <p:oleObj name="Equation" r:id="rId3" imgW="2108200" imgH="4445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321050"/>
                        <a:ext cx="4219575"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2936" name="Group 8">
            <a:extLst>
              <a:ext uri="{FF2B5EF4-FFF2-40B4-BE49-F238E27FC236}">
                <a16:creationId xmlns:a16="http://schemas.microsoft.com/office/drawing/2014/main" id="{2D249EAF-0A70-4438-943D-7C8237CFA800}"/>
              </a:ext>
            </a:extLst>
          </p:cNvPr>
          <p:cNvGrpSpPr>
            <a:grpSpLocks/>
          </p:cNvGrpSpPr>
          <p:nvPr/>
        </p:nvGrpSpPr>
        <p:grpSpPr bwMode="auto">
          <a:xfrm>
            <a:off x="544513" y="4400550"/>
            <a:ext cx="7848600" cy="1089025"/>
            <a:chOff x="336" y="2770"/>
            <a:chExt cx="4944" cy="686"/>
          </a:xfrm>
        </p:grpSpPr>
        <p:graphicFrame>
          <p:nvGraphicFramePr>
            <p:cNvPr id="27659" name="Object 9">
              <a:extLst>
                <a:ext uri="{FF2B5EF4-FFF2-40B4-BE49-F238E27FC236}">
                  <a16:creationId xmlns:a16="http://schemas.microsoft.com/office/drawing/2014/main" id="{E931F0FA-EEFF-452A-8244-0B73BCAC767E}"/>
                </a:ext>
              </a:extLst>
            </p:cNvPr>
            <p:cNvGraphicFramePr>
              <a:graphicFrameLocks noChangeAspect="1"/>
            </p:cNvGraphicFramePr>
            <p:nvPr/>
          </p:nvGraphicFramePr>
          <p:xfrm>
            <a:off x="336" y="2770"/>
            <a:ext cx="2498" cy="686"/>
          </p:xfrm>
          <a:graphic>
            <a:graphicData uri="http://schemas.openxmlformats.org/presentationml/2006/ole">
              <mc:AlternateContent xmlns:mc="http://schemas.openxmlformats.org/markup-compatibility/2006">
                <mc:Choice xmlns:v="urn:schemas-microsoft-com:vml" Requires="v">
                  <p:oleObj spid="_x0000_s27662" name="Equation" r:id="rId5" imgW="1981200" imgH="546100" progId="Equation.3">
                    <p:embed/>
                  </p:oleObj>
                </mc:Choice>
                <mc:Fallback>
                  <p:oleObj name="Equation" r:id="rId5" imgW="1981200" imgH="5461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 y="2770"/>
                          <a:ext cx="2498" cy="686"/>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0" name="Text Box 10">
              <a:extLst>
                <a:ext uri="{FF2B5EF4-FFF2-40B4-BE49-F238E27FC236}">
                  <a16:creationId xmlns:a16="http://schemas.microsoft.com/office/drawing/2014/main" id="{AD563384-5635-4B37-978D-5EF38CE90C80}"/>
                </a:ext>
              </a:extLst>
            </p:cNvPr>
            <p:cNvSpPr txBox="1">
              <a:spLocks noChangeArrowheads="1"/>
            </p:cNvSpPr>
            <p:nvPr/>
          </p:nvSpPr>
          <p:spPr bwMode="auto">
            <a:xfrm>
              <a:off x="2928" y="2976"/>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rgbClr val="0000FF"/>
                  </a:solidFill>
                  <a:sym typeface="Symbol" panose="05050102010706020507" pitchFamily="18" charset="2"/>
                </a:rPr>
                <a:t></a:t>
              </a:r>
              <a:r>
                <a:rPr lang="en-US" altLang="en-US">
                  <a:solidFill>
                    <a:srgbClr val="0000FF"/>
                  </a:solidFill>
                </a:rPr>
                <a:t>Sizes that can be removed</a:t>
              </a:r>
              <a:endParaRPr lang="en-US" altLang="en-US"/>
            </a:p>
          </p:txBody>
        </p:sp>
      </p:grpSp>
      <p:sp>
        <p:nvSpPr>
          <p:cNvPr id="27654" name="Text Box 11">
            <a:extLst>
              <a:ext uri="{FF2B5EF4-FFF2-40B4-BE49-F238E27FC236}">
                <a16:creationId xmlns:a16="http://schemas.microsoft.com/office/drawing/2014/main" id="{5C498A6C-5A86-4ED5-B1AD-946441AD5571}"/>
              </a:ext>
            </a:extLst>
          </p:cNvPr>
          <p:cNvSpPr txBox="1">
            <a:spLocks noChangeArrowheads="1"/>
          </p:cNvSpPr>
          <p:nvPr/>
        </p:nvSpPr>
        <p:spPr bwMode="auto">
          <a:xfrm>
            <a:off x="431800" y="5876925"/>
            <a:ext cx="4608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i="1">
                <a:sym typeface="Symbol" panose="05050102010706020507" pitchFamily="18" charset="2"/>
              </a:rPr>
              <a:t> </a:t>
            </a:r>
            <a:r>
              <a:rPr lang="en-US" altLang="en-US">
                <a:sym typeface="Symbol" panose="05050102010706020507" pitchFamily="18" charset="2"/>
              </a:rPr>
              <a:t>- </a:t>
            </a:r>
            <a:r>
              <a:rPr lang="en-US" altLang="en-US"/>
              <a:t>work of adhesion</a:t>
            </a:r>
          </a:p>
          <a:p>
            <a:r>
              <a:rPr lang="en-US" altLang="en-US" i="1">
                <a:sym typeface="Symbol" panose="05050102010706020507" pitchFamily="18" charset="2"/>
              </a:rPr>
              <a:t> </a:t>
            </a:r>
            <a:r>
              <a:rPr lang="en-US" altLang="en-US">
                <a:sym typeface="Symbol" panose="05050102010706020507" pitchFamily="18" charset="2"/>
              </a:rPr>
              <a:t>- thermal expansion coefficient</a:t>
            </a:r>
          </a:p>
        </p:txBody>
      </p:sp>
      <p:sp>
        <p:nvSpPr>
          <p:cNvPr id="27655" name="Text Box 12">
            <a:extLst>
              <a:ext uri="{FF2B5EF4-FFF2-40B4-BE49-F238E27FC236}">
                <a16:creationId xmlns:a16="http://schemas.microsoft.com/office/drawing/2014/main" id="{4F530AC7-5B1A-4C63-9B95-F84D96AFB07F}"/>
              </a:ext>
            </a:extLst>
          </p:cNvPr>
          <p:cNvSpPr txBox="1">
            <a:spLocks noChangeArrowheads="1"/>
          </p:cNvSpPr>
          <p:nvPr/>
        </p:nvSpPr>
        <p:spPr bwMode="auto">
          <a:xfrm>
            <a:off x="3311525" y="1152525"/>
            <a:ext cx="3132138"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b="1" i="1">
                <a:solidFill>
                  <a:srgbClr val="CC0099"/>
                </a:solidFill>
              </a:rPr>
              <a:t>Maximum</a:t>
            </a:r>
            <a:r>
              <a:rPr lang="en-US" altLang="en-US"/>
              <a:t> </a:t>
            </a:r>
            <a:r>
              <a:rPr lang="en-US" altLang="en-US" b="1" i="1">
                <a:solidFill>
                  <a:srgbClr val="CC0099"/>
                </a:solidFill>
              </a:rPr>
              <a:t>expansion till melting  </a:t>
            </a:r>
            <a:r>
              <a:rPr lang="en-US" altLang="en-US" i="1"/>
              <a:t>l&lt;</a:t>
            </a:r>
            <a:r>
              <a:rPr lang="en-US" altLang="en-US" i="1">
                <a:sym typeface="Symbol" panose="05050102010706020507" pitchFamily="18" charset="2"/>
              </a:rPr>
              <a:t></a:t>
            </a:r>
            <a:r>
              <a:rPr lang="en-US" altLang="en-US" i="1" baseline="-25000">
                <a:sym typeface="Symbol" panose="05050102010706020507" pitchFamily="18" charset="2"/>
              </a:rPr>
              <a:t>1</a:t>
            </a:r>
            <a:r>
              <a:rPr lang="en-US" altLang="en-US" i="1">
                <a:sym typeface="Symbol" panose="05050102010706020507" pitchFamily="18" charset="2"/>
              </a:rPr>
              <a:t>T</a:t>
            </a:r>
            <a:r>
              <a:rPr lang="en-US" altLang="en-US" i="1" baseline="-25000">
                <a:sym typeface="Symbol" panose="05050102010706020507" pitchFamily="18" charset="2"/>
              </a:rPr>
              <a:t>m</a:t>
            </a:r>
            <a:r>
              <a:rPr lang="en-US" altLang="en-US" i="1">
                <a:sym typeface="Symbol" panose="05050102010706020507" pitchFamily="18" charset="2"/>
              </a:rPr>
              <a:t>(</a:t>
            </a:r>
            <a:r>
              <a:rPr lang="en-US" altLang="en-US" i="1"/>
              <a:t>l</a:t>
            </a:r>
            <a:r>
              <a:rPr lang="en-US" altLang="en-US" i="1" baseline="-25000">
                <a:sym typeface="Symbol" panose="05050102010706020507" pitchFamily="18" charset="2"/>
              </a:rPr>
              <a:t></a:t>
            </a:r>
            <a:r>
              <a:rPr lang="en-US" altLang="en-US" i="1"/>
              <a:t>+l</a:t>
            </a:r>
            <a:r>
              <a:rPr lang="en-US" altLang="en-US" i="1" baseline="-25000"/>
              <a:t>T</a:t>
            </a:r>
            <a:r>
              <a:rPr lang="en-US" altLang="en-US"/>
              <a:t>)</a:t>
            </a:r>
            <a:endParaRPr lang="en-US" altLang="en-US" b="1" i="1"/>
          </a:p>
        </p:txBody>
      </p:sp>
      <p:sp>
        <p:nvSpPr>
          <p:cNvPr id="27656" name="Text Box 13">
            <a:extLst>
              <a:ext uri="{FF2B5EF4-FFF2-40B4-BE49-F238E27FC236}">
                <a16:creationId xmlns:a16="http://schemas.microsoft.com/office/drawing/2014/main" id="{85BF1255-D446-42CF-90BC-9476824FE3FE}"/>
              </a:ext>
            </a:extLst>
          </p:cNvPr>
          <p:cNvSpPr txBox="1">
            <a:spLocks noChangeArrowheads="1"/>
          </p:cNvSpPr>
          <p:nvPr/>
        </p:nvSpPr>
        <p:spPr bwMode="auto">
          <a:xfrm>
            <a:off x="287338" y="1160463"/>
            <a:ext cx="2700337"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en-US" altLang="en-US"/>
              <a:t>They are removed in the </a:t>
            </a:r>
            <a:r>
              <a:rPr lang="en-US" altLang="en-US" b="1" i="1">
                <a:solidFill>
                  <a:srgbClr val="FF0000"/>
                </a:solidFill>
              </a:rPr>
              <a:t>force regime  </a:t>
            </a:r>
            <a:r>
              <a:rPr lang="en-US" altLang="en-US" i="1"/>
              <a:t>ml/</a:t>
            </a:r>
            <a:r>
              <a:rPr lang="en-US" altLang="en-US" i="1">
                <a:sym typeface="Symbol" panose="05050102010706020507" pitchFamily="18" charset="2"/>
              </a:rPr>
              <a:t></a:t>
            </a:r>
            <a:r>
              <a:rPr lang="en-US" altLang="en-US" i="1"/>
              <a:t> </a:t>
            </a:r>
            <a:r>
              <a:rPr lang="en-US" altLang="en-US" i="1" baseline="30000"/>
              <a:t>2</a:t>
            </a:r>
            <a:r>
              <a:rPr lang="en-US" altLang="en-US" i="1"/>
              <a:t>&gt;F</a:t>
            </a:r>
            <a:r>
              <a:rPr lang="en-US" altLang="en-US" i="1" baseline="-25000"/>
              <a:t>adhesion</a:t>
            </a:r>
            <a:endParaRPr lang="en-US" altLang="en-US" b="1" i="1"/>
          </a:p>
        </p:txBody>
      </p:sp>
      <p:sp>
        <p:nvSpPr>
          <p:cNvPr id="27657" name="Line 14">
            <a:extLst>
              <a:ext uri="{FF2B5EF4-FFF2-40B4-BE49-F238E27FC236}">
                <a16:creationId xmlns:a16="http://schemas.microsoft.com/office/drawing/2014/main" id="{1403AA34-7947-45F1-848D-E211C2628738}"/>
              </a:ext>
            </a:extLst>
          </p:cNvPr>
          <p:cNvSpPr>
            <a:spLocks noChangeShapeType="1"/>
          </p:cNvSpPr>
          <p:nvPr/>
        </p:nvSpPr>
        <p:spPr bwMode="auto">
          <a:xfrm>
            <a:off x="1331913" y="2600325"/>
            <a:ext cx="755650" cy="9366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8" name="Line 15">
            <a:extLst>
              <a:ext uri="{FF2B5EF4-FFF2-40B4-BE49-F238E27FC236}">
                <a16:creationId xmlns:a16="http://schemas.microsoft.com/office/drawing/2014/main" id="{12261390-4A27-4DA3-8FCF-5C7BF28F6B76}"/>
              </a:ext>
            </a:extLst>
          </p:cNvPr>
          <p:cNvSpPr>
            <a:spLocks noChangeShapeType="1"/>
          </p:cNvSpPr>
          <p:nvPr/>
        </p:nvSpPr>
        <p:spPr bwMode="auto">
          <a:xfrm flipH="1">
            <a:off x="2663825" y="2565400"/>
            <a:ext cx="828675" cy="1008063"/>
          </a:xfrm>
          <a:prstGeom prst="line">
            <a:avLst/>
          </a:prstGeom>
          <a:noFill/>
          <a:ln w="38100">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29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252936"/>
                                        </p:tgtEl>
                                        <p:attrNameLst>
                                          <p:attrName>style.visibility</p:attrName>
                                        </p:attrNameLst>
                                      </p:cBhvr>
                                      <p:to>
                                        <p:strVal val="visible"/>
                                      </p:to>
                                    </p:set>
                                    <p:anim calcmode="lin" valueType="num">
                                      <p:cBhvr>
                                        <p:cTn id="11" dur="500" fill="hold"/>
                                        <p:tgtEl>
                                          <p:spTgt spid="252936"/>
                                        </p:tgtEl>
                                        <p:attrNameLst>
                                          <p:attrName>ppt_w</p:attrName>
                                        </p:attrNameLst>
                                      </p:cBhvr>
                                      <p:tavLst>
                                        <p:tav tm="0">
                                          <p:val>
                                            <p:fltVal val="0"/>
                                          </p:val>
                                        </p:tav>
                                        <p:tav tm="100000">
                                          <p:val>
                                            <p:strVal val="#ppt_w"/>
                                          </p:val>
                                        </p:tav>
                                      </p:tavLst>
                                    </p:anim>
                                    <p:anim calcmode="lin" valueType="num">
                                      <p:cBhvr>
                                        <p:cTn id="12" dur="500" fill="hold"/>
                                        <p:tgtEl>
                                          <p:spTgt spid="2529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a:extLst>
              <a:ext uri="{FF2B5EF4-FFF2-40B4-BE49-F238E27FC236}">
                <a16:creationId xmlns:a16="http://schemas.microsoft.com/office/drawing/2014/main" id="{EAA5998B-6750-48A4-B6E5-493878E912A0}"/>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28675" name="Text Box 13">
            <a:extLst>
              <a:ext uri="{FF2B5EF4-FFF2-40B4-BE49-F238E27FC236}">
                <a16:creationId xmlns:a16="http://schemas.microsoft.com/office/drawing/2014/main" id="{D7F6F728-9C2F-40AD-B81D-F38B0B2C64E7}"/>
              </a:ext>
            </a:extLst>
          </p:cNvPr>
          <p:cNvSpPr txBox="1">
            <a:spLocks noChangeArrowheads="1"/>
          </p:cNvSpPr>
          <p:nvPr/>
        </p:nvSpPr>
        <p:spPr bwMode="auto">
          <a:xfrm>
            <a:off x="101600" y="4859338"/>
            <a:ext cx="89392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ym typeface="Symbol" panose="05050102010706020507" pitchFamily="18" charset="2"/>
              </a:rPr>
              <a:t>Si:</a:t>
            </a:r>
            <a:endParaRPr lang="en-US" altLang="en-US" i="1">
              <a:sym typeface="Symbol" panose="05050102010706020507" pitchFamily="18" charset="2"/>
            </a:endParaRPr>
          </a:p>
          <a:p>
            <a:r>
              <a:rPr lang="en-US" altLang="en-US" i="1">
                <a:sym typeface="Symbol" panose="05050102010706020507" pitchFamily="18" charset="2"/>
              </a:rPr>
              <a:t>l</a:t>
            </a:r>
            <a:r>
              <a:rPr lang="en-US" altLang="en-US" i="1" baseline="-25000">
                <a:sym typeface="Symbol" panose="05050102010706020507" pitchFamily="18" charset="2"/>
              </a:rPr>
              <a:t></a:t>
            </a:r>
            <a:r>
              <a:rPr lang="en-US" altLang="en-US">
                <a:sym typeface="Symbol" panose="05050102010706020507" pitchFamily="18" charset="2"/>
              </a:rPr>
              <a:t>(193,248,308)5-10 nm</a:t>
            </a:r>
          </a:p>
          <a:p>
            <a:r>
              <a:rPr lang="en-US" altLang="en-US" i="1">
                <a:sym typeface="Symbol" panose="05050102010706020507" pitchFamily="18" charset="2"/>
              </a:rPr>
              <a:t>l</a:t>
            </a:r>
            <a:r>
              <a:rPr lang="en-US" altLang="en-US" i="1" baseline="-25000">
                <a:sym typeface="Symbol" panose="05050102010706020507" pitchFamily="18" charset="2"/>
              </a:rPr>
              <a:t></a:t>
            </a:r>
            <a:r>
              <a:rPr lang="en-US" altLang="en-US">
                <a:sym typeface="Symbol" panose="05050102010706020507" pitchFamily="18" charset="2"/>
              </a:rPr>
              <a:t>(1.06)  200 µm50 nm</a:t>
            </a:r>
            <a:endParaRPr lang="en-US" altLang="en-US" i="1">
              <a:sym typeface="Symbol" panose="05050102010706020507" pitchFamily="18" charset="2"/>
            </a:endParaRPr>
          </a:p>
          <a:p>
            <a:r>
              <a:rPr lang="en-US" altLang="en-US" i="1">
                <a:sym typeface="Symbol" panose="05050102010706020507" pitchFamily="18" charset="2"/>
              </a:rPr>
              <a:t>l</a:t>
            </a:r>
            <a:r>
              <a:rPr lang="en-US" altLang="en-US" i="1" baseline="-25000">
                <a:sym typeface="Symbol" panose="05050102010706020507" pitchFamily="18" charset="2"/>
              </a:rPr>
              <a:t></a:t>
            </a:r>
            <a:r>
              <a:rPr lang="en-US" altLang="en-US">
                <a:sym typeface="Symbol" panose="05050102010706020507" pitchFamily="18" charset="2"/>
              </a:rPr>
              <a:t>(2.94)  500 cm30 µm (depending on doping and </a:t>
            </a:r>
            <a:r>
              <a:rPr lang="en-US" altLang="en-US" i="1">
                <a:sym typeface="Symbol" panose="05050102010706020507" pitchFamily="18" charset="2"/>
              </a:rPr>
              <a:t>T</a:t>
            </a:r>
            <a:r>
              <a:rPr lang="en-US" altLang="en-US">
                <a:sym typeface="Symbol" panose="05050102010706020507" pitchFamily="18" charset="2"/>
              </a:rPr>
              <a:t>)</a:t>
            </a:r>
          </a:p>
          <a:p>
            <a:r>
              <a:rPr lang="en-US" altLang="en-US" i="1">
                <a:sym typeface="Symbol" panose="05050102010706020507" pitchFamily="18" charset="2"/>
              </a:rPr>
              <a:t>l</a:t>
            </a:r>
            <a:r>
              <a:rPr lang="en-US" altLang="en-US" i="1" baseline="-25000">
                <a:sym typeface="Symbol" panose="05050102010706020507" pitchFamily="18" charset="2"/>
              </a:rPr>
              <a:t></a:t>
            </a:r>
            <a:r>
              <a:rPr lang="en-US" altLang="en-US">
                <a:sym typeface="Symbol" panose="05050102010706020507" pitchFamily="18" charset="2"/>
              </a:rPr>
              <a:t>(10.6) </a:t>
            </a:r>
            <a:r>
              <a:rPr lang="en-US" altLang="en-US" i="1">
                <a:sym typeface="Symbol" panose="05050102010706020507" pitchFamily="18" charset="2"/>
              </a:rPr>
              <a:t> </a:t>
            </a:r>
            <a:r>
              <a:rPr lang="en-US" altLang="en-US">
                <a:sym typeface="Symbol" panose="05050102010706020507" pitchFamily="18" charset="2"/>
              </a:rPr>
              <a:t>1000 µm100 nm</a:t>
            </a:r>
          </a:p>
        </p:txBody>
      </p:sp>
      <p:graphicFrame>
        <p:nvGraphicFramePr>
          <p:cNvPr id="28676" name="Object 2">
            <a:extLst>
              <a:ext uri="{FF2B5EF4-FFF2-40B4-BE49-F238E27FC236}">
                <a16:creationId xmlns:a16="http://schemas.microsoft.com/office/drawing/2014/main" id="{2E45FD6D-477A-428E-ACAF-1E3B1F4A41FE}"/>
              </a:ext>
            </a:extLst>
          </p:cNvPr>
          <p:cNvGraphicFramePr>
            <a:graphicFrameLocks noChangeAspect="1"/>
          </p:cNvGraphicFramePr>
          <p:nvPr/>
        </p:nvGraphicFramePr>
        <p:xfrm>
          <a:off x="274638" y="371475"/>
          <a:ext cx="5938837" cy="4479925"/>
        </p:xfrm>
        <a:graphic>
          <a:graphicData uri="http://schemas.openxmlformats.org/presentationml/2006/ole">
            <mc:AlternateContent xmlns:mc="http://schemas.openxmlformats.org/markup-compatibility/2006">
              <mc:Choice xmlns:v="urn:schemas-microsoft-com:vml" Requires="v">
                <p:oleObj spid="_x0000_s28689" name="Graph" r:id="rId3" imgW="5604662" imgH="2922422" progId="Origin50.Graph">
                  <p:embed/>
                </p:oleObj>
              </mc:Choice>
              <mc:Fallback>
                <p:oleObj name="Graph" r:id="rId3" imgW="5604662" imgH="2922422"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3340" t="16063" r="50616" b="17296"/>
                      <a:stretch>
                        <a:fillRect/>
                      </a:stretch>
                    </p:blipFill>
                    <p:spPr bwMode="auto">
                      <a:xfrm>
                        <a:off x="274638" y="371475"/>
                        <a:ext cx="5938837"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7" name="Object 3">
            <a:extLst>
              <a:ext uri="{FF2B5EF4-FFF2-40B4-BE49-F238E27FC236}">
                <a16:creationId xmlns:a16="http://schemas.microsoft.com/office/drawing/2014/main" id="{DD1BC5EE-3251-4D69-8F95-023EE34F9422}"/>
              </a:ext>
            </a:extLst>
          </p:cNvPr>
          <p:cNvGraphicFramePr>
            <a:graphicFrameLocks noChangeAspect="1"/>
          </p:cNvGraphicFramePr>
          <p:nvPr/>
        </p:nvGraphicFramePr>
        <p:xfrm>
          <a:off x="6302375" y="1160463"/>
          <a:ext cx="2668588" cy="860425"/>
        </p:xfrm>
        <a:graphic>
          <a:graphicData uri="http://schemas.openxmlformats.org/presentationml/2006/ole">
            <mc:AlternateContent xmlns:mc="http://schemas.openxmlformats.org/markup-compatibility/2006">
              <mc:Choice xmlns:v="urn:schemas-microsoft-com:vml" Requires="v">
                <p:oleObj spid="_x0000_s28690" name="Equation" r:id="rId5" imgW="1333500" imgH="431800" progId="Equation.3">
                  <p:embed/>
                </p:oleObj>
              </mc:Choice>
              <mc:Fallback>
                <p:oleObj name="Equation" r:id="rId5" imgW="13335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375" y="1160463"/>
                        <a:ext cx="2668588" cy="8604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Text Box 4">
            <a:extLst>
              <a:ext uri="{FF2B5EF4-FFF2-40B4-BE49-F238E27FC236}">
                <a16:creationId xmlns:a16="http://schemas.microsoft.com/office/drawing/2014/main" id="{184C0C75-F4C7-4529-9CEA-64B2DD834046}"/>
              </a:ext>
            </a:extLst>
          </p:cNvPr>
          <p:cNvSpPr txBox="1">
            <a:spLocks noChangeArrowheads="1"/>
          </p:cNvSpPr>
          <p:nvPr/>
        </p:nvSpPr>
        <p:spPr bwMode="auto">
          <a:xfrm>
            <a:off x="7064375" y="41433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in µm, ns:</a:t>
            </a:r>
          </a:p>
        </p:txBody>
      </p:sp>
      <p:grpSp>
        <p:nvGrpSpPr>
          <p:cNvPr id="266245" name="Group 5">
            <a:extLst>
              <a:ext uri="{FF2B5EF4-FFF2-40B4-BE49-F238E27FC236}">
                <a16:creationId xmlns:a16="http://schemas.microsoft.com/office/drawing/2014/main" id="{C6033EC6-98A5-48D7-B7E6-28AB31A0CBBD}"/>
              </a:ext>
            </a:extLst>
          </p:cNvPr>
          <p:cNvGrpSpPr>
            <a:grpSpLocks/>
          </p:cNvGrpSpPr>
          <p:nvPr/>
        </p:nvGrpSpPr>
        <p:grpSpPr bwMode="auto">
          <a:xfrm>
            <a:off x="2981325" y="404813"/>
            <a:ext cx="2573338" cy="2432050"/>
            <a:chOff x="1033" y="329"/>
            <a:chExt cx="1621" cy="1532"/>
          </a:xfrm>
        </p:grpSpPr>
        <p:sp>
          <p:nvSpPr>
            <p:cNvPr id="28687" name="Freeform 6">
              <a:extLst>
                <a:ext uri="{FF2B5EF4-FFF2-40B4-BE49-F238E27FC236}">
                  <a16:creationId xmlns:a16="http://schemas.microsoft.com/office/drawing/2014/main" id="{ADA84224-C69E-48D7-868A-81DA67DB2BC4}"/>
                </a:ext>
              </a:extLst>
            </p:cNvPr>
            <p:cNvSpPr>
              <a:spLocks/>
            </p:cNvSpPr>
            <p:nvPr/>
          </p:nvSpPr>
          <p:spPr bwMode="auto">
            <a:xfrm>
              <a:off x="1033" y="329"/>
              <a:ext cx="1621" cy="1532"/>
            </a:xfrm>
            <a:custGeom>
              <a:avLst/>
              <a:gdLst>
                <a:gd name="T0" fmla="*/ 1621 w 1621"/>
                <a:gd name="T1" fmla="*/ 1 h 1532"/>
                <a:gd name="T2" fmla="*/ 1600 w 1621"/>
                <a:gd name="T3" fmla="*/ 28 h 1532"/>
                <a:gd name="T4" fmla="*/ 892 w 1621"/>
                <a:gd name="T5" fmla="*/ 672 h 1532"/>
                <a:gd name="T6" fmla="*/ 320 w 1621"/>
                <a:gd name="T7" fmla="*/ 1234 h 1532"/>
                <a:gd name="T8" fmla="*/ 14 w 1621"/>
                <a:gd name="T9" fmla="*/ 1532 h 1532"/>
                <a:gd name="T10" fmla="*/ 0 w 1621"/>
                <a:gd name="T11" fmla="*/ 1527 h 1532"/>
                <a:gd name="T12" fmla="*/ 9 w 1621"/>
                <a:gd name="T13" fmla="*/ 0 h 1532"/>
                <a:gd name="T14" fmla="*/ 694 w 1621"/>
                <a:gd name="T15" fmla="*/ 6 h 1532"/>
                <a:gd name="T16" fmla="*/ 1621 w 1621"/>
                <a:gd name="T17" fmla="*/ 1 h 15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1" h="1532">
                  <a:moveTo>
                    <a:pt x="1621" y="1"/>
                  </a:moveTo>
                  <a:lnTo>
                    <a:pt x="1600" y="28"/>
                  </a:lnTo>
                  <a:lnTo>
                    <a:pt x="892" y="672"/>
                  </a:lnTo>
                  <a:lnTo>
                    <a:pt x="320" y="1234"/>
                  </a:lnTo>
                  <a:lnTo>
                    <a:pt x="14" y="1532"/>
                  </a:lnTo>
                  <a:lnTo>
                    <a:pt x="0" y="1527"/>
                  </a:lnTo>
                  <a:lnTo>
                    <a:pt x="9" y="0"/>
                  </a:lnTo>
                  <a:lnTo>
                    <a:pt x="694" y="6"/>
                  </a:lnTo>
                  <a:lnTo>
                    <a:pt x="1621" y="1"/>
                  </a:lnTo>
                  <a:close/>
                </a:path>
              </a:pathLst>
            </a:custGeom>
            <a:solidFill>
              <a:srgbClr val="FF66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8" name="Text Box 7">
              <a:extLst>
                <a:ext uri="{FF2B5EF4-FFF2-40B4-BE49-F238E27FC236}">
                  <a16:creationId xmlns:a16="http://schemas.microsoft.com/office/drawing/2014/main" id="{85094282-DFE0-4DE0-BB3D-E536C88359BA}"/>
                </a:ext>
              </a:extLst>
            </p:cNvPr>
            <p:cNvSpPr txBox="1">
              <a:spLocks noChangeArrowheads="1"/>
            </p:cNvSpPr>
            <p:nvPr/>
          </p:nvSpPr>
          <p:spPr bwMode="auto">
            <a:xfrm>
              <a:off x="1057" y="962"/>
              <a:ext cx="5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i="1">
                  <a:sym typeface="Symbol" panose="05050102010706020507" pitchFamily="18" charset="2"/>
                </a:rPr>
                <a:t> </a:t>
              </a:r>
              <a:r>
                <a:rPr lang="en-US" altLang="en-US" sz="1200" b="1" i="1"/>
                <a:t>=</a:t>
              </a:r>
              <a:r>
                <a:rPr lang="en-US" altLang="en-US" sz="1200" b="1"/>
                <a:t>100 ps</a:t>
              </a:r>
              <a:endParaRPr lang="en-US" altLang="en-US" sz="1200" b="1" i="1"/>
            </a:p>
            <a:p>
              <a:r>
                <a:rPr lang="en-US" altLang="en-US" sz="1200" b="1" i="1"/>
                <a:t>l</a:t>
              </a:r>
              <a:r>
                <a:rPr lang="en-US" altLang="en-US" sz="1200" b="1" i="1" baseline="-25000">
                  <a:sym typeface="Symbol" panose="05050102010706020507" pitchFamily="18" charset="2"/>
                </a:rPr>
                <a:t></a:t>
              </a:r>
              <a:r>
                <a:rPr lang="en-US" altLang="en-US" sz="1200" b="1" i="1">
                  <a:sym typeface="Symbol" panose="05050102010706020507" pitchFamily="18" charset="2"/>
                </a:rPr>
                <a:t>=</a:t>
              </a:r>
              <a:r>
                <a:rPr lang="en-US" altLang="en-US" sz="1200" b="1">
                  <a:sym typeface="Symbol" panose="05050102010706020507" pitchFamily="18" charset="2"/>
                </a:rPr>
                <a:t>1 µm</a:t>
              </a:r>
              <a:endParaRPr lang="en-US" altLang="en-US" sz="1200" b="1" i="1"/>
            </a:p>
          </p:txBody>
        </p:sp>
      </p:grpSp>
      <p:grpSp>
        <p:nvGrpSpPr>
          <p:cNvPr id="266248" name="Group 8">
            <a:extLst>
              <a:ext uri="{FF2B5EF4-FFF2-40B4-BE49-F238E27FC236}">
                <a16:creationId xmlns:a16="http://schemas.microsoft.com/office/drawing/2014/main" id="{C57184D8-B9F4-4151-AE15-E4EB2ACAD1AF}"/>
              </a:ext>
            </a:extLst>
          </p:cNvPr>
          <p:cNvGrpSpPr>
            <a:grpSpLocks/>
          </p:cNvGrpSpPr>
          <p:nvPr/>
        </p:nvGrpSpPr>
        <p:grpSpPr bwMode="auto">
          <a:xfrm>
            <a:off x="4743450" y="403225"/>
            <a:ext cx="1368425" cy="1552575"/>
            <a:chOff x="1471" y="906"/>
            <a:chExt cx="862" cy="978"/>
          </a:xfrm>
        </p:grpSpPr>
        <p:sp>
          <p:nvSpPr>
            <p:cNvPr id="28685" name="Freeform 9">
              <a:extLst>
                <a:ext uri="{FF2B5EF4-FFF2-40B4-BE49-F238E27FC236}">
                  <a16:creationId xmlns:a16="http://schemas.microsoft.com/office/drawing/2014/main" id="{EFD718B3-5F3D-489F-9F94-DAAC064C3222}"/>
                </a:ext>
              </a:extLst>
            </p:cNvPr>
            <p:cNvSpPr>
              <a:spLocks/>
            </p:cNvSpPr>
            <p:nvPr/>
          </p:nvSpPr>
          <p:spPr bwMode="auto">
            <a:xfrm>
              <a:off x="1513" y="906"/>
              <a:ext cx="820" cy="978"/>
            </a:xfrm>
            <a:custGeom>
              <a:avLst/>
              <a:gdLst>
                <a:gd name="T0" fmla="*/ 0 w 820"/>
                <a:gd name="T1" fmla="*/ 0 h 978"/>
                <a:gd name="T2" fmla="*/ 0 w 820"/>
                <a:gd name="T3" fmla="*/ 978 h 978"/>
                <a:gd name="T4" fmla="*/ 814 w 820"/>
                <a:gd name="T5" fmla="*/ 147 h 978"/>
                <a:gd name="T6" fmla="*/ 820 w 820"/>
                <a:gd name="T7" fmla="*/ 3 h 978"/>
                <a:gd name="T8" fmla="*/ 413 w 820"/>
                <a:gd name="T9" fmla="*/ 0 h 978"/>
                <a:gd name="T10" fmla="*/ 0 w 820"/>
                <a:gd name="T11" fmla="*/ 0 h 9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0" h="978">
                  <a:moveTo>
                    <a:pt x="0" y="0"/>
                  </a:moveTo>
                  <a:lnTo>
                    <a:pt x="0" y="978"/>
                  </a:lnTo>
                  <a:lnTo>
                    <a:pt x="814" y="147"/>
                  </a:lnTo>
                  <a:lnTo>
                    <a:pt x="820" y="3"/>
                  </a:lnTo>
                  <a:lnTo>
                    <a:pt x="413" y="0"/>
                  </a:lnTo>
                  <a:lnTo>
                    <a:pt x="0" y="0"/>
                  </a:lnTo>
                  <a:close/>
                </a:path>
              </a:pathLst>
            </a:custGeom>
            <a:solidFill>
              <a:srgbClr val="00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Text Box 10">
              <a:extLst>
                <a:ext uri="{FF2B5EF4-FFF2-40B4-BE49-F238E27FC236}">
                  <a16:creationId xmlns:a16="http://schemas.microsoft.com/office/drawing/2014/main" id="{68AD7957-37A9-4666-962E-480684287861}"/>
                </a:ext>
              </a:extLst>
            </p:cNvPr>
            <p:cNvSpPr txBox="1">
              <a:spLocks noChangeArrowheads="1"/>
            </p:cNvSpPr>
            <p:nvPr/>
          </p:nvSpPr>
          <p:spPr bwMode="auto">
            <a:xfrm>
              <a:off x="1471" y="1366"/>
              <a:ext cx="6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i="1"/>
                <a:t>Q-switch</a:t>
              </a:r>
            </a:p>
            <a:p>
              <a:r>
                <a:rPr lang="en-US" altLang="en-US" sz="1200" b="1" i="1"/>
                <a:t>l</a:t>
              </a:r>
              <a:r>
                <a:rPr lang="en-US" altLang="en-US" sz="1200" b="1" i="1" baseline="-25000">
                  <a:sym typeface="Symbol" panose="05050102010706020507" pitchFamily="18" charset="2"/>
                </a:rPr>
                <a:t></a:t>
              </a:r>
              <a:r>
                <a:rPr lang="en-US" altLang="en-US" sz="1200" b="1" i="1">
                  <a:sym typeface="Symbol" panose="05050102010706020507" pitchFamily="18" charset="2"/>
                </a:rPr>
                <a:t>=</a:t>
              </a:r>
              <a:r>
                <a:rPr lang="en-US" altLang="en-US" sz="1200" b="1">
                  <a:sym typeface="Symbol" panose="05050102010706020507" pitchFamily="18" charset="2"/>
                </a:rPr>
                <a:t>100 µm</a:t>
              </a:r>
              <a:endParaRPr lang="en-US" altLang="en-US" sz="1200" b="1" i="1"/>
            </a:p>
          </p:txBody>
        </p:sp>
      </p:grpSp>
      <p:sp>
        <p:nvSpPr>
          <p:cNvPr id="266251" name="AutoShape 11" descr="50%">
            <a:extLst>
              <a:ext uri="{FF2B5EF4-FFF2-40B4-BE49-F238E27FC236}">
                <a16:creationId xmlns:a16="http://schemas.microsoft.com/office/drawing/2014/main" id="{3EF6C45B-3494-4E7B-9DA6-0EA5877EB135}"/>
              </a:ext>
            </a:extLst>
          </p:cNvPr>
          <p:cNvSpPr>
            <a:spLocks noChangeAspect="1" noChangeArrowheads="1"/>
          </p:cNvSpPr>
          <p:nvPr/>
        </p:nvSpPr>
        <p:spPr bwMode="auto">
          <a:xfrm flipV="1">
            <a:off x="4797425" y="409575"/>
            <a:ext cx="671513" cy="496888"/>
          </a:xfrm>
          <a:prstGeom prst="rtTriangle">
            <a:avLst/>
          </a:prstGeom>
          <a:pattFill prst="pct50">
            <a:fgClr>
              <a:srgbClr val="FF0000"/>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0" tIns="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t>Excimer                             </a:t>
            </a:r>
          </a:p>
          <a:p>
            <a:pPr algn="ctr"/>
            <a:r>
              <a:rPr lang="en-US" altLang="en-US" sz="1200" b="1" i="1"/>
              <a:t>l</a:t>
            </a:r>
            <a:r>
              <a:rPr lang="en-US" altLang="en-US" sz="1200" b="1" i="1" baseline="-25000">
                <a:sym typeface="Symbol" panose="05050102010706020507" pitchFamily="18" charset="2"/>
              </a:rPr>
              <a:t></a:t>
            </a:r>
            <a:r>
              <a:rPr lang="en-US" altLang="en-US" sz="1200" b="1" i="1">
                <a:sym typeface="Symbol" panose="05050102010706020507" pitchFamily="18" charset="2"/>
              </a:rPr>
              <a:t>=</a:t>
            </a:r>
            <a:r>
              <a:rPr lang="en-US" altLang="en-US" sz="1200" b="1">
                <a:sym typeface="Symbol" panose="05050102010706020507" pitchFamily="18" charset="2"/>
              </a:rPr>
              <a:t>10 nm                              </a:t>
            </a:r>
            <a:endParaRPr lang="en-US" altLang="en-US" sz="1200" i="1"/>
          </a:p>
        </p:txBody>
      </p:sp>
      <p:sp>
        <p:nvSpPr>
          <p:cNvPr id="266252" name="Text Box 12">
            <a:extLst>
              <a:ext uri="{FF2B5EF4-FFF2-40B4-BE49-F238E27FC236}">
                <a16:creationId xmlns:a16="http://schemas.microsoft.com/office/drawing/2014/main" id="{1F5E5695-80F1-40D6-8503-446C747987C9}"/>
              </a:ext>
            </a:extLst>
          </p:cNvPr>
          <p:cNvSpPr txBox="1">
            <a:spLocks noChangeArrowheads="1"/>
          </p:cNvSpPr>
          <p:nvPr/>
        </p:nvSpPr>
        <p:spPr bwMode="auto">
          <a:xfrm>
            <a:off x="5003800" y="5256213"/>
            <a:ext cx="403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FF66FF"/>
                </a:solidFill>
              </a:rPr>
              <a:t>Er or other IR with </a:t>
            </a:r>
            <a:r>
              <a:rPr lang="en-US" altLang="en-US" b="1" i="1" u="sng">
                <a:solidFill>
                  <a:srgbClr val="FF66FF"/>
                </a:solidFill>
                <a:sym typeface="Symbol" panose="05050102010706020507" pitchFamily="18" charset="2"/>
              </a:rPr>
              <a:t> </a:t>
            </a:r>
            <a:r>
              <a:rPr lang="en-US" altLang="en-US" b="1" u="sng">
                <a:solidFill>
                  <a:srgbClr val="FF66FF"/>
                </a:solidFill>
                <a:sym typeface="Symbol" panose="05050102010706020507" pitchFamily="18" charset="2"/>
              </a:rPr>
              <a:t>~100 ps</a:t>
            </a:r>
            <a:endParaRPr lang="en-US" altLang="en-US" b="1">
              <a:solidFill>
                <a:srgbClr val="FF0066"/>
              </a:solidFill>
            </a:endParaRPr>
          </a:p>
        </p:txBody>
      </p:sp>
      <p:sp>
        <p:nvSpPr>
          <p:cNvPr id="28683" name="Line 14">
            <a:extLst>
              <a:ext uri="{FF2B5EF4-FFF2-40B4-BE49-F238E27FC236}">
                <a16:creationId xmlns:a16="http://schemas.microsoft.com/office/drawing/2014/main" id="{DB5FB082-039B-4DCC-9113-12F549F4561F}"/>
              </a:ext>
            </a:extLst>
          </p:cNvPr>
          <p:cNvSpPr>
            <a:spLocks noChangeShapeType="1"/>
          </p:cNvSpPr>
          <p:nvPr/>
        </p:nvSpPr>
        <p:spPr bwMode="auto">
          <a:xfrm flipV="1">
            <a:off x="503238" y="5265738"/>
            <a:ext cx="1655762" cy="3952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15">
            <a:extLst>
              <a:ext uri="{FF2B5EF4-FFF2-40B4-BE49-F238E27FC236}">
                <a16:creationId xmlns:a16="http://schemas.microsoft.com/office/drawing/2014/main" id="{4E49D53E-98AC-464F-AACC-D5E73CB1A91B}"/>
              </a:ext>
            </a:extLst>
          </p:cNvPr>
          <p:cNvSpPr>
            <a:spLocks noChangeShapeType="1"/>
          </p:cNvSpPr>
          <p:nvPr/>
        </p:nvSpPr>
        <p:spPr bwMode="auto">
          <a:xfrm>
            <a:off x="576263" y="5265738"/>
            <a:ext cx="1511300" cy="3952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51"/>
                                        </p:tgtEl>
                                        <p:attrNameLst>
                                          <p:attrName>style.visibility</p:attrName>
                                        </p:attrNameLst>
                                      </p:cBhvr>
                                      <p:to>
                                        <p:strVal val="visible"/>
                                      </p:to>
                                    </p:set>
                                    <p:anim calcmode="lin" valueType="num">
                                      <p:cBhvr additive="base">
                                        <p:cTn id="7" dur="500" fill="hold"/>
                                        <p:tgtEl>
                                          <p:spTgt spid="266251"/>
                                        </p:tgtEl>
                                        <p:attrNameLst>
                                          <p:attrName>ppt_x</p:attrName>
                                        </p:attrNameLst>
                                      </p:cBhvr>
                                      <p:tavLst>
                                        <p:tav tm="0">
                                          <p:val>
                                            <p:strVal val="#ppt_x"/>
                                          </p:val>
                                        </p:tav>
                                        <p:tav tm="100000">
                                          <p:val>
                                            <p:strVal val="#ppt_x"/>
                                          </p:val>
                                        </p:tav>
                                      </p:tavLst>
                                    </p:anim>
                                    <p:anim calcmode="lin" valueType="num">
                                      <p:cBhvr additive="base">
                                        <p:cTn id="8" dur="500" fill="hold"/>
                                        <p:tgtEl>
                                          <p:spTgt spid="26625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66248"/>
                                        </p:tgtEl>
                                        <p:attrNameLst>
                                          <p:attrName>style.visibility</p:attrName>
                                        </p:attrNameLst>
                                      </p:cBhvr>
                                      <p:to>
                                        <p:strVal val="visible"/>
                                      </p:to>
                                    </p:set>
                                    <p:anim calcmode="lin" valueType="num">
                                      <p:cBhvr additive="base">
                                        <p:cTn id="13" dur="500" fill="hold"/>
                                        <p:tgtEl>
                                          <p:spTgt spid="266248"/>
                                        </p:tgtEl>
                                        <p:attrNameLst>
                                          <p:attrName>ppt_x</p:attrName>
                                        </p:attrNameLst>
                                      </p:cBhvr>
                                      <p:tavLst>
                                        <p:tav tm="0">
                                          <p:val>
                                            <p:strVal val="#ppt_x"/>
                                          </p:val>
                                        </p:tav>
                                        <p:tav tm="100000">
                                          <p:val>
                                            <p:strVal val="#ppt_x"/>
                                          </p:val>
                                        </p:tav>
                                      </p:tavLst>
                                    </p:anim>
                                    <p:anim calcmode="lin" valueType="num">
                                      <p:cBhvr additive="base">
                                        <p:cTn id="14" dur="500" fill="hold"/>
                                        <p:tgtEl>
                                          <p:spTgt spid="266248"/>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66245"/>
                                        </p:tgtEl>
                                        <p:attrNameLst>
                                          <p:attrName>style.visibility</p:attrName>
                                        </p:attrNameLst>
                                      </p:cBhvr>
                                      <p:to>
                                        <p:strVal val="visible"/>
                                      </p:to>
                                    </p:set>
                                    <p:anim calcmode="lin" valueType="num">
                                      <p:cBhvr additive="base">
                                        <p:cTn id="19" dur="500" fill="hold"/>
                                        <p:tgtEl>
                                          <p:spTgt spid="266245"/>
                                        </p:tgtEl>
                                        <p:attrNameLst>
                                          <p:attrName>ppt_x</p:attrName>
                                        </p:attrNameLst>
                                      </p:cBhvr>
                                      <p:tavLst>
                                        <p:tav tm="0">
                                          <p:val>
                                            <p:strVal val="#ppt_x"/>
                                          </p:val>
                                        </p:tav>
                                        <p:tav tm="100000">
                                          <p:val>
                                            <p:strVal val="#ppt_x"/>
                                          </p:val>
                                        </p:tav>
                                      </p:tavLst>
                                    </p:anim>
                                    <p:anim calcmode="lin" valueType="num">
                                      <p:cBhvr additive="base">
                                        <p:cTn id="20" dur="500" fill="hold"/>
                                        <p:tgtEl>
                                          <p:spTgt spid="26624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52"/>
                                        </p:tgtEl>
                                        <p:attrNameLst>
                                          <p:attrName>style.visibility</p:attrName>
                                        </p:attrNameLst>
                                      </p:cBhvr>
                                      <p:to>
                                        <p:strVal val="visible"/>
                                      </p:to>
                                    </p:set>
                                    <p:anim calcmode="lin" valueType="num">
                                      <p:cBhvr additive="base">
                                        <p:cTn id="25" dur="500" fill="hold"/>
                                        <p:tgtEl>
                                          <p:spTgt spid="266252"/>
                                        </p:tgtEl>
                                        <p:attrNameLst>
                                          <p:attrName>ppt_x</p:attrName>
                                        </p:attrNameLst>
                                      </p:cBhvr>
                                      <p:tavLst>
                                        <p:tav tm="0">
                                          <p:val>
                                            <p:strVal val="#ppt_x"/>
                                          </p:val>
                                        </p:tav>
                                        <p:tav tm="100000">
                                          <p:val>
                                            <p:strVal val="#ppt_x"/>
                                          </p:val>
                                        </p:tav>
                                      </p:tavLst>
                                    </p:anim>
                                    <p:anim calcmode="lin" valueType="num">
                                      <p:cBhvr additive="base">
                                        <p:cTn id="26" dur="500" fill="hold"/>
                                        <p:tgtEl>
                                          <p:spTgt spid="266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1" grpId="0" animBg="1" autoUpdateAnimBg="0"/>
      <p:bldP spid="2662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a:extLst>
              <a:ext uri="{FF2B5EF4-FFF2-40B4-BE49-F238E27FC236}">
                <a16:creationId xmlns:a16="http://schemas.microsoft.com/office/drawing/2014/main" id="{78059EE5-9977-47D8-AF90-CFD1C8496CEC}"/>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pic>
        <p:nvPicPr>
          <p:cNvPr id="29699" name="Picture 2" descr="16">
            <a:extLst>
              <a:ext uri="{FF2B5EF4-FFF2-40B4-BE49-F238E27FC236}">
                <a16:creationId xmlns:a16="http://schemas.microsoft.com/office/drawing/2014/main" id="{3C74FE23-04C9-4EA2-B726-A8C970F03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63575"/>
            <a:ext cx="30622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a:extLst>
              <a:ext uri="{FF2B5EF4-FFF2-40B4-BE49-F238E27FC236}">
                <a16:creationId xmlns:a16="http://schemas.microsoft.com/office/drawing/2014/main" id="{0923A0D3-6DC5-412C-9D70-B9D81DFD254D}"/>
              </a:ext>
            </a:extLst>
          </p:cNvPr>
          <p:cNvSpPr txBox="1">
            <a:spLocks noChangeArrowheads="1"/>
          </p:cNvSpPr>
          <p:nvPr/>
        </p:nvSpPr>
        <p:spPr bwMode="auto">
          <a:xfrm>
            <a:off x="5105400" y="3068638"/>
            <a:ext cx="370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i="1"/>
              <a:t>d </a:t>
            </a:r>
            <a:r>
              <a:rPr lang="en-GB" altLang="en-US" sz="2000"/>
              <a:t>=3280 nm, </a:t>
            </a:r>
            <a:r>
              <a:rPr lang="en-GB" altLang="en-US" i="1">
                <a:sym typeface="Symbol" panose="05050102010706020507" pitchFamily="18" charset="2"/>
              </a:rPr>
              <a:t></a:t>
            </a:r>
            <a:r>
              <a:rPr lang="en-GB" altLang="en-US" sz="2000"/>
              <a:t> = 280 mJ/cm² </a:t>
            </a:r>
            <a:r>
              <a:rPr lang="en-GB" altLang="en-US" sz="2000">
                <a:sym typeface="Symbol" panose="05050102010706020507" pitchFamily="18" charset="2"/>
              </a:rPr>
              <a:t> </a:t>
            </a:r>
            <a:r>
              <a:rPr lang="en-GB" altLang="en-US" i="1">
                <a:sym typeface="Symbol" panose="05050102010706020507" pitchFamily="18" charset="2"/>
              </a:rPr>
              <a:t></a:t>
            </a:r>
            <a:r>
              <a:rPr lang="en-GB" altLang="en-US" sz="2000" baseline="-25000"/>
              <a:t>cl</a:t>
            </a:r>
          </a:p>
        </p:txBody>
      </p:sp>
      <p:pic>
        <p:nvPicPr>
          <p:cNvPr id="29701" name="Picture 4" descr="37">
            <a:extLst>
              <a:ext uri="{FF2B5EF4-FFF2-40B4-BE49-F238E27FC236}">
                <a16:creationId xmlns:a16="http://schemas.microsoft.com/office/drawing/2014/main" id="{09AB7C34-5CAD-49F0-A4A2-EE15787320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663575"/>
            <a:ext cx="306228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5">
            <a:extLst>
              <a:ext uri="{FF2B5EF4-FFF2-40B4-BE49-F238E27FC236}">
                <a16:creationId xmlns:a16="http://schemas.microsoft.com/office/drawing/2014/main" id="{A589C2ED-F357-4752-B8E0-29FF68F5A15D}"/>
              </a:ext>
            </a:extLst>
          </p:cNvPr>
          <p:cNvSpPr txBox="1">
            <a:spLocks noChangeArrowheads="1"/>
          </p:cNvSpPr>
          <p:nvPr/>
        </p:nvSpPr>
        <p:spPr bwMode="auto">
          <a:xfrm>
            <a:off x="457200" y="3068638"/>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i="1"/>
              <a:t>d </a:t>
            </a:r>
            <a:r>
              <a:rPr lang="en-GB" altLang="en-US" sz="2000"/>
              <a:t>=1500 nm, </a:t>
            </a:r>
            <a:r>
              <a:rPr lang="en-GB" altLang="en-US" sz="2000" i="1">
                <a:sym typeface="Symbol" panose="05050102010706020507" pitchFamily="18" charset="2"/>
              </a:rPr>
              <a:t></a:t>
            </a:r>
            <a:r>
              <a:rPr lang="en-GB" altLang="en-US" sz="2000"/>
              <a:t> = 500 mJ/cm² </a:t>
            </a:r>
            <a:r>
              <a:rPr lang="en-GB" altLang="en-US" sz="2000">
                <a:sym typeface="Symbol" panose="05050102010706020507" pitchFamily="18" charset="2"/>
              </a:rPr>
              <a:t> </a:t>
            </a:r>
            <a:r>
              <a:rPr lang="en-GB" altLang="en-US" i="1">
                <a:sym typeface="Symbol" panose="05050102010706020507" pitchFamily="18" charset="2"/>
              </a:rPr>
              <a:t></a:t>
            </a:r>
            <a:r>
              <a:rPr lang="en-GB" altLang="en-US" sz="2000" baseline="-25000"/>
              <a:t>cl</a:t>
            </a:r>
          </a:p>
        </p:txBody>
      </p:sp>
      <p:pic>
        <p:nvPicPr>
          <p:cNvPr id="29703" name="Picture 6" descr="15">
            <a:extLst>
              <a:ext uri="{FF2B5EF4-FFF2-40B4-BE49-F238E27FC236}">
                <a16:creationId xmlns:a16="http://schemas.microsoft.com/office/drawing/2014/main" id="{F89CBD0B-7B87-48E5-907D-DF768F9CE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86175"/>
            <a:ext cx="3065463"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descr="16">
            <a:extLst>
              <a:ext uri="{FF2B5EF4-FFF2-40B4-BE49-F238E27FC236}">
                <a16:creationId xmlns:a16="http://schemas.microsoft.com/office/drawing/2014/main" id="{AAD98BE7-D671-4133-AE8C-3DAB354D29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687763"/>
            <a:ext cx="3062288"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8">
            <a:extLst>
              <a:ext uri="{FF2B5EF4-FFF2-40B4-BE49-F238E27FC236}">
                <a16:creationId xmlns:a16="http://schemas.microsoft.com/office/drawing/2014/main" id="{43BDEB9D-63E1-4D28-94CD-82DCAF1AC91D}"/>
              </a:ext>
            </a:extLst>
          </p:cNvPr>
          <p:cNvSpPr txBox="1">
            <a:spLocks noChangeArrowheads="1"/>
          </p:cNvSpPr>
          <p:nvPr/>
        </p:nvSpPr>
        <p:spPr bwMode="auto">
          <a:xfrm>
            <a:off x="5181600" y="6092825"/>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i="1"/>
              <a:t>d</a:t>
            </a:r>
            <a:r>
              <a:rPr lang="en-GB" altLang="en-US" sz="2000"/>
              <a:t>=990 nm, </a:t>
            </a:r>
            <a:r>
              <a:rPr lang="en-GB" altLang="en-US" i="1">
                <a:sym typeface="Symbol" panose="05050102010706020507" pitchFamily="18" charset="2"/>
              </a:rPr>
              <a:t></a:t>
            </a:r>
            <a:r>
              <a:rPr lang="en-GB" altLang="en-US" sz="2000"/>
              <a:t> = 675 mJ/cm² </a:t>
            </a:r>
            <a:r>
              <a:rPr lang="en-GB" altLang="en-US" sz="2000">
                <a:sym typeface="Symbol" panose="05050102010706020507" pitchFamily="18" charset="2"/>
              </a:rPr>
              <a:t> </a:t>
            </a:r>
            <a:r>
              <a:rPr lang="en-GB" altLang="en-US" i="1">
                <a:sym typeface="Symbol" panose="05050102010706020507" pitchFamily="18" charset="2"/>
              </a:rPr>
              <a:t></a:t>
            </a:r>
            <a:r>
              <a:rPr lang="en-GB" altLang="en-US" sz="2000" baseline="-25000"/>
              <a:t>cl</a:t>
            </a:r>
          </a:p>
        </p:txBody>
      </p:sp>
      <p:sp>
        <p:nvSpPr>
          <p:cNvPr id="29706" name="Text Box 9">
            <a:extLst>
              <a:ext uri="{FF2B5EF4-FFF2-40B4-BE49-F238E27FC236}">
                <a16:creationId xmlns:a16="http://schemas.microsoft.com/office/drawing/2014/main" id="{52D5B067-3983-4F8C-8465-70FEB845AB5A}"/>
              </a:ext>
            </a:extLst>
          </p:cNvPr>
          <p:cNvSpPr txBox="1">
            <a:spLocks noChangeArrowheads="1"/>
          </p:cNvSpPr>
          <p:nvPr/>
        </p:nvSpPr>
        <p:spPr bwMode="auto">
          <a:xfrm>
            <a:off x="457200" y="6140450"/>
            <a:ext cx="389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i="1"/>
              <a:t>d </a:t>
            </a:r>
            <a:r>
              <a:rPr lang="en-GB" altLang="en-US"/>
              <a:t>= </a:t>
            </a:r>
            <a:r>
              <a:rPr lang="en-GB" altLang="en-US" sz="2000"/>
              <a:t>990 nm, </a:t>
            </a:r>
            <a:r>
              <a:rPr lang="en-GB" altLang="en-US" i="1">
                <a:sym typeface="Symbol" panose="05050102010706020507" pitchFamily="18" charset="2"/>
              </a:rPr>
              <a:t></a:t>
            </a:r>
            <a:r>
              <a:rPr lang="en-GB" altLang="en-US" sz="2000"/>
              <a:t> = 675 mJ/cm² </a:t>
            </a:r>
            <a:r>
              <a:rPr lang="en-GB" altLang="en-US" sz="2000">
                <a:sym typeface="Symbol" panose="05050102010706020507" pitchFamily="18" charset="2"/>
              </a:rPr>
              <a:t> </a:t>
            </a:r>
            <a:r>
              <a:rPr lang="en-GB" altLang="en-US" i="1">
                <a:sym typeface="Symbol" panose="05050102010706020507" pitchFamily="18" charset="2"/>
              </a:rPr>
              <a:t></a:t>
            </a:r>
            <a:r>
              <a:rPr lang="en-GB" altLang="en-US" sz="2000" baseline="-25000"/>
              <a:t>cl</a:t>
            </a:r>
          </a:p>
        </p:txBody>
      </p:sp>
      <p:sp>
        <p:nvSpPr>
          <p:cNvPr id="29707" name="Text Box 10">
            <a:extLst>
              <a:ext uri="{FF2B5EF4-FFF2-40B4-BE49-F238E27FC236}">
                <a16:creationId xmlns:a16="http://schemas.microsoft.com/office/drawing/2014/main" id="{DBC90B03-78C3-4A1C-BA82-6B38DDBFF3CF}"/>
              </a:ext>
            </a:extLst>
          </p:cNvPr>
          <p:cNvSpPr txBox="1">
            <a:spLocks noChangeArrowheads="1"/>
          </p:cNvSpPr>
          <p:nvPr/>
        </p:nvSpPr>
        <p:spPr bwMode="auto">
          <a:xfrm>
            <a:off x="0" y="0"/>
            <a:ext cx="6784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800" b="1">
                <a:solidFill>
                  <a:srgbClr val="0000FF"/>
                </a:solidFill>
              </a:rPr>
              <a:t>Nd-YAG 1064 SiO</a:t>
            </a:r>
            <a:r>
              <a:rPr lang="en-GB" altLang="en-US" sz="2800" b="1" baseline="-25000">
                <a:solidFill>
                  <a:srgbClr val="0000FF"/>
                </a:solidFill>
              </a:rPr>
              <a:t>2</a:t>
            </a:r>
            <a:r>
              <a:rPr lang="en-GB" altLang="en-US" sz="2800" b="1">
                <a:solidFill>
                  <a:srgbClr val="0000FF"/>
                </a:solidFill>
              </a:rPr>
              <a:t>/Si Experimental results</a:t>
            </a:r>
            <a:endParaRPr lang="en-GB" altLang="en-US" b="1">
              <a:solidFill>
                <a:srgbClr val="0000FF"/>
              </a:solidFill>
            </a:endParaRPr>
          </a:p>
        </p:txBody>
      </p:sp>
      <p:sp>
        <p:nvSpPr>
          <p:cNvPr id="29708" name="Text Box 13">
            <a:extLst>
              <a:ext uri="{FF2B5EF4-FFF2-40B4-BE49-F238E27FC236}">
                <a16:creationId xmlns:a16="http://schemas.microsoft.com/office/drawing/2014/main" id="{E6D7E4CB-656A-490B-9EBF-5F9F04F0E972}"/>
              </a:ext>
            </a:extLst>
          </p:cNvPr>
          <p:cNvSpPr txBox="1">
            <a:spLocks noChangeArrowheads="1"/>
          </p:cNvSpPr>
          <p:nvPr/>
        </p:nvSpPr>
        <p:spPr bwMode="auto">
          <a:xfrm>
            <a:off x="6948488" y="-26988"/>
            <a:ext cx="2195512" cy="58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Schrems, Ph.D thesis, Linz, 2003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a:extLst>
              <a:ext uri="{FF2B5EF4-FFF2-40B4-BE49-F238E27FC236}">
                <a16:creationId xmlns:a16="http://schemas.microsoft.com/office/drawing/2014/main" id="{599816F9-86D5-4A22-B5D4-142BDBB25908}"/>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31747" name="Rectangle 2">
            <a:extLst>
              <a:ext uri="{FF2B5EF4-FFF2-40B4-BE49-F238E27FC236}">
                <a16:creationId xmlns:a16="http://schemas.microsoft.com/office/drawing/2014/main" id="{2DD59E78-A8A2-4C04-B69B-6648CBDD51B1}"/>
              </a:ext>
            </a:extLst>
          </p:cNvPr>
          <p:cNvSpPr>
            <a:spLocks noChangeArrowheads="1"/>
          </p:cNvSpPr>
          <p:nvPr/>
        </p:nvSpPr>
        <p:spPr bwMode="auto">
          <a:xfrm>
            <a:off x="609600" y="144462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GB" altLang="en-US"/>
              <a:t> </a:t>
            </a:r>
            <a:r>
              <a:rPr lang="en-GB" altLang="en-US" i="1">
                <a:sym typeface="Symbol" panose="05050102010706020507" pitchFamily="18" charset="2"/>
              </a:rPr>
              <a:t></a:t>
            </a:r>
            <a:r>
              <a:rPr lang="en-GB" altLang="en-US" i="1" baseline="-25000"/>
              <a:t>cl</a:t>
            </a:r>
            <a:r>
              <a:rPr lang="en-GB" altLang="en-US"/>
              <a:t> = </a:t>
            </a:r>
            <a:r>
              <a:rPr lang="en-GB" altLang="en-US" i="1">
                <a:sym typeface="Symbol" panose="05050102010706020507" pitchFamily="18" charset="2"/>
              </a:rPr>
              <a:t></a:t>
            </a:r>
            <a:r>
              <a:rPr lang="en-GB" altLang="en-US" baseline="-25000"/>
              <a:t>hole formation</a:t>
            </a:r>
            <a:r>
              <a:rPr lang="en-GB" altLang="en-US"/>
              <a:t> for 2</a:t>
            </a:r>
            <a:r>
              <a:rPr lang="en-GB" altLang="en-US" i="1"/>
              <a:t>r</a:t>
            </a:r>
            <a:r>
              <a:rPr lang="en-GB" altLang="en-US"/>
              <a:t> </a:t>
            </a:r>
            <a:r>
              <a:rPr lang="en-GB" altLang="en-US">
                <a:sym typeface="Symbol" panose="05050102010706020507" pitchFamily="18" charset="2"/>
              </a:rPr>
              <a:t>&gt;</a:t>
            </a:r>
            <a:r>
              <a:rPr lang="en-GB" altLang="en-US"/>
              <a:t> 1500 nm</a:t>
            </a:r>
          </a:p>
          <a:p>
            <a:pPr eaLnBrk="1" hangingPunct="1">
              <a:buFontTx/>
              <a:buChar char="•"/>
            </a:pPr>
            <a:r>
              <a:rPr lang="en-GB" altLang="en-US"/>
              <a:t> 990 nm SiO</a:t>
            </a:r>
            <a:r>
              <a:rPr lang="en-GB" altLang="en-US" baseline="-25000"/>
              <a:t>2</a:t>
            </a:r>
            <a:r>
              <a:rPr lang="en-GB" altLang="en-US"/>
              <a:t> </a:t>
            </a:r>
            <a:r>
              <a:rPr lang="en-GB" altLang="en-US">
                <a:solidFill>
                  <a:srgbClr val="FF0000"/>
                </a:solidFill>
              </a:rPr>
              <a:t>particles</a:t>
            </a:r>
            <a:r>
              <a:rPr lang="en-GB" altLang="en-US"/>
              <a:t> </a:t>
            </a:r>
            <a:r>
              <a:rPr lang="en-GB" altLang="en-US">
                <a:solidFill>
                  <a:srgbClr val="FF0000"/>
                </a:solidFill>
              </a:rPr>
              <a:t>melt</a:t>
            </a:r>
            <a:r>
              <a:rPr lang="en-GB" altLang="en-US"/>
              <a:t> around </a:t>
            </a:r>
            <a:r>
              <a:rPr lang="en-GB" altLang="en-US" i="1">
                <a:sym typeface="Symbol" panose="05050102010706020507" pitchFamily="18" charset="2"/>
              </a:rPr>
              <a:t></a:t>
            </a:r>
            <a:r>
              <a:rPr lang="en-GB" altLang="en-US" i="1" baseline="-25000"/>
              <a:t>cl</a:t>
            </a:r>
            <a:endParaRPr lang="en-GB" altLang="en-US"/>
          </a:p>
        </p:txBody>
      </p:sp>
      <p:sp>
        <p:nvSpPr>
          <p:cNvPr id="31748" name="Text Box 3">
            <a:extLst>
              <a:ext uri="{FF2B5EF4-FFF2-40B4-BE49-F238E27FC236}">
                <a16:creationId xmlns:a16="http://schemas.microsoft.com/office/drawing/2014/main" id="{658A41AC-C072-4061-96FA-F3D07A416BDA}"/>
              </a:ext>
            </a:extLst>
          </p:cNvPr>
          <p:cNvSpPr txBox="1">
            <a:spLocks noChangeArrowheads="1"/>
          </p:cNvSpPr>
          <p:nvPr/>
        </p:nvSpPr>
        <p:spPr bwMode="auto">
          <a:xfrm>
            <a:off x="904875" y="254000"/>
            <a:ext cx="6619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800">
                <a:solidFill>
                  <a:srgbClr val="0000FF"/>
                </a:solidFill>
              </a:rPr>
              <a:t>Nd-YAG 1064 nm: Results and Conclusions </a:t>
            </a:r>
          </a:p>
        </p:txBody>
      </p:sp>
      <p:sp>
        <p:nvSpPr>
          <p:cNvPr id="258052" name="Text Box 4">
            <a:extLst>
              <a:ext uri="{FF2B5EF4-FFF2-40B4-BE49-F238E27FC236}">
                <a16:creationId xmlns:a16="http://schemas.microsoft.com/office/drawing/2014/main" id="{1D4DA352-5BAA-4D45-B26D-5CD1D6AB9F99}"/>
              </a:ext>
            </a:extLst>
          </p:cNvPr>
          <p:cNvSpPr txBox="1">
            <a:spLocks noChangeArrowheads="1"/>
          </p:cNvSpPr>
          <p:nvPr/>
        </p:nvSpPr>
        <p:spPr bwMode="auto">
          <a:xfrm>
            <a:off x="358775" y="4114800"/>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a:t> </a:t>
            </a:r>
            <a:r>
              <a:rPr lang="en-US" altLang="en-US">
                <a:solidFill>
                  <a:srgbClr val="FF0000"/>
                </a:solidFill>
              </a:rPr>
              <a:t>Particles</a:t>
            </a:r>
            <a:r>
              <a:rPr lang="en-US" altLang="en-US"/>
              <a:t> absorb at 1064 nm (probably SiO</a:t>
            </a:r>
            <a:r>
              <a:rPr lang="en-US" altLang="en-US" baseline="-25000"/>
              <a:t>x </a:t>
            </a:r>
            <a:r>
              <a:rPr lang="en-US" altLang="en-US">
                <a:sym typeface="Symbol" panose="05050102010706020507" pitchFamily="18" charset="2"/>
              </a:rPr>
              <a:t> color centers</a:t>
            </a:r>
            <a:r>
              <a:rPr lang="en-US" altLang="en-US"/>
              <a:t>).</a:t>
            </a:r>
          </a:p>
          <a:p>
            <a:pPr eaLnBrk="1" hangingPunct="1">
              <a:buFontTx/>
              <a:buChar char="•"/>
            </a:pPr>
            <a:r>
              <a:rPr lang="en-US" altLang="en-US"/>
              <a:t> Nd-YAG is </a:t>
            </a:r>
            <a:r>
              <a:rPr lang="en-US" altLang="en-US">
                <a:solidFill>
                  <a:srgbClr val="FF0000"/>
                </a:solidFill>
              </a:rPr>
              <a:t>NOT</a:t>
            </a:r>
            <a:r>
              <a:rPr lang="en-US" altLang="en-US"/>
              <a:t> suitable for cleaning of colloid SiO</a:t>
            </a:r>
            <a:r>
              <a:rPr lang="en-US" altLang="en-US" baseline="-25000"/>
              <a:t>2</a:t>
            </a:r>
            <a:r>
              <a:rPr lang="en-US" altLang="en-US"/>
              <a:t> particles </a:t>
            </a:r>
            <a:r>
              <a:rPr lang="en-US" altLang="en-US">
                <a:sym typeface="Symbol" panose="05050102010706020507" pitchFamily="18" charset="2"/>
              </a:rPr>
              <a:t>other particles/wavelength should be considered</a:t>
            </a:r>
          </a:p>
        </p:txBody>
      </p:sp>
      <p:sp>
        <p:nvSpPr>
          <p:cNvPr id="258053" name="Line 5">
            <a:extLst>
              <a:ext uri="{FF2B5EF4-FFF2-40B4-BE49-F238E27FC236}">
                <a16:creationId xmlns:a16="http://schemas.microsoft.com/office/drawing/2014/main" id="{E55B9425-5FAE-46B7-9DD3-DE9DD6A7C80D}"/>
              </a:ext>
            </a:extLst>
          </p:cNvPr>
          <p:cNvSpPr>
            <a:spLocks noChangeShapeType="1"/>
          </p:cNvSpPr>
          <p:nvPr/>
        </p:nvSpPr>
        <p:spPr bwMode="auto">
          <a:xfrm>
            <a:off x="4495800" y="3090863"/>
            <a:ext cx="0" cy="914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58053"/>
                                        </p:tgtEl>
                                        <p:attrNameLst>
                                          <p:attrName>style.visibility</p:attrName>
                                        </p:attrNameLst>
                                      </p:cBhvr>
                                      <p:to>
                                        <p:strVal val="visible"/>
                                      </p:to>
                                    </p:set>
                                    <p:anim calcmode="lin" valueType="num">
                                      <p:cBhvr additive="base">
                                        <p:cTn id="7" dur="500" fill="hold"/>
                                        <p:tgtEl>
                                          <p:spTgt spid="258053"/>
                                        </p:tgtEl>
                                        <p:attrNameLst>
                                          <p:attrName>ppt_x</p:attrName>
                                        </p:attrNameLst>
                                      </p:cBhvr>
                                      <p:tavLst>
                                        <p:tav tm="0">
                                          <p:val>
                                            <p:strVal val="1+#ppt_w/2"/>
                                          </p:val>
                                        </p:tav>
                                        <p:tav tm="100000">
                                          <p:val>
                                            <p:strVal val="#ppt_x"/>
                                          </p:val>
                                        </p:tav>
                                      </p:tavLst>
                                    </p:anim>
                                    <p:anim calcmode="lin" valueType="num">
                                      <p:cBhvr additive="base">
                                        <p:cTn id="8" dur="500" fill="hold"/>
                                        <p:tgtEl>
                                          <p:spTgt spid="25805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8052"/>
                                        </p:tgtEl>
                                        <p:attrNameLst>
                                          <p:attrName>style.visibility</p:attrName>
                                        </p:attrNameLst>
                                      </p:cBhvr>
                                      <p:to>
                                        <p:strVal val="visible"/>
                                      </p:to>
                                    </p:set>
                                    <p:anim calcmode="lin" valueType="num">
                                      <p:cBhvr additive="base">
                                        <p:cTn id="13" dur="500" fill="hold"/>
                                        <p:tgtEl>
                                          <p:spTgt spid="258052"/>
                                        </p:tgtEl>
                                        <p:attrNameLst>
                                          <p:attrName>ppt_x</p:attrName>
                                        </p:attrNameLst>
                                      </p:cBhvr>
                                      <p:tavLst>
                                        <p:tav tm="0">
                                          <p:val>
                                            <p:strVal val="1+#ppt_w/2"/>
                                          </p:val>
                                        </p:tav>
                                        <p:tav tm="100000">
                                          <p:val>
                                            <p:strVal val="#ppt_x"/>
                                          </p:val>
                                        </p:tav>
                                      </p:tavLst>
                                    </p:anim>
                                    <p:anim calcmode="lin" valueType="num">
                                      <p:cBhvr additive="base">
                                        <p:cTn id="14" dur="500" fill="hold"/>
                                        <p:tgtEl>
                                          <p:spTgt spid="258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a:extLst>
              <a:ext uri="{FF2B5EF4-FFF2-40B4-BE49-F238E27FC236}">
                <a16:creationId xmlns:a16="http://schemas.microsoft.com/office/drawing/2014/main" id="{1182FA43-BF84-4713-9991-ACAD3ED9659F}"/>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32771" name="Text Box 2">
            <a:extLst>
              <a:ext uri="{FF2B5EF4-FFF2-40B4-BE49-F238E27FC236}">
                <a16:creationId xmlns:a16="http://schemas.microsoft.com/office/drawing/2014/main" id="{88271A73-E356-467C-94E7-4B1A027987D6}"/>
              </a:ext>
            </a:extLst>
          </p:cNvPr>
          <p:cNvSpPr txBox="1">
            <a:spLocks noChangeArrowheads="1"/>
          </p:cNvSpPr>
          <p:nvPr/>
        </p:nvSpPr>
        <p:spPr bwMode="auto">
          <a:xfrm>
            <a:off x="1524000" y="-10795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rgbClr val="0000FF"/>
                </a:solidFill>
              </a:rPr>
              <a:t>Cleaning in vapor atmosphere</a:t>
            </a:r>
          </a:p>
        </p:txBody>
      </p:sp>
      <p:sp>
        <p:nvSpPr>
          <p:cNvPr id="32772" name="Text Box 3">
            <a:extLst>
              <a:ext uri="{FF2B5EF4-FFF2-40B4-BE49-F238E27FC236}">
                <a16:creationId xmlns:a16="http://schemas.microsoft.com/office/drawing/2014/main" id="{784F8286-F6B4-41E9-A422-DEB822A0A6C5}"/>
              </a:ext>
            </a:extLst>
          </p:cNvPr>
          <p:cNvSpPr txBox="1">
            <a:spLocks noChangeArrowheads="1"/>
          </p:cNvSpPr>
          <p:nvPr/>
        </p:nvSpPr>
        <p:spPr bwMode="auto">
          <a:xfrm>
            <a:off x="684213" y="404813"/>
            <a:ext cx="54721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b="1">
                <a:solidFill>
                  <a:srgbClr val="FF0000"/>
                </a:solidFill>
              </a:rPr>
              <a:t>Steam laser cleaning:</a:t>
            </a:r>
          </a:p>
          <a:p>
            <a:pPr algn="just">
              <a:buFontTx/>
              <a:buChar char="•"/>
            </a:pPr>
            <a:r>
              <a:rPr lang="en-US" altLang="en-US"/>
              <a:t>Explosive evaporation of thin liquid layer</a:t>
            </a:r>
          </a:p>
          <a:p>
            <a:pPr algn="just">
              <a:buFontTx/>
              <a:buChar char="•"/>
            </a:pPr>
            <a:r>
              <a:rPr lang="en-US" altLang="en-US"/>
              <a:t>Removes small particles, but:</a:t>
            </a:r>
          </a:p>
        </p:txBody>
      </p:sp>
      <p:grpSp>
        <p:nvGrpSpPr>
          <p:cNvPr id="337924" name="Group 4">
            <a:extLst>
              <a:ext uri="{FF2B5EF4-FFF2-40B4-BE49-F238E27FC236}">
                <a16:creationId xmlns:a16="http://schemas.microsoft.com/office/drawing/2014/main" id="{8A70F311-5C7C-4D8C-86D8-781A64B3A5ED}"/>
              </a:ext>
            </a:extLst>
          </p:cNvPr>
          <p:cNvGrpSpPr>
            <a:grpSpLocks/>
          </p:cNvGrpSpPr>
          <p:nvPr/>
        </p:nvGrpSpPr>
        <p:grpSpPr bwMode="auto">
          <a:xfrm>
            <a:off x="639763" y="1916113"/>
            <a:ext cx="6019800" cy="2206625"/>
            <a:chOff x="748" y="1207"/>
            <a:chExt cx="3792" cy="1390"/>
          </a:xfrm>
        </p:grpSpPr>
        <p:sp>
          <p:nvSpPr>
            <p:cNvPr id="32790" name="Text Box 5">
              <a:extLst>
                <a:ext uri="{FF2B5EF4-FFF2-40B4-BE49-F238E27FC236}">
                  <a16:creationId xmlns:a16="http://schemas.microsoft.com/office/drawing/2014/main" id="{1C542917-A3BA-4575-9B92-9689BCB6B58D}"/>
                </a:ext>
              </a:extLst>
            </p:cNvPr>
            <p:cNvSpPr txBox="1">
              <a:spLocks noChangeArrowheads="1"/>
            </p:cNvSpPr>
            <p:nvPr/>
          </p:nvSpPr>
          <p:spPr bwMode="auto">
            <a:xfrm>
              <a:off x="748" y="1389"/>
              <a:ext cx="379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en-US" altLang="en-US" b="1" i="1">
                  <a:solidFill>
                    <a:srgbClr val="FF0000"/>
                  </a:solidFill>
                </a:rPr>
                <a:t>poor reproducibility</a:t>
              </a:r>
              <a:endParaRPr lang="en-US" altLang="en-US">
                <a:solidFill>
                  <a:srgbClr val="FF0000"/>
                </a:solidFill>
              </a:endParaRPr>
            </a:p>
            <a:p>
              <a:pPr algn="just">
                <a:buFontTx/>
                <a:buChar char="•"/>
              </a:pPr>
              <a:r>
                <a:rPr lang="en-US" altLang="en-US"/>
                <a:t>Spin-on, film inhomogeneities</a:t>
              </a:r>
            </a:p>
            <a:p>
              <a:pPr algn="just">
                <a:buFontTx/>
                <a:buChar char="•"/>
              </a:pPr>
              <a:r>
                <a:rPr lang="en-US" altLang="en-US"/>
                <a:t>film </a:t>
              </a:r>
              <a:r>
                <a:rPr lang="en-US" altLang="en-US" b="1" i="1">
                  <a:solidFill>
                    <a:srgbClr val="FF0000"/>
                  </a:solidFill>
                </a:rPr>
                <a:t>unstable</a:t>
              </a:r>
              <a:r>
                <a:rPr lang="en-US" altLang="en-US"/>
                <a:t> - evaporates, difficult to control,</a:t>
              </a:r>
            </a:p>
            <a:p>
              <a:pPr algn="just">
                <a:buFontTx/>
                <a:buChar char="•"/>
              </a:pPr>
              <a:r>
                <a:rPr lang="en-US" altLang="en-US"/>
                <a:t>synchronization with the laser pulse</a:t>
              </a:r>
            </a:p>
            <a:p>
              <a:pPr algn="just">
                <a:buFontTx/>
                <a:buChar char="•"/>
              </a:pPr>
              <a:r>
                <a:rPr lang="en-US" altLang="en-US"/>
                <a:t>Contaminates </a:t>
              </a:r>
              <a:r>
                <a:rPr lang="en-US" altLang="en-US" b="1" i="1">
                  <a:solidFill>
                    <a:srgbClr val="FF0000"/>
                  </a:solidFill>
                </a:rPr>
                <a:t>all surface</a:t>
              </a:r>
              <a:endParaRPr lang="en-US" altLang="en-US">
                <a:solidFill>
                  <a:srgbClr val="FF0000"/>
                </a:solidFill>
              </a:endParaRPr>
            </a:p>
          </p:txBody>
        </p:sp>
        <p:sp>
          <p:nvSpPr>
            <p:cNvPr id="32791" name="AutoShape 6">
              <a:extLst>
                <a:ext uri="{FF2B5EF4-FFF2-40B4-BE49-F238E27FC236}">
                  <a16:creationId xmlns:a16="http://schemas.microsoft.com/office/drawing/2014/main" id="{709BC4EF-36C6-4732-A822-35A963795CDD}"/>
                </a:ext>
              </a:extLst>
            </p:cNvPr>
            <p:cNvSpPr>
              <a:spLocks noChangeArrowheads="1"/>
            </p:cNvSpPr>
            <p:nvPr/>
          </p:nvSpPr>
          <p:spPr bwMode="auto">
            <a:xfrm rot="5400000">
              <a:off x="1921" y="1077"/>
              <a:ext cx="171" cy="432"/>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337927" name="Group 7">
            <a:extLst>
              <a:ext uri="{FF2B5EF4-FFF2-40B4-BE49-F238E27FC236}">
                <a16:creationId xmlns:a16="http://schemas.microsoft.com/office/drawing/2014/main" id="{3477A621-A8A3-413D-845F-B8EF6FDD44A2}"/>
              </a:ext>
            </a:extLst>
          </p:cNvPr>
          <p:cNvGrpSpPr>
            <a:grpSpLocks/>
          </p:cNvGrpSpPr>
          <p:nvPr/>
        </p:nvGrpSpPr>
        <p:grpSpPr bwMode="auto">
          <a:xfrm>
            <a:off x="684213" y="3573463"/>
            <a:ext cx="8280400" cy="2746375"/>
            <a:chOff x="431" y="2251"/>
            <a:chExt cx="5216" cy="1730"/>
          </a:xfrm>
        </p:grpSpPr>
        <p:grpSp>
          <p:nvGrpSpPr>
            <p:cNvPr id="32775" name="Group 8">
              <a:extLst>
                <a:ext uri="{FF2B5EF4-FFF2-40B4-BE49-F238E27FC236}">
                  <a16:creationId xmlns:a16="http://schemas.microsoft.com/office/drawing/2014/main" id="{822E5E97-30F2-443A-B307-D0C5934B9E4E}"/>
                </a:ext>
              </a:extLst>
            </p:cNvPr>
            <p:cNvGrpSpPr>
              <a:grpSpLocks/>
            </p:cNvGrpSpPr>
            <p:nvPr/>
          </p:nvGrpSpPr>
          <p:grpSpPr bwMode="auto">
            <a:xfrm>
              <a:off x="431" y="2806"/>
              <a:ext cx="3810" cy="1103"/>
              <a:chOff x="748" y="2806"/>
              <a:chExt cx="3810" cy="1103"/>
            </a:xfrm>
          </p:grpSpPr>
          <p:sp>
            <p:nvSpPr>
              <p:cNvPr id="32788" name="Text Box 9">
                <a:extLst>
                  <a:ext uri="{FF2B5EF4-FFF2-40B4-BE49-F238E27FC236}">
                    <a16:creationId xmlns:a16="http://schemas.microsoft.com/office/drawing/2014/main" id="{9A55B5F4-4B20-4E8B-9F00-40CC04D5490A}"/>
                  </a:ext>
                </a:extLst>
              </p:cNvPr>
              <p:cNvSpPr txBox="1">
                <a:spLocks noChangeArrowheads="1"/>
              </p:cNvSpPr>
              <p:nvPr/>
            </p:nvSpPr>
            <p:spPr bwMode="auto">
              <a:xfrm>
                <a:off x="748" y="2931"/>
                <a:ext cx="3810"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b="1">
                    <a:solidFill>
                      <a:srgbClr val="FF0000"/>
                    </a:solidFill>
                  </a:rPr>
                  <a:t>Use capillary condensation</a:t>
                </a:r>
              </a:p>
              <a:p>
                <a:pPr>
                  <a:buFontTx/>
                  <a:buChar char="•"/>
                </a:pPr>
                <a:r>
                  <a:rPr lang="en-GB" altLang="en-US"/>
                  <a:t>occurs </a:t>
                </a:r>
                <a:r>
                  <a:rPr lang="en-GB" altLang="en-US" b="1" i="1">
                    <a:solidFill>
                      <a:srgbClr val="FF0000"/>
                    </a:solidFill>
                  </a:rPr>
                  <a:t>below 100% relative humidity (RH)</a:t>
                </a:r>
              </a:p>
              <a:p>
                <a:pPr>
                  <a:buFontTx/>
                  <a:buChar char="•"/>
                </a:pPr>
                <a:r>
                  <a:rPr lang="en-GB" altLang="en-US" b="1" i="1">
                    <a:solidFill>
                      <a:srgbClr val="FF0000"/>
                    </a:solidFill>
                  </a:rPr>
                  <a:t>stable</a:t>
                </a:r>
                <a:r>
                  <a:rPr lang="en-GB" altLang="en-US"/>
                  <a:t> liquid meniscus</a:t>
                </a:r>
              </a:p>
              <a:p>
                <a:pPr>
                  <a:buFontTx/>
                  <a:buChar char="•"/>
                </a:pPr>
                <a:r>
                  <a:rPr lang="en-GB" altLang="en-US"/>
                  <a:t>liquid is only </a:t>
                </a:r>
                <a:r>
                  <a:rPr lang="en-GB" altLang="en-US" b="1" i="1">
                    <a:solidFill>
                      <a:srgbClr val="FF0000"/>
                    </a:solidFill>
                  </a:rPr>
                  <a:t>where it is needed</a:t>
                </a:r>
                <a:endParaRPr lang="en-US" altLang="en-US" b="1" i="1">
                  <a:solidFill>
                    <a:srgbClr val="FF0000"/>
                  </a:solidFill>
                </a:endParaRPr>
              </a:p>
            </p:txBody>
          </p:sp>
          <p:sp>
            <p:nvSpPr>
              <p:cNvPr id="32789" name="AutoShape 10">
                <a:extLst>
                  <a:ext uri="{FF2B5EF4-FFF2-40B4-BE49-F238E27FC236}">
                    <a16:creationId xmlns:a16="http://schemas.microsoft.com/office/drawing/2014/main" id="{99A0D985-77B0-4B66-83E2-03A3170EFFAF}"/>
                  </a:ext>
                </a:extLst>
              </p:cNvPr>
              <p:cNvSpPr>
                <a:spLocks noChangeArrowheads="1"/>
              </p:cNvSpPr>
              <p:nvPr/>
            </p:nvSpPr>
            <p:spPr bwMode="auto">
              <a:xfrm rot="5400000">
                <a:off x="1927" y="2675"/>
                <a:ext cx="170" cy="432"/>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nvGrpSpPr>
            <p:cNvPr id="32776" name="Group 11">
              <a:extLst>
                <a:ext uri="{FF2B5EF4-FFF2-40B4-BE49-F238E27FC236}">
                  <a16:creationId xmlns:a16="http://schemas.microsoft.com/office/drawing/2014/main" id="{D829A895-E310-4365-ABED-99DA8A42CD13}"/>
                </a:ext>
              </a:extLst>
            </p:cNvPr>
            <p:cNvGrpSpPr>
              <a:grpSpLocks/>
            </p:cNvGrpSpPr>
            <p:nvPr/>
          </p:nvGrpSpPr>
          <p:grpSpPr bwMode="auto">
            <a:xfrm>
              <a:off x="3470" y="2251"/>
              <a:ext cx="2177" cy="1730"/>
              <a:chOff x="3470" y="2251"/>
              <a:chExt cx="2177" cy="1730"/>
            </a:xfrm>
          </p:grpSpPr>
          <p:sp>
            <p:nvSpPr>
              <p:cNvPr id="32777" name="Line 12">
                <a:extLst>
                  <a:ext uri="{FF2B5EF4-FFF2-40B4-BE49-F238E27FC236}">
                    <a16:creationId xmlns:a16="http://schemas.microsoft.com/office/drawing/2014/main" id="{05398555-BE84-4606-B276-EC14FD3CCC4D}"/>
                  </a:ext>
                </a:extLst>
              </p:cNvPr>
              <p:cNvSpPr>
                <a:spLocks noChangeShapeType="1"/>
              </p:cNvSpPr>
              <p:nvPr/>
            </p:nvSpPr>
            <p:spPr bwMode="auto">
              <a:xfrm flipH="1">
                <a:off x="5053" y="3126"/>
                <a:ext cx="384" cy="52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8" name="Text Box 13">
                <a:extLst>
                  <a:ext uri="{FF2B5EF4-FFF2-40B4-BE49-F238E27FC236}">
                    <a16:creationId xmlns:a16="http://schemas.microsoft.com/office/drawing/2014/main" id="{211F82C0-F770-46D8-BBDE-040A91B30207}"/>
                  </a:ext>
                </a:extLst>
              </p:cNvPr>
              <p:cNvSpPr txBox="1">
                <a:spLocks noChangeArrowheads="1"/>
              </p:cNvSpPr>
              <p:nvPr/>
            </p:nvSpPr>
            <p:spPr bwMode="auto">
              <a:xfrm>
                <a:off x="4626" y="2251"/>
                <a:ext cx="102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latin typeface="Arial" panose="020B0604020202020204" pitchFamily="34" charset="0"/>
                  </a:rPr>
                  <a:t>Kelvin </a:t>
                </a:r>
              </a:p>
              <a:p>
                <a:pPr eaLnBrk="1" hangingPunct="1"/>
                <a:r>
                  <a:rPr lang="en-GB" altLang="en-US">
                    <a:latin typeface="Arial" panose="020B0604020202020204" pitchFamily="34" charset="0"/>
                  </a:rPr>
                  <a:t>Radius </a:t>
                </a:r>
                <a:r>
                  <a:rPr lang="en-GB" altLang="en-US" i="1">
                    <a:latin typeface="Arial" panose="020B0604020202020204" pitchFamily="34" charset="0"/>
                  </a:rPr>
                  <a:t>R</a:t>
                </a:r>
                <a:r>
                  <a:rPr lang="en-GB" altLang="en-US" i="1" baseline="-25000">
                    <a:latin typeface="Arial" panose="020B0604020202020204" pitchFamily="34" charset="0"/>
                  </a:rPr>
                  <a:t>K</a:t>
                </a:r>
                <a:endParaRPr lang="en-GB" altLang="en-US" i="1" baseline="30000">
                  <a:latin typeface="Arial" panose="020B0604020202020204" pitchFamily="34" charset="0"/>
                  <a:sym typeface="Symbol" panose="05050102010706020507" pitchFamily="18" charset="2"/>
                </a:endParaRPr>
              </a:p>
            </p:txBody>
          </p:sp>
          <p:sp>
            <p:nvSpPr>
              <p:cNvPr id="32779" name="Rectangle 14">
                <a:extLst>
                  <a:ext uri="{FF2B5EF4-FFF2-40B4-BE49-F238E27FC236}">
                    <a16:creationId xmlns:a16="http://schemas.microsoft.com/office/drawing/2014/main" id="{A147C0CF-9BF6-4664-87C0-FB66E8DFC048}"/>
                  </a:ext>
                </a:extLst>
              </p:cNvPr>
              <p:cNvSpPr>
                <a:spLocks noChangeArrowheads="1"/>
              </p:cNvSpPr>
              <p:nvPr/>
            </p:nvSpPr>
            <p:spPr bwMode="auto">
              <a:xfrm>
                <a:off x="3470" y="3761"/>
                <a:ext cx="2132" cy="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2780" name="Rectangle 15">
                <a:extLst>
                  <a:ext uri="{FF2B5EF4-FFF2-40B4-BE49-F238E27FC236}">
                    <a16:creationId xmlns:a16="http://schemas.microsoft.com/office/drawing/2014/main" id="{9FC9FDF4-F56D-425C-8F98-D640B6468539}"/>
                  </a:ext>
                </a:extLst>
              </p:cNvPr>
              <p:cNvSpPr>
                <a:spLocks noChangeArrowheads="1"/>
              </p:cNvSpPr>
              <p:nvPr/>
            </p:nvSpPr>
            <p:spPr bwMode="auto">
              <a:xfrm>
                <a:off x="3470" y="3761"/>
                <a:ext cx="2132" cy="220"/>
              </a:xfrm>
              <a:prstGeom prst="rect">
                <a:avLst/>
              </a:prstGeom>
              <a:noFill/>
              <a:ln w="3175">
                <a:solidFill>
                  <a:srgbClr val="1F1A17"/>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2781" name="Freeform 16">
                <a:extLst>
                  <a:ext uri="{FF2B5EF4-FFF2-40B4-BE49-F238E27FC236}">
                    <a16:creationId xmlns:a16="http://schemas.microsoft.com/office/drawing/2014/main" id="{A1CDFB6F-9FA2-4F17-B17B-628AB454D288}"/>
                  </a:ext>
                </a:extLst>
              </p:cNvPr>
              <p:cNvSpPr>
                <a:spLocks/>
              </p:cNvSpPr>
              <p:nvPr/>
            </p:nvSpPr>
            <p:spPr bwMode="auto">
              <a:xfrm>
                <a:off x="4190" y="2983"/>
                <a:ext cx="750" cy="778"/>
              </a:xfrm>
              <a:custGeom>
                <a:avLst/>
                <a:gdLst>
                  <a:gd name="T0" fmla="*/ 413 w 6000"/>
                  <a:gd name="T1" fmla="*/ 2 h 6226"/>
                  <a:gd name="T2" fmla="*/ 469 w 6000"/>
                  <a:gd name="T3" fmla="*/ 12 h 6226"/>
                  <a:gd name="T4" fmla="*/ 521 w 6000"/>
                  <a:gd name="T5" fmla="*/ 31 h 6226"/>
                  <a:gd name="T6" fmla="*/ 569 w 6000"/>
                  <a:gd name="T7" fmla="*/ 56 h 6226"/>
                  <a:gd name="T8" fmla="*/ 613 w 6000"/>
                  <a:gd name="T9" fmla="*/ 89 h 6226"/>
                  <a:gd name="T10" fmla="*/ 652 w 6000"/>
                  <a:gd name="T11" fmla="*/ 128 h 6226"/>
                  <a:gd name="T12" fmla="*/ 686 w 6000"/>
                  <a:gd name="T13" fmla="*/ 172 h 6226"/>
                  <a:gd name="T14" fmla="*/ 713 w 6000"/>
                  <a:gd name="T15" fmla="*/ 221 h 6226"/>
                  <a:gd name="T16" fmla="*/ 733 w 6000"/>
                  <a:gd name="T17" fmla="*/ 274 h 6226"/>
                  <a:gd name="T18" fmla="*/ 746 w 6000"/>
                  <a:gd name="T19" fmla="*/ 330 h 6226"/>
                  <a:gd name="T20" fmla="*/ 750 w 6000"/>
                  <a:gd name="T21" fmla="*/ 389 h 6226"/>
                  <a:gd name="T22" fmla="*/ 746 w 6000"/>
                  <a:gd name="T23" fmla="*/ 448 h 6226"/>
                  <a:gd name="T24" fmla="*/ 733 w 6000"/>
                  <a:gd name="T25" fmla="*/ 504 h 6226"/>
                  <a:gd name="T26" fmla="*/ 713 w 6000"/>
                  <a:gd name="T27" fmla="*/ 557 h 6226"/>
                  <a:gd name="T28" fmla="*/ 686 w 6000"/>
                  <a:gd name="T29" fmla="*/ 606 h 6226"/>
                  <a:gd name="T30" fmla="*/ 652 w 6000"/>
                  <a:gd name="T31" fmla="*/ 650 h 6226"/>
                  <a:gd name="T32" fmla="*/ 613 w 6000"/>
                  <a:gd name="T33" fmla="*/ 689 h 6226"/>
                  <a:gd name="T34" fmla="*/ 569 w 6000"/>
                  <a:gd name="T35" fmla="*/ 722 h 6226"/>
                  <a:gd name="T36" fmla="*/ 521 w 6000"/>
                  <a:gd name="T37" fmla="*/ 747 h 6226"/>
                  <a:gd name="T38" fmla="*/ 469 w 6000"/>
                  <a:gd name="T39" fmla="*/ 766 h 6226"/>
                  <a:gd name="T40" fmla="*/ 413 w 6000"/>
                  <a:gd name="T41" fmla="*/ 776 h 6226"/>
                  <a:gd name="T42" fmla="*/ 356 w 6000"/>
                  <a:gd name="T43" fmla="*/ 777 h 6226"/>
                  <a:gd name="T44" fmla="*/ 300 w 6000"/>
                  <a:gd name="T45" fmla="*/ 770 h 6226"/>
                  <a:gd name="T46" fmla="*/ 246 w 6000"/>
                  <a:gd name="T47" fmla="*/ 754 h 6226"/>
                  <a:gd name="T48" fmla="*/ 197 w 6000"/>
                  <a:gd name="T49" fmla="*/ 731 h 6226"/>
                  <a:gd name="T50" fmla="*/ 151 w 6000"/>
                  <a:gd name="T51" fmla="*/ 701 h 6226"/>
                  <a:gd name="T52" fmla="*/ 110 w 6000"/>
                  <a:gd name="T53" fmla="*/ 664 h 6226"/>
                  <a:gd name="T54" fmla="*/ 75 w 6000"/>
                  <a:gd name="T55" fmla="*/ 622 h 6226"/>
                  <a:gd name="T56" fmla="*/ 45 w 6000"/>
                  <a:gd name="T57" fmla="*/ 574 h 6226"/>
                  <a:gd name="T58" fmla="*/ 23 w 6000"/>
                  <a:gd name="T59" fmla="*/ 522 h 6226"/>
                  <a:gd name="T60" fmla="*/ 8 w 6000"/>
                  <a:gd name="T61" fmla="*/ 467 h 6226"/>
                  <a:gd name="T62" fmla="*/ 1 w 6000"/>
                  <a:gd name="T63" fmla="*/ 409 h 6226"/>
                  <a:gd name="T64" fmla="*/ 2 w 6000"/>
                  <a:gd name="T65" fmla="*/ 349 h 6226"/>
                  <a:gd name="T66" fmla="*/ 12 w 6000"/>
                  <a:gd name="T67" fmla="*/ 292 h 6226"/>
                  <a:gd name="T68" fmla="*/ 30 w 6000"/>
                  <a:gd name="T69" fmla="*/ 238 h 6226"/>
                  <a:gd name="T70" fmla="*/ 55 w 6000"/>
                  <a:gd name="T71" fmla="*/ 188 h 6226"/>
                  <a:gd name="T72" fmla="*/ 86 w 6000"/>
                  <a:gd name="T73" fmla="*/ 142 h 6226"/>
                  <a:gd name="T74" fmla="*/ 123 w 6000"/>
                  <a:gd name="T75" fmla="*/ 101 h 6226"/>
                  <a:gd name="T76" fmla="*/ 166 w 6000"/>
                  <a:gd name="T77" fmla="*/ 67 h 6226"/>
                  <a:gd name="T78" fmla="*/ 213 w 6000"/>
                  <a:gd name="T79" fmla="*/ 38 h 6226"/>
                  <a:gd name="T80" fmla="*/ 264 w 6000"/>
                  <a:gd name="T81" fmla="*/ 18 h 6226"/>
                  <a:gd name="T82" fmla="*/ 318 w 6000"/>
                  <a:gd name="T83" fmla="*/ 5 h 6226"/>
                  <a:gd name="T84" fmla="*/ 375 w 6000"/>
                  <a:gd name="T85" fmla="*/ 0 h 6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00" h="6226">
                    <a:moveTo>
                      <a:pt x="3001" y="0"/>
                    </a:moveTo>
                    <a:lnTo>
                      <a:pt x="3154" y="5"/>
                    </a:lnTo>
                    <a:lnTo>
                      <a:pt x="3306" y="16"/>
                    </a:lnTo>
                    <a:lnTo>
                      <a:pt x="3456" y="37"/>
                    </a:lnTo>
                    <a:lnTo>
                      <a:pt x="3604" y="63"/>
                    </a:lnTo>
                    <a:lnTo>
                      <a:pt x="3749" y="98"/>
                    </a:lnTo>
                    <a:lnTo>
                      <a:pt x="3891" y="141"/>
                    </a:lnTo>
                    <a:lnTo>
                      <a:pt x="4030" y="190"/>
                    </a:lnTo>
                    <a:lnTo>
                      <a:pt x="4166" y="245"/>
                    </a:lnTo>
                    <a:lnTo>
                      <a:pt x="4299" y="308"/>
                    </a:lnTo>
                    <a:lnTo>
                      <a:pt x="4428" y="376"/>
                    </a:lnTo>
                    <a:lnTo>
                      <a:pt x="4554" y="452"/>
                    </a:lnTo>
                    <a:lnTo>
                      <a:pt x="4676" y="533"/>
                    </a:lnTo>
                    <a:lnTo>
                      <a:pt x="4793" y="620"/>
                    </a:lnTo>
                    <a:lnTo>
                      <a:pt x="4906" y="713"/>
                    </a:lnTo>
                    <a:lnTo>
                      <a:pt x="5015" y="811"/>
                    </a:lnTo>
                    <a:lnTo>
                      <a:pt x="5120" y="913"/>
                    </a:lnTo>
                    <a:lnTo>
                      <a:pt x="5219" y="1022"/>
                    </a:lnTo>
                    <a:lnTo>
                      <a:pt x="5314" y="1135"/>
                    </a:lnTo>
                    <a:lnTo>
                      <a:pt x="5403" y="1253"/>
                    </a:lnTo>
                    <a:lnTo>
                      <a:pt x="5487" y="1375"/>
                    </a:lnTo>
                    <a:lnTo>
                      <a:pt x="5565" y="1501"/>
                    </a:lnTo>
                    <a:lnTo>
                      <a:pt x="5637" y="1631"/>
                    </a:lnTo>
                    <a:lnTo>
                      <a:pt x="5704" y="1766"/>
                    </a:lnTo>
                    <a:lnTo>
                      <a:pt x="5764" y="1903"/>
                    </a:lnTo>
                    <a:lnTo>
                      <a:pt x="5818" y="2045"/>
                    </a:lnTo>
                    <a:lnTo>
                      <a:pt x="5865" y="2189"/>
                    </a:lnTo>
                    <a:lnTo>
                      <a:pt x="5905" y="2336"/>
                    </a:lnTo>
                    <a:lnTo>
                      <a:pt x="5939" y="2487"/>
                    </a:lnTo>
                    <a:lnTo>
                      <a:pt x="5966" y="2640"/>
                    </a:lnTo>
                    <a:lnTo>
                      <a:pt x="5985" y="2796"/>
                    </a:lnTo>
                    <a:lnTo>
                      <a:pt x="5997" y="2953"/>
                    </a:lnTo>
                    <a:lnTo>
                      <a:pt x="6000" y="3113"/>
                    </a:lnTo>
                    <a:lnTo>
                      <a:pt x="5997" y="3273"/>
                    </a:lnTo>
                    <a:lnTo>
                      <a:pt x="5985" y="3430"/>
                    </a:lnTo>
                    <a:lnTo>
                      <a:pt x="5966" y="3586"/>
                    </a:lnTo>
                    <a:lnTo>
                      <a:pt x="5939" y="3739"/>
                    </a:lnTo>
                    <a:lnTo>
                      <a:pt x="5905" y="3890"/>
                    </a:lnTo>
                    <a:lnTo>
                      <a:pt x="5865" y="4037"/>
                    </a:lnTo>
                    <a:lnTo>
                      <a:pt x="5818" y="4181"/>
                    </a:lnTo>
                    <a:lnTo>
                      <a:pt x="5764" y="4323"/>
                    </a:lnTo>
                    <a:lnTo>
                      <a:pt x="5704" y="4461"/>
                    </a:lnTo>
                    <a:lnTo>
                      <a:pt x="5637" y="4595"/>
                    </a:lnTo>
                    <a:lnTo>
                      <a:pt x="5565" y="4725"/>
                    </a:lnTo>
                    <a:lnTo>
                      <a:pt x="5487" y="4852"/>
                    </a:lnTo>
                    <a:lnTo>
                      <a:pt x="5403" y="4974"/>
                    </a:lnTo>
                    <a:lnTo>
                      <a:pt x="5314" y="5091"/>
                    </a:lnTo>
                    <a:lnTo>
                      <a:pt x="5219" y="5204"/>
                    </a:lnTo>
                    <a:lnTo>
                      <a:pt x="5120" y="5313"/>
                    </a:lnTo>
                    <a:lnTo>
                      <a:pt x="5015" y="5415"/>
                    </a:lnTo>
                    <a:lnTo>
                      <a:pt x="4906" y="5513"/>
                    </a:lnTo>
                    <a:lnTo>
                      <a:pt x="4793" y="5606"/>
                    </a:lnTo>
                    <a:lnTo>
                      <a:pt x="4676" y="5693"/>
                    </a:lnTo>
                    <a:lnTo>
                      <a:pt x="4554" y="5774"/>
                    </a:lnTo>
                    <a:lnTo>
                      <a:pt x="4428" y="5850"/>
                    </a:lnTo>
                    <a:lnTo>
                      <a:pt x="4299" y="5918"/>
                    </a:lnTo>
                    <a:lnTo>
                      <a:pt x="4166" y="5981"/>
                    </a:lnTo>
                    <a:lnTo>
                      <a:pt x="4030" y="6036"/>
                    </a:lnTo>
                    <a:lnTo>
                      <a:pt x="3891" y="6085"/>
                    </a:lnTo>
                    <a:lnTo>
                      <a:pt x="3749" y="6128"/>
                    </a:lnTo>
                    <a:lnTo>
                      <a:pt x="3604" y="6163"/>
                    </a:lnTo>
                    <a:lnTo>
                      <a:pt x="3456" y="6189"/>
                    </a:lnTo>
                    <a:lnTo>
                      <a:pt x="3306" y="6210"/>
                    </a:lnTo>
                    <a:lnTo>
                      <a:pt x="3154" y="6221"/>
                    </a:lnTo>
                    <a:lnTo>
                      <a:pt x="3001" y="6226"/>
                    </a:lnTo>
                    <a:lnTo>
                      <a:pt x="2846" y="6221"/>
                    </a:lnTo>
                    <a:lnTo>
                      <a:pt x="2695" y="6210"/>
                    </a:lnTo>
                    <a:lnTo>
                      <a:pt x="2544" y="6189"/>
                    </a:lnTo>
                    <a:lnTo>
                      <a:pt x="2397" y="6163"/>
                    </a:lnTo>
                    <a:lnTo>
                      <a:pt x="2252" y="6128"/>
                    </a:lnTo>
                    <a:lnTo>
                      <a:pt x="2110" y="6085"/>
                    </a:lnTo>
                    <a:lnTo>
                      <a:pt x="1970" y="6036"/>
                    </a:lnTo>
                    <a:lnTo>
                      <a:pt x="1835" y="5981"/>
                    </a:lnTo>
                    <a:lnTo>
                      <a:pt x="1701" y="5918"/>
                    </a:lnTo>
                    <a:lnTo>
                      <a:pt x="1572" y="5850"/>
                    </a:lnTo>
                    <a:lnTo>
                      <a:pt x="1446" y="5774"/>
                    </a:lnTo>
                    <a:lnTo>
                      <a:pt x="1325" y="5693"/>
                    </a:lnTo>
                    <a:lnTo>
                      <a:pt x="1207" y="5606"/>
                    </a:lnTo>
                    <a:lnTo>
                      <a:pt x="1094" y="5513"/>
                    </a:lnTo>
                    <a:lnTo>
                      <a:pt x="985" y="5415"/>
                    </a:lnTo>
                    <a:lnTo>
                      <a:pt x="881" y="5313"/>
                    </a:lnTo>
                    <a:lnTo>
                      <a:pt x="781" y="5204"/>
                    </a:lnTo>
                    <a:lnTo>
                      <a:pt x="686" y="5091"/>
                    </a:lnTo>
                    <a:lnTo>
                      <a:pt x="598" y="4974"/>
                    </a:lnTo>
                    <a:lnTo>
                      <a:pt x="514" y="4852"/>
                    </a:lnTo>
                    <a:lnTo>
                      <a:pt x="436" y="4725"/>
                    </a:lnTo>
                    <a:lnTo>
                      <a:pt x="363" y="4595"/>
                    </a:lnTo>
                    <a:lnTo>
                      <a:pt x="297" y="4461"/>
                    </a:lnTo>
                    <a:lnTo>
                      <a:pt x="236" y="4323"/>
                    </a:lnTo>
                    <a:lnTo>
                      <a:pt x="183" y="4181"/>
                    </a:lnTo>
                    <a:lnTo>
                      <a:pt x="136" y="4037"/>
                    </a:lnTo>
                    <a:lnTo>
                      <a:pt x="95" y="3890"/>
                    </a:lnTo>
                    <a:lnTo>
                      <a:pt x="61" y="3739"/>
                    </a:lnTo>
                    <a:lnTo>
                      <a:pt x="35" y="3586"/>
                    </a:lnTo>
                    <a:lnTo>
                      <a:pt x="15" y="3430"/>
                    </a:lnTo>
                    <a:lnTo>
                      <a:pt x="4" y="3273"/>
                    </a:lnTo>
                    <a:lnTo>
                      <a:pt x="0" y="3113"/>
                    </a:lnTo>
                    <a:lnTo>
                      <a:pt x="4" y="2953"/>
                    </a:lnTo>
                    <a:lnTo>
                      <a:pt x="15" y="2796"/>
                    </a:lnTo>
                    <a:lnTo>
                      <a:pt x="35" y="2640"/>
                    </a:lnTo>
                    <a:lnTo>
                      <a:pt x="61" y="2487"/>
                    </a:lnTo>
                    <a:lnTo>
                      <a:pt x="95" y="2336"/>
                    </a:lnTo>
                    <a:lnTo>
                      <a:pt x="136" y="2189"/>
                    </a:lnTo>
                    <a:lnTo>
                      <a:pt x="183" y="2045"/>
                    </a:lnTo>
                    <a:lnTo>
                      <a:pt x="236" y="1903"/>
                    </a:lnTo>
                    <a:lnTo>
                      <a:pt x="297" y="1766"/>
                    </a:lnTo>
                    <a:lnTo>
                      <a:pt x="363" y="1631"/>
                    </a:lnTo>
                    <a:lnTo>
                      <a:pt x="436" y="1501"/>
                    </a:lnTo>
                    <a:lnTo>
                      <a:pt x="514" y="1375"/>
                    </a:lnTo>
                    <a:lnTo>
                      <a:pt x="598" y="1253"/>
                    </a:lnTo>
                    <a:lnTo>
                      <a:pt x="686" y="1135"/>
                    </a:lnTo>
                    <a:lnTo>
                      <a:pt x="781" y="1022"/>
                    </a:lnTo>
                    <a:lnTo>
                      <a:pt x="881" y="913"/>
                    </a:lnTo>
                    <a:lnTo>
                      <a:pt x="985" y="811"/>
                    </a:lnTo>
                    <a:lnTo>
                      <a:pt x="1094" y="713"/>
                    </a:lnTo>
                    <a:lnTo>
                      <a:pt x="1207" y="620"/>
                    </a:lnTo>
                    <a:lnTo>
                      <a:pt x="1325" y="533"/>
                    </a:lnTo>
                    <a:lnTo>
                      <a:pt x="1446" y="452"/>
                    </a:lnTo>
                    <a:lnTo>
                      <a:pt x="1572" y="376"/>
                    </a:lnTo>
                    <a:lnTo>
                      <a:pt x="1701" y="308"/>
                    </a:lnTo>
                    <a:lnTo>
                      <a:pt x="1835" y="245"/>
                    </a:lnTo>
                    <a:lnTo>
                      <a:pt x="1970" y="190"/>
                    </a:lnTo>
                    <a:lnTo>
                      <a:pt x="2110" y="141"/>
                    </a:lnTo>
                    <a:lnTo>
                      <a:pt x="2252" y="98"/>
                    </a:lnTo>
                    <a:lnTo>
                      <a:pt x="2397" y="63"/>
                    </a:lnTo>
                    <a:lnTo>
                      <a:pt x="2544" y="37"/>
                    </a:lnTo>
                    <a:lnTo>
                      <a:pt x="2695" y="16"/>
                    </a:lnTo>
                    <a:lnTo>
                      <a:pt x="2846" y="5"/>
                    </a:lnTo>
                    <a:lnTo>
                      <a:pt x="3001" y="0"/>
                    </a:lnTo>
                    <a:close/>
                  </a:path>
                </a:pathLst>
              </a:custGeom>
              <a:solidFill>
                <a:srgbClr val="D92E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2" name="Freeform 17">
                <a:extLst>
                  <a:ext uri="{FF2B5EF4-FFF2-40B4-BE49-F238E27FC236}">
                    <a16:creationId xmlns:a16="http://schemas.microsoft.com/office/drawing/2014/main" id="{6D180F69-08AC-4443-8990-B06DC00FEEC2}"/>
                  </a:ext>
                </a:extLst>
              </p:cNvPr>
              <p:cNvSpPr>
                <a:spLocks/>
              </p:cNvSpPr>
              <p:nvPr/>
            </p:nvSpPr>
            <p:spPr bwMode="auto">
              <a:xfrm>
                <a:off x="4190" y="2983"/>
                <a:ext cx="750" cy="778"/>
              </a:xfrm>
              <a:custGeom>
                <a:avLst/>
                <a:gdLst>
                  <a:gd name="T0" fmla="*/ 413 w 6000"/>
                  <a:gd name="T1" fmla="*/ 2 h 6226"/>
                  <a:gd name="T2" fmla="*/ 469 w 6000"/>
                  <a:gd name="T3" fmla="*/ 12 h 6226"/>
                  <a:gd name="T4" fmla="*/ 521 w 6000"/>
                  <a:gd name="T5" fmla="*/ 31 h 6226"/>
                  <a:gd name="T6" fmla="*/ 569 w 6000"/>
                  <a:gd name="T7" fmla="*/ 56 h 6226"/>
                  <a:gd name="T8" fmla="*/ 613 w 6000"/>
                  <a:gd name="T9" fmla="*/ 89 h 6226"/>
                  <a:gd name="T10" fmla="*/ 652 w 6000"/>
                  <a:gd name="T11" fmla="*/ 128 h 6226"/>
                  <a:gd name="T12" fmla="*/ 686 w 6000"/>
                  <a:gd name="T13" fmla="*/ 172 h 6226"/>
                  <a:gd name="T14" fmla="*/ 713 w 6000"/>
                  <a:gd name="T15" fmla="*/ 221 h 6226"/>
                  <a:gd name="T16" fmla="*/ 733 w 6000"/>
                  <a:gd name="T17" fmla="*/ 274 h 6226"/>
                  <a:gd name="T18" fmla="*/ 746 w 6000"/>
                  <a:gd name="T19" fmla="*/ 330 h 6226"/>
                  <a:gd name="T20" fmla="*/ 750 w 6000"/>
                  <a:gd name="T21" fmla="*/ 389 h 6226"/>
                  <a:gd name="T22" fmla="*/ 746 w 6000"/>
                  <a:gd name="T23" fmla="*/ 448 h 6226"/>
                  <a:gd name="T24" fmla="*/ 733 w 6000"/>
                  <a:gd name="T25" fmla="*/ 504 h 6226"/>
                  <a:gd name="T26" fmla="*/ 713 w 6000"/>
                  <a:gd name="T27" fmla="*/ 557 h 6226"/>
                  <a:gd name="T28" fmla="*/ 686 w 6000"/>
                  <a:gd name="T29" fmla="*/ 606 h 6226"/>
                  <a:gd name="T30" fmla="*/ 652 w 6000"/>
                  <a:gd name="T31" fmla="*/ 650 h 6226"/>
                  <a:gd name="T32" fmla="*/ 613 w 6000"/>
                  <a:gd name="T33" fmla="*/ 689 h 6226"/>
                  <a:gd name="T34" fmla="*/ 569 w 6000"/>
                  <a:gd name="T35" fmla="*/ 722 h 6226"/>
                  <a:gd name="T36" fmla="*/ 521 w 6000"/>
                  <a:gd name="T37" fmla="*/ 747 h 6226"/>
                  <a:gd name="T38" fmla="*/ 469 w 6000"/>
                  <a:gd name="T39" fmla="*/ 766 h 6226"/>
                  <a:gd name="T40" fmla="*/ 413 w 6000"/>
                  <a:gd name="T41" fmla="*/ 776 h 6226"/>
                  <a:gd name="T42" fmla="*/ 356 w 6000"/>
                  <a:gd name="T43" fmla="*/ 777 h 6226"/>
                  <a:gd name="T44" fmla="*/ 300 w 6000"/>
                  <a:gd name="T45" fmla="*/ 770 h 6226"/>
                  <a:gd name="T46" fmla="*/ 246 w 6000"/>
                  <a:gd name="T47" fmla="*/ 754 h 6226"/>
                  <a:gd name="T48" fmla="*/ 197 w 6000"/>
                  <a:gd name="T49" fmla="*/ 731 h 6226"/>
                  <a:gd name="T50" fmla="*/ 151 w 6000"/>
                  <a:gd name="T51" fmla="*/ 701 h 6226"/>
                  <a:gd name="T52" fmla="*/ 110 w 6000"/>
                  <a:gd name="T53" fmla="*/ 664 h 6226"/>
                  <a:gd name="T54" fmla="*/ 75 w 6000"/>
                  <a:gd name="T55" fmla="*/ 622 h 6226"/>
                  <a:gd name="T56" fmla="*/ 45 w 6000"/>
                  <a:gd name="T57" fmla="*/ 574 h 6226"/>
                  <a:gd name="T58" fmla="*/ 23 w 6000"/>
                  <a:gd name="T59" fmla="*/ 522 h 6226"/>
                  <a:gd name="T60" fmla="*/ 8 w 6000"/>
                  <a:gd name="T61" fmla="*/ 467 h 6226"/>
                  <a:gd name="T62" fmla="*/ 1 w 6000"/>
                  <a:gd name="T63" fmla="*/ 409 h 6226"/>
                  <a:gd name="T64" fmla="*/ 2 w 6000"/>
                  <a:gd name="T65" fmla="*/ 349 h 6226"/>
                  <a:gd name="T66" fmla="*/ 12 w 6000"/>
                  <a:gd name="T67" fmla="*/ 292 h 6226"/>
                  <a:gd name="T68" fmla="*/ 30 w 6000"/>
                  <a:gd name="T69" fmla="*/ 238 h 6226"/>
                  <a:gd name="T70" fmla="*/ 55 w 6000"/>
                  <a:gd name="T71" fmla="*/ 188 h 6226"/>
                  <a:gd name="T72" fmla="*/ 86 w 6000"/>
                  <a:gd name="T73" fmla="*/ 142 h 6226"/>
                  <a:gd name="T74" fmla="*/ 123 w 6000"/>
                  <a:gd name="T75" fmla="*/ 101 h 6226"/>
                  <a:gd name="T76" fmla="*/ 166 w 6000"/>
                  <a:gd name="T77" fmla="*/ 67 h 6226"/>
                  <a:gd name="T78" fmla="*/ 213 w 6000"/>
                  <a:gd name="T79" fmla="*/ 38 h 6226"/>
                  <a:gd name="T80" fmla="*/ 264 w 6000"/>
                  <a:gd name="T81" fmla="*/ 18 h 6226"/>
                  <a:gd name="T82" fmla="*/ 318 w 6000"/>
                  <a:gd name="T83" fmla="*/ 5 h 6226"/>
                  <a:gd name="T84" fmla="*/ 375 w 6000"/>
                  <a:gd name="T85" fmla="*/ 0 h 622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00" h="6226">
                    <a:moveTo>
                      <a:pt x="3001" y="0"/>
                    </a:moveTo>
                    <a:lnTo>
                      <a:pt x="3154" y="5"/>
                    </a:lnTo>
                    <a:lnTo>
                      <a:pt x="3306" y="16"/>
                    </a:lnTo>
                    <a:lnTo>
                      <a:pt x="3456" y="37"/>
                    </a:lnTo>
                    <a:lnTo>
                      <a:pt x="3604" y="63"/>
                    </a:lnTo>
                    <a:lnTo>
                      <a:pt x="3749" y="98"/>
                    </a:lnTo>
                    <a:lnTo>
                      <a:pt x="3891" y="141"/>
                    </a:lnTo>
                    <a:lnTo>
                      <a:pt x="4030" y="190"/>
                    </a:lnTo>
                    <a:lnTo>
                      <a:pt x="4166" y="245"/>
                    </a:lnTo>
                    <a:lnTo>
                      <a:pt x="4299" y="308"/>
                    </a:lnTo>
                    <a:lnTo>
                      <a:pt x="4428" y="376"/>
                    </a:lnTo>
                    <a:lnTo>
                      <a:pt x="4554" y="452"/>
                    </a:lnTo>
                    <a:lnTo>
                      <a:pt x="4676" y="533"/>
                    </a:lnTo>
                    <a:lnTo>
                      <a:pt x="4793" y="620"/>
                    </a:lnTo>
                    <a:lnTo>
                      <a:pt x="4906" y="713"/>
                    </a:lnTo>
                    <a:lnTo>
                      <a:pt x="5015" y="811"/>
                    </a:lnTo>
                    <a:lnTo>
                      <a:pt x="5120" y="913"/>
                    </a:lnTo>
                    <a:lnTo>
                      <a:pt x="5219" y="1022"/>
                    </a:lnTo>
                    <a:lnTo>
                      <a:pt x="5314" y="1135"/>
                    </a:lnTo>
                    <a:lnTo>
                      <a:pt x="5403" y="1253"/>
                    </a:lnTo>
                    <a:lnTo>
                      <a:pt x="5487" y="1375"/>
                    </a:lnTo>
                    <a:lnTo>
                      <a:pt x="5565" y="1501"/>
                    </a:lnTo>
                    <a:lnTo>
                      <a:pt x="5637" y="1631"/>
                    </a:lnTo>
                    <a:lnTo>
                      <a:pt x="5704" y="1766"/>
                    </a:lnTo>
                    <a:lnTo>
                      <a:pt x="5764" y="1903"/>
                    </a:lnTo>
                    <a:lnTo>
                      <a:pt x="5818" y="2045"/>
                    </a:lnTo>
                    <a:lnTo>
                      <a:pt x="5865" y="2189"/>
                    </a:lnTo>
                    <a:lnTo>
                      <a:pt x="5905" y="2336"/>
                    </a:lnTo>
                    <a:lnTo>
                      <a:pt x="5939" y="2487"/>
                    </a:lnTo>
                    <a:lnTo>
                      <a:pt x="5966" y="2640"/>
                    </a:lnTo>
                    <a:lnTo>
                      <a:pt x="5985" y="2796"/>
                    </a:lnTo>
                    <a:lnTo>
                      <a:pt x="5997" y="2953"/>
                    </a:lnTo>
                    <a:lnTo>
                      <a:pt x="6000" y="3113"/>
                    </a:lnTo>
                    <a:lnTo>
                      <a:pt x="5997" y="3273"/>
                    </a:lnTo>
                    <a:lnTo>
                      <a:pt x="5985" y="3430"/>
                    </a:lnTo>
                    <a:lnTo>
                      <a:pt x="5966" y="3586"/>
                    </a:lnTo>
                    <a:lnTo>
                      <a:pt x="5939" y="3739"/>
                    </a:lnTo>
                    <a:lnTo>
                      <a:pt x="5905" y="3890"/>
                    </a:lnTo>
                    <a:lnTo>
                      <a:pt x="5865" y="4037"/>
                    </a:lnTo>
                    <a:lnTo>
                      <a:pt x="5818" y="4181"/>
                    </a:lnTo>
                    <a:lnTo>
                      <a:pt x="5764" y="4323"/>
                    </a:lnTo>
                    <a:lnTo>
                      <a:pt x="5704" y="4461"/>
                    </a:lnTo>
                    <a:lnTo>
                      <a:pt x="5637" y="4595"/>
                    </a:lnTo>
                    <a:lnTo>
                      <a:pt x="5565" y="4725"/>
                    </a:lnTo>
                    <a:lnTo>
                      <a:pt x="5487" y="4852"/>
                    </a:lnTo>
                    <a:lnTo>
                      <a:pt x="5403" y="4974"/>
                    </a:lnTo>
                    <a:lnTo>
                      <a:pt x="5314" y="5091"/>
                    </a:lnTo>
                    <a:lnTo>
                      <a:pt x="5219" y="5204"/>
                    </a:lnTo>
                    <a:lnTo>
                      <a:pt x="5120" y="5313"/>
                    </a:lnTo>
                    <a:lnTo>
                      <a:pt x="5015" y="5415"/>
                    </a:lnTo>
                    <a:lnTo>
                      <a:pt x="4906" y="5513"/>
                    </a:lnTo>
                    <a:lnTo>
                      <a:pt x="4793" y="5606"/>
                    </a:lnTo>
                    <a:lnTo>
                      <a:pt x="4676" y="5693"/>
                    </a:lnTo>
                    <a:lnTo>
                      <a:pt x="4554" y="5774"/>
                    </a:lnTo>
                    <a:lnTo>
                      <a:pt x="4428" y="5850"/>
                    </a:lnTo>
                    <a:lnTo>
                      <a:pt x="4299" y="5918"/>
                    </a:lnTo>
                    <a:lnTo>
                      <a:pt x="4166" y="5981"/>
                    </a:lnTo>
                    <a:lnTo>
                      <a:pt x="4030" y="6036"/>
                    </a:lnTo>
                    <a:lnTo>
                      <a:pt x="3891" y="6085"/>
                    </a:lnTo>
                    <a:lnTo>
                      <a:pt x="3749" y="6128"/>
                    </a:lnTo>
                    <a:lnTo>
                      <a:pt x="3604" y="6163"/>
                    </a:lnTo>
                    <a:lnTo>
                      <a:pt x="3456" y="6189"/>
                    </a:lnTo>
                    <a:lnTo>
                      <a:pt x="3306" y="6210"/>
                    </a:lnTo>
                    <a:lnTo>
                      <a:pt x="3154" y="6221"/>
                    </a:lnTo>
                    <a:lnTo>
                      <a:pt x="3001" y="6226"/>
                    </a:lnTo>
                    <a:lnTo>
                      <a:pt x="2846" y="6221"/>
                    </a:lnTo>
                    <a:lnTo>
                      <a:pt x="2695" y="6210"/>
                    </a:lnTo>
                    <a:lnTo>
                      <a:pt x="2544" y="6189"/>
                    </a:lnTo>
                    <a:lnTo>
                      <a:pt x="2397" y="6163"/>
                    </a:lnTo>
                    <a:lnTo>
                      <a:pt x="2252" y="6128"/>
                    </a:lnTo>
                    <a:lnTo>
                      <a:pt x="2110" y="6085"/>
                    </a:lnTo>
                    <a:lnTo>
                      <a:pt x="1970" y="6036"/>
                    </a:lnTo>
                    <a:lnTo>
                      <a:pt x="1835" y="5981"/>
                    </a:lnTo>
                    <a:lnTo>
                      <a:pt x="1701" y="5918"/>
                    </a:lnTo>
                    <a:lnTo>
                      <a:pt x="1572" y="5850"/>
                    </a:lnTo>
                    <a:lnTo>
                      <a:pt x="1446" y="5774"/>
                    </a:lnTo>
                    <a:lnTo>
                      <a:pt x="1325" y="5693"/>
                    </a:lnTo>
                    <a:lnTo>
                      <a:pt x="1207" y="5606"/>
                    </a:lnTo>
                    <a:lnTo>
                      <a:pt x="1094" y="5513"/>
                    </a:lnTo>
                    <a:lnTo>
                      <a:pt x="985" y="5415"/>
                    </a:lnTo>
                    <a:lnTo>
                      <a:pt x="881" y="5313"/>
                    </a:lnTo>
                    <a:lnTo>
                      <a:pt x="781" y="5204"/>
                    </a:lnTo>
                    <a:lnTo>
                      <a:pt x="686" y="5091"/>
                    </a:lnTo>
                    <a:lnTo>
                      <a:pt x="598" y="4974"/>
                    </a:lnTo>
                    <a:lnTo>
                      <a:pt x="514" y="4852"/>
                    </a:lnTo>
                    <a:lnTo>
                      <a:pt x="436" y="4725"/>
                    </a:lnTo>
                    <a:lnTo>
                      <a:pt x="363" y="4595"/>
                    </a:lnTo>
                    <a:lnTo>
                      <a:pt x="297" y="4461"/>
                    </a:lnTo>
                    <a:lnTo>
                      <a:pt x="236" y="4323"/>
                    </a:lnTo>
                    <a:lnTo>
                      <a:pt x="183" y="4181"/>
                    </a:lnTo>
                    <a:lnTo>
                      <a:pt x="136" y="4037"/>
                    </a:lnTo>
                    <a:lnTo>
                      <a:pt x="95" y="3890"/>
                    </a:lnTo>
                    <a:lnTo>
                      <a:pt x="61" y="3739"/>
                    </a:lnTo>
                    <a:lnTo>
                      <a:pt x="35" y="3586"/>
                    </a:lnTo>
                    <a:lnTo>
                      <a:pt x="15" y="3430"/>
                    </a:lnTo>
                    <a:lnTo>
                      <a:pt x="4" y="3273"/>
                    </a:lnTo>
                    <a:lnTo>
                      <a:pt x="0" y="3113"/>
                    </a:lnTo>
                    <a:lnTo>
                      <a:pt x="4" y="2953"/>
                    </a:lnTo>
                    <a:lnTo>
                      <a:pt x="15" y="2796"/>
                    </a:lnTo>
                    <a:lnTo>
                      <a:pt x="35" y="2640"/>
                    </a:lnTo>
                    <a:lnTo>
                      <a:pt x="61" y="2487"/>
                    </a:lnTo>
                    <a:lnTo>
                      <a:pt x="95" y="2336"/>
                    </a:lnTo>
                    <a:lnTo>
                      <a:pt x="136" y="2189"/>
                    </a:lnTo>
                    <a:lnTo>
                      <a:pt x="183" y="2045"/>
                    </a:lnTo>
                    <a:lnTo>
                      <a:pt x="236" y="1903"/>
                    </a:lnTo>
                    <a:lnTo>
                      <a:pt x="297" y="1766"/>
                    </a:lnTo>
                    <a:lnTo>
                      <a:pt x="363" y="1631"/>
                    </a:lnTo>
                    <a:lnTo>
                      <a:pt x="436" y="1501"/>
                    </a:lnTo>
                    <a:lnTo>
                      <a:pt x="514" y="1375"/>
                    </a:lnTo>
                    <a:lnTo>
                      <a:pt x="598" y="1253"/>
                    </a:lnTo>
                    <a:lnTo>
                      <a:pt x="686" y="1135"/>
                    </a:lnTo>
                    <a:lnTo>
                      <a:pt x="781" y="1022"/>
                    </a:lnTo>
                    <a:lnTo>
                      <a:pt x="881" y="913"/>
                    </a:lnTo>
                    <a:lnTo>
                      <a:pt x="985" y="811"/>
                    </a:lnTo>
                    <a:lnTo>
                      <a:pt x="1094" y="713"/>
                    </a:lnTo>
                    <a:lnTo>
                      <a:pt x="1207" y="620"/>
                    </a:lnTo>
                    <a:lnTo>
                      <a:pt x="1325" y="533"/>
                    </a:lnTo>
                    <a:lnTo>
                      <a:pt x="1446" y="452"/>
                    </a:lnTo>
                    <a:lnTo>
                      <a:pt x="1572" y="376"/>
                    </a:lnTo>
                    <a:lnTo>
                      <a:pt x="1701" y="308"/>
                    </a:lnTo>
                    <a:lnTo>
                      <a:pt x="1835" y="245"/>
                    </a:lnTo>
                    <a:lnTo>
                      <a:pt x="1970" y="190"/>
                    </a:lnTo>
                    <a:lnTo>
                      <a:pt x="2110" y="141"/>
                    </a:lnTo>
                    <a:lnTo>
                      <a:pt x="2252" y="98"/>
                    </a:lnTo>
                    <a:lnTo>
                      <a:pt x="2397" y="63"/>
                    </a:lnTo>
                    <a:lnTo>
                      <a:pt x="2544" y="37"/>
                    </a:lnTo>
                    <a:lnTo>
                      <a:pt x="2695" y="16"/>
                    </a:lnTo>
                    <a:lnTo>
                      <a:pt x="2846" y="5"/>
                    </a:lnTo>
                    <a:lnTo>
                      <a:pt x="3001" y="0"/>
                    </a:lnTo>
                  </a:path>
                </a:pathLst>
              </a:custGeom>
              <a:noFill/>
              <a:ln w="317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3" name="Freeform 18">
                <a:extLst>
                  <a:ext uri="{FF2B5EF4-FFF2-40B4-BE49-F238E27FC236}">
                    <a16:creationId xmlns:a16="http://schemas.microsoft.com/office/drawing/2014/main" id="{3E545A19-8E3A-470C-B2F4-51CEAC51C04C}"/>
                  </a:ext>
                </a:extLst>
              </p:cNvPr>
              <p:cNvSpPr>
                <a:spLocks/>
              </p:cNvSpPr>
              <p:nvPr/>
            </p:nvSpPr>
            <p:spPr bwMode="auto">
              <a:xfrm>
                <a:off x="3895" y="3441"/>
                <a:ext cx="337" cy="336"/>
              </a:xfrm>
              <a:custGeom>
                <a:avLst/>
                <a:gdLst>
                  <a:gd name="T0" fmla="*/ 17 w 2693"/>
                  <a:gd name="T1" fmla="*/ 336 h 2688"/>
                  <a:gd name="T2" fmla="*/ 43 w 2693"/>
                  <a:gd name="T3" fmla="*/ 333 h 2688"/>
                  <a:gd name="T4" fmla="*/ 68 w 2693"/>
                  <a:gd name="T5" fmla="*/ 329 h 2688"/>
                  <a:gd name="T6" fmla="*/ 92 w 2693"/>
                  <a:gd name="T7" fmla="*/ 323 h 2688"/>
                  <a:gd name="T8" fmla="*/ 116 w 2693"/>
                  <a:gd name="T9" fmla="*/ 316 h 2688"/>
                  <a:gd name="T10" fmla="*/ 139 w 2693"/>
                  <a:gd name="T11" fmla="*/ 306 h 2688"/>
                  <a:gd name="T12" fmla="*/ 160 w 2693"/>
                  <a:gd name="T13" fmla="*/ 295 h 2688"/>
                  <a:gd name="T14" fmla="*/ 181 w 2693"/>
                  <a:gd name="T15" fmla="*/ 283 h 2688"/>
                  <a:gd name="T16" fmla="*/ 201 w 2693"/>
                  <a:gd name="T17" fmla="*/ 269 h 2688"/>
                  <a:gd name="T18" fmla="*/ 220 w 2693"/>
                  <a:gd name="T19" fmla="*/ 254 h 2688"/>
                  <a:gd name="T20" fmla="*/ 238 w 2693"/>
                  <a:gd name="T21" fmla="*/ 237 h 2688"/>
                  <a:gd name="T22" fmla="*/ 255 w 2693"/>
                  <a:gd name="T23" fmla="*/ 220 h 2688"/>
                  <a:gd name="T24" fmla="*/ 270 w 2693"/>
                  <a:gd name="T25" fmla="*/ 201 h 2688"/>
                  <a:gd name="T26" fmla="*/ 284 w 2693"/>
                  <a:gd name="T27" fmla="*/ 181 h 2688"/>
                  <a:gd name="T28" fmla="*/ 296 w 2693"/>
                  <a:gd name="T29" fmla="*/ 160 h 2688"/>
                  <a:gd name="T30" fmla="*/ 307 w 2693"/>
                  <a:gd name="T31" fmla="*/ 138 h 2688"/>
                  <a:gd name="T32" fmla="*/ 316 w 2693"/>
                  <a:gd name="T33" fmla="*/ 115 h 2688"/>
                  <a:gd name="T34" fmla="*/ 324 w 2693"/>
                  <a:gd name="T35" fmla="*/ 92 h 2688"/>
                  <a:gd name="T36" fmla="*/ 330 w 2693"/>
                  <a:gd name="T37" fmla="*/ 68 h 2688"/>
                  <a:gd name="T38" fmla="*/ 334 w 2693"/>
                  <a:gd name="T39" fmla="*/ 43 h 2688"/>
                  <a:gd name="T40" fmla="*/ 336 w 2693"/>
                  <a:gd name="T41" fmla="*/ 17 h 2688"/>
                  <a:gd name="T42" fmla="*/ 296 w 2693"/>
                  <a:gd name="T43" fmla="*/ 0 h 2688"/>
                  <a:gd name="T44" fmla="*/ 295 w 2693"/>
                  <a:gd name="T45" fmla="*/ 23 h 2688"/>
                  <a:gd name="T46" fmla="*/ 293 w 2693"/>
                  <a:gd name="T47" fmla="*/ 45 h 2688"/>
                  <a:gd name="T48" fmla="*/ 289 w 2693"/>
                  <a:gd name="T49" fmla="*/ 67 h 2688"/>
                  <a:gd name="T50" fmla="*/ 283 w 2693"/>
                  <a:gd name="T51" fmla="*/ 88 h 2688"/>
                  <a:gd name="T52" fmla="*/ 276 w 2693"/>
                  <a:gd name="T53" fmla="*/ 108 h 2688"/>
                  <a:gd name="T54" fmla="*/ 267 w 2693"/>
                  <a:gd name="T55" fmla="*/ 128 h 2688"/>
                  <a:gd name="T56" fmla="*/ 257 w 2693"/>
                  <a:gd name="T57" fmla="*/ 147 h 2688"/>
                  <a:gd name="T58" fmla="*/ 245 w 2693"/>
                  <a:gd name="T59" fmla="*/ 165 h 2688"/>
                  <a:gd name="T60" fmla="*/ 233 w 2693"/>
                  <a:gd name="T61" fmla="*/ 182 h 2688"/>
                  <a:gd name="T62" fmla="*/ 219 w 2693"/>
                  <a:gd name="T63" fmla="*/ 198 h 2688"/>
                  <a:gd name="T64" fmla="*/ 204 w 2693"/>
                  <a:gd name="T65" fmla="*/ 214 h 2688"/>
                  <a:gd name="T66" fmla="*/ 188 w 2693"/>
                  <a:gd name="T67" fmla="*/ 228 h 2688"/>
                  <a:gd name="T68" fmla="*/ 171 w 2693"/>
                  <a:gd name="T69" fmla="*/ 241 h 2688"/>
                  <a:gd name="T70" fmla="*/ 153 w 2693"/>
                  <a:gd name="T71" fmla="*/ 253 h 2688"/>
                  <a:gd name="T72" fmla="*/ 135 w 2693"/>
                  <a:gd name="T73" fmla="*/ 263 h 2688"/>
                  <a:gd name="T74" fmla="*/ 115 w 2693"/>
                  <a:gd name="T75" fmla="*/ 272 h 2688"/>
                  <a:gd name="T76" fmla="*/ 95 w 2693"/>
                  <a:gd name="T77" fmla="*/ 280 h 2688"/>
                  <a:gd name="T78" fmla="*/ 74 w 2693"/>
                  <a:gd name="T79" fmla="*/ 286 h 2688"/>
                  <a:gd name="T80" fmla="*/ 52 w 2693"/>
                  <a:gd name="T81" fmla="*/ 291 h 2688"/>
                  <a:gd name="T82" fmla="*/ 30 w 2693"/>
                  <a:gd name="T83" fmla="*/ 294 h 2688"/>
                  <a:gd name="T84" fmla="*/ 8 w 2693"/>
                  <a:gd name="T85" fmla="*/ 295 h 26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93" h="2688">
                    <a:moveTo>
                      <a:pt x="0" y="2688"/>
                    </a:moveTo>
                    <a:lnTo>
                      <a:pt x="69" y="2687"/>
                    </a:lnTo>
                    <a:lnTo>
                      <a:pt x="138" y="2684"/>
                    </a:lnTo>
                    <a:lnTo>
                      <a:pt x="206" y="2680"/>
                    </a:lnTo>
                    <a:lnTo>
                      <a:pt x="274" y="2674"/>
                    </a:lnTo>
                    <a:lnTo>
                      <a:pt x="343" y="2665"/>
                    </a:lnTo>
                    <a:lnTo>
                      <a:pt x="409" y="2657"/>
                    </a:lnTo>
                    <a:lnTo>
                      <a:pt x="476" y="2646"/>
                    </a:lnTo>
                    <a:lnTo>
                      <a:pt x="541" y="2632"/>
                    </a:lnTo>
                    <a:lnTo>
                      <a:pt x="607" y="2618"/>
                    </a:lnTo>
                    <a:lnTo>
                      <a:pt x="671" y="2602"/>
                    </a:lnTo>
                    <a:lnTo>
                      <a:pt x="736" y="2585"/>
                    </a:lnTo>
                    <a:lnTo>
                      <a:pt x="799" y="2566"/>
                    </a:lnTo>
                    <a:lnTo>
                      <a:pt x="862" y="2546"/>
                    </a:lnTo>
                    <a:lnTo>
                      <a:pt x="924" y="2524"/>
                    </a:lnTo>
                    <a:lnTo>
                      <a:pt x="986" y="2501"/>
                    </a:lnTo>
                    <a:lnTo>
                      <a:pt x="1047" y="2476"/>
                    </a:lnTo>
                    <a:lnTo>
                      <a:pt x="1107" y="2450"/>
                    </a:lnTo>
                    <a:lnTo>
                      <a:pt x="1166" y="2421"/>
                    </a:lnTo>
                    <a:lnTo>
                      <a:pt x="1224" y="2393"/>
                    </a:lnTo>
                    <a:lnTo>
                      <a:pt x="1282" y="2362"/>
                    </a:lnTo>
                    <a:lnTo>
                      <a:pt x="1338" y="2330"/>
                    </a:lnTo>
                    <a:lnTo>
                      <a:pt x="1395" y="2298"/>
                    </a:lnTo>
                    <a:lnTo>
                      <a:pt x="1450" y="2263"/>
                    </a:lnTo>
                    <a:lnTo>
                      <a:pt x="1503" y="2227"/>
                    </a:lnTo>
                    <a:lnTo>
                      <a:pt x="1557" y="2190"/>
                    </a:lnTo>
                    <a:lnTo>
                      <a:pt x="1609" y="2152"/>
                    </a:lnTo>
                    <a:lnTo>
                      <a:pt x="1661" y="2113"/>
                    </a:lnTo>
                    <a:lnTo>
                      <a:pt x="1712" y="2072"/>
                    </a:lnTo>
                    <a:lnTo>
                      <a:pt x="1761" y="2030"/>
                    </a:lnTo>
                    <a:lnTo>
                      <a:pt x="1809" y="1988"/>
                    </a:lnTo>
                    <a:lnTo>
                      <a:pt x="1857" y="1944"/>
                    </a:lnTo>
                    <a:lnTo>
                      <a:pt x="1903" y="1899"/>
                    </a:lnTo>
                    <a:lnTo>
                      <a:pt x="1947" y="1852"/>
                    </a:lnTo>
                    <a:lnTo>
                      <a:pt x="1992" y="1806"/>
                    </a:lnTo>
                    <a:lnTo>
                      <a:pt x="2035" y="1757"/>
                    </a:lnTo>
                    <a:lnTo>
                      <a:pt x="2076" y="1708"/>
                    </a:lnTo>
                    <a:lnTo>
                      <a:pt x="2117" y="1658"/>
                    </a:lnTo>
                    <a:lnTo>
                      <a:pt x="2156" y="1606"/>
                    </a:lnTo>
                    <a:lnTo>
                      <a:pt x="2195" y="1554"/>
                    </a:lnTo>
                    <a:lnTo>
                      <a:pt x="2232" y="1501"/>
                    </a:lnTo>
                    <a:lnTo>
                      <a:pt x="2267" y="1447"/>
                    </a:lnTo>
                    <a:lnTo>
                      <a:pt x="2302" y="1392"/>
                    </a:lnTo>
                    <a:lnTo>
                      <a:pt x="2335" y="1336"/>
                    </a:lnTo>
                    <a:lnTo>
                      <a:pt x="2367" y="1279"/>
                    </a:lnTo>
                    <a:lnTo>
                      <a:pt x="2397" y="1222"/>
                    </a:lnTo>
                    <a:lnTo>
                      <a:pt x="2426" y="1163"/>
                    </a:lnTo>
                    <a:lnTo>
                      <a:pt x="2454" y="1104"/>
                    </a:lnTo>
                    <a:lnTo>
                      <a:pt x="2480" y="1044"/>
                    </a:lnTo>
                    <a:lnTo>
                      <a:pt x="2505" y="984"/>
                    </a:lnTo>
                    <a:lnTo>
                      <a:pt x="2529" y="923"/>
                    </a:lnTo>
                    <a:lnTo>
                      <a:pt x="2550" y="861"/>
                    </a:lnTo>
                    <a:lnTo>
                      <a:pt x="2572" y="798"/>
                    </a:lnTo>
                    <a:lnTo>
                      <a:pt x="2591" y="734"/>
                    </a:lnTo>
                    <a:lnTo>
                      <a:pt x="2607" y="670"/>
                    </a:lnTo>
                    <a:lnTo>
                      <a:pt x="2624" y="605"/>
                    </a:lnTo>
                    <a:lnTo>
                      <a:pt x="2638" y="540"/>
                    </a:lnTo>
                    <a:lnTo>
                      <a:pt x="2650" y="474"/>
                    </a:lnTo>
                    <a:lnTo>
                      <a:pt x="2662" y="408"/>
                    </a:lnTo>
                    <a:lnTo>
                      <a:pt x="2671" y="341"/>
                    </a:lnTo>
                    <a:lnTo>
                      <a:pt x="2678" y="273"/>
                    </a:lnTo>
                    <a:lnTo>
                      <a:pt x="2685" y="206"/>
                    </a:lnTo>
                    <a:lnTo>
                      <a:pt x="2689" y="137"/>
                    </a:lnTo>
                    <a:lnTo>
                      <a:pt x="2691" y="68"/>
                    </a:lnTo>
                    <a:lnTo>
                      <a:pt x="2693" y="0"/>
                    </a:lnTo>
                    <a:lnTo>
                      <a:pt x="2367" y="0"/>
                    </a:lnTo>
                    <a:lnTo>
                      <a:pt x="2367" y="61"/>
                    </a:lnTo>
                    <a:lnTo>
                      <a:pt x="2365" y="121"/>
                    </a:lnTo>
                    <a:lnTo>
                      <a:pt x="2360" y="181"/>
                    </a:lnTo>
                    <a:lnTo>
                      <a:pt x="2355" y="241"/>
                    </a:lnTo>
                    <a:lnTo>
                      <a:pt x="2349" y="300"/>
                    </a:lnTo>
                    <a:lnTo>
                      <a:pt x="2339" y="359"/>
                    </a:lnTo>
                    <a:lnTo>
                      <a:pt x="2329" y="417"/>
                    </a:lnTo>
                    <a:lnTo>
                      <a:pt x="2319" y="475"/>
                    </a:lnTo>
                    <a:lnTo>
                      <a:pt x="2306" y="533"/>
                    </a:lnTo>
                    <a:lnTo>
                      <a:pt x="2293" y="589"/>
                    </a:lnTo>
                    <a:lnTo>
                      <a:pt x="2277" y="646"/>
                    </a:lnTo>
                    <a:lnTo>
                      <a:pt x="2260" y="701"/>
                    </a:lnTo>
                    <a:lnTo>
                      <a:pt x="2242" y="756"/>
                    </a:lnTo>
                    <a:lnTo>
                      <a:pt x="2223" y="811"/>
                    </a:lnTo>
                    <a:lnTo>
                      <a:pt x="2202" y="864"/>
                    </a:lnTo>
                    <a:lnTo>
                      <a:pt x="2181" y="918"/>
                    </a:lnTo>
                    <a:lnTo>
                      <a:pt x="2158" y="970"/>
                    </a:lnTo>
                    <a:lnTo>
                      <a:pt x="2133" y="1023"/>
                    </a:lnTo>
                    <a:lnTo>
                      <a:pt x="2107" y="1074"/>
                    </a:lnTo>
                    <a:lnTo>
                      <a:pt x="2081" y="1124"/>
                    </a:lnTo>
                    <a:lnTo>
                      <a:pt x="2053" y="1174"/>
                    </a:lnTo>
                    <a:lnTo>
                      <a:pt x="2024" y="1223"/>
                    </a:lnTo>
                    <a:lnTo>
                      <a:pt x="1993" y="1271"/>
                    </a:lnTo>
                    <a:lnTo>
                      <a:pt x="1961" y="1319"/>
                    </a:lnTo>
                    <a:lnTo>
                      <a:pt x="1929" y="1366"/>
                    </a:lnTo>
                    <a:lnTo>
                      <a:pt x="1896" y="1411"/>
                    </a:lnTo>
                    <a:lnTo>
                      <a:pt x="1861" y="1456"/>
                    </a:lnTo>
                    <a:lnTo>
                      <a:pt x="1826" y="1501"/>
                    </a:lnTo>
                    <a:lnTo>
                      <a:pt x="1788" y="1545"/>
                    </a:lnTo>
                    <a:lnTo>
                      <a:pt x="1751" y="1587"/>
                    </a:lnTo>
                    <a:lnTo>
                      <a:pt x="1713" y="1629"/>
                    </a:lnTo>
                    <a:lnTo>
                      <a:pt x="1672" y="1669"/>
                    </a:lnTo>
                    <a:lnTo>
                      <a:pt x="1632" y="1709"/>
                    </a:lnTo>
                    <a:lnTo>
                      <a:pt x="1590" y="1747"/>
                    </a:lnTo>
                    <a:lnTo>
                      <a:pt x="1547" y="1785"/>
                    </a:lnTo>
                    <a:lnTo>
                      <a:pt x="1503" y="1822"/>
                    </a:lnTo>
                    <a:lnTo>
                      <a:pt x="1460" y="1858"/>
                    </a:lnTo>
                    <a:lnTo>
                      <a:pt x="1415" y="1893"/>
                    </a:lnTo>
                    <a:lnTo>
                      <a:pt x="1369" y="1926"/>
                    </a:lnTo>
                    <a:lnTo>
                      <a:pt x="1322" y="1958"/>
                    </a:lnTo>
                    <a:lnTo>
                      <a:pt x="1274" y="1990"/>
                    </a:lnTo>
                    <a:lnTo>
                      <a:pt x="1225" y="2020"/>
                    </a:lnTo>
                    <a:lnTo>
                      <a:pt x="1177" y="2050"/>
                    </a:lnTo>
                    <a:lnTo>
                      <a:pt x="1127" y="2077"/>
                    </a:lnTo>
                    <a:lnTo>
                      <a:pt x="1077" y="2104"/>
                    </a:lnTo>
                    <a:lnTo>
                      <a:pt x="1024" y="2129"/>
                    </a:lnTo>
                    <a:lnTo>
                      <a:pt x="973" y="2153"/>
                    </a:lnTo>
                    <a:lnTo>
                      <a:pt x="920" y="2176"/>
                    </a:lnTo>
                    <a:lnTo>
                      <a:pt x="866" y="2198"/>
                    </a:lnTo>
                    <a:lnTo>
                      <a:pt x="812" y="2219"/>
                    </a:lnTo>
                    <a:lnTo>
                      <a:pt x="758" y="2238"/>
                    </a:lnTo>
                    <a:lnTo>
                      <a:pt x="702" y="2256"/>
                    </a:lnTo>
                    <a:lnTo>
                      <a:pt x="647" y="2272"/>
                    </a:lnTo>
                    <a:lnTo>
                      <a:pt x="591" y="2288"/>
                    </a:lnTo>
                    <a:lnTo>
                      <a:pt x="534" y="2302"/>
                    </a:lnTo>
                    <a:lnTo>
                      <a:pt x="477" y="2315"/>
                    </a:lnTo>
                    <a:lnTo>
                      <a:pt x="418" y="2325"/>
                    </a:lnTo>
                    <a:lnTo>
                      <a:pt x="361" y="2335"/>
                    </a:lnTo>
                    <a:lnTo>
                      <a:pt x="301" y="2344"/>
                    </a:lnTo>
                    <a:lnTo>
                      <a:pt x="242" y="2350"/>
                    </a:lnTo>
                    <a:lnTo>
                      <a:pt x="183" y="2355"/>
                    </a:lnTo>
                    <a:lnTo>
                      <a:pt x="123" y="2360"/>
                    </a:lnTo>
                    <a:lnTo>
                      <a:pt x="62" y="2362"/>
                    </a:lnTo>
                    <a:lnTo>
                      <a:pt x="0" y="2363"/>
                    </a:lnTo>
                    <a:lnTo>
                      <a:pt x="0" y="2688"/>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4" name="Freeform 19">
                <a:extLst>
                  <a:ext uri="{FF2B5EF4-FFF2-40B4-BE49-F238E27FC236}">
                    <a16:creationId xmlns:a16="http://schemas.microsoft.com/office/drawing/2014/main" id="{8A53BDD2-2E9E-410C-B75B-1621C1F767C6}"/>
                  </a:ext>
                </a:extLst>
              </p:cNvPr>
              <p:cNvSpPr>
                <a:spLocks/>
              </p:cNvSpPr>
              <p:nvPr/>
            </p:nvSpPr>
            <p:spPr bwMode="auto">
              <a:xfrm>
                <a:off x="4913" y="3441"/>
                <a:ext cx="337" cy="336"/>
              </a:xfrm>
              <a:custGeom>
                <a:avLst/>
                <a:gdLst>
                  <a:gd name="T0" fmla="*/ 1 w 2693"/>
                  <a:gd name="T1" fmla="*/ 17 h 2688"/>
                  <a:gd name="T2" fmla="*/ 3 w 2693"/>
                  <a:gd name="T3" fmla="*/ 43 h 2688"/>
                  <a:gd name="T4" fmla="*/ 7 w 2693"/>
                  <a:gd name="T5" fmla="*/ 68 h 2688"/>
                  <a:gd name="T6" fmla="*/ 13 w 2693"/>
                  <a:gd name="T7" fmla="*/ 92 h 2688"/>
                  <a:gd name="T8" fmla="*/ 21 w 2693"/>
                  <a:gd name="T9" fmla="*/ 115 h 2688"/>
                  <a:gd name="T10" fmla="*/ 30 w 2693"/>
                  <a:gd name="T11" fmla="*/ 138 h 2688"/>
                  <a:gd name="T12" fmla="*/ 41 w 2693"/>
                  <a:gd name="T13" fmla="*/ 160 h 2688"/>
                  <a:gd name="T14" fmla="*/ 53 w 2693"/>
                  <a:gd name="T15" fmla="*/ 181 h 2688"/>
                  <a:gd name="T16" fmla="*/ 67 w 2693"/>
                  <a:gd name="T17" fmla="*/ 201 h 2688"/>
                  <a:gd name="T18" fmla="*/ 82 w 2693"/>
                  <a:gd name="T19" fmla="*/ 220 h 2688"/>
                  <a:gd name="T20" fmla="*/ 99 w 2693"/>
                  <a:gd name="T21" fmla="*/ 237 h 2688"/>
                  <a:gd name="T22" fmla="*/ 117 w 2693"/>
                  <a:gd name="T23" fmla="*/ 254 h 2688"/>
                  <a:gd name="T24" fmla="*/ 136 w 2693"/>
                  <a:gd name="T25" fmla="*/ 269 h 2688"/>
                  <a:gd name="T26" fmla="*/ 156 w 2693"/>
                  <a:gd name="T27" fmla="*/ 283 h 2688"/>
                  <a:gd name="T28" fmla="*/ 177 w 2693"/>
                  <a:gd name="T29" fmla="*/ 295 h 2688"/>
                  <a:gd name="T30" fmla="*/ 199 w 2693"/>
                  <a:gd name="T31" fmla="*/ 306 h 2688"/>
                  <a:gd name="T32" fmla="*/ 221 w 2693"/>
                  <a:gd name="T33" fmla="*/ 316 h 2688"/>
                  <a:gd name="T34" fmla="*/ 245 w 2693"/>
                  <a:gd name="T35" fmla="*/ 323 h 2688"/>
                  <a:gd name="T36" fmla="*/ 269 w 2693"/>
                  <a:gd name="T37" fmla="*/ 329 h 2688"/>
                  <a:gd name="T38" fmla="*/ 294 w 2693"/>
                  <a:gd name="T39" fmla="*/ 333 h 2688"/>
                  <a:gd name="T40" fmla="*/ 320 w 2693"/>
                  <a:gd name="T41" fmla="*/ 336 h 2688"/>
                  <a:gd name="T42" fmla="*/ 337 w 2693"/>
                  <a:gd name="T43" fmla="*/ 295 h 2688"/>
                  <a:gd name="T44" fmla="*/ 314 w 2693"/>
                  <a:gd name="T45" fmla="*/ 294 h 2688"/>
                  <a:gd name="T46" fmla="*/ 292 w 2693"/>
                  <a:gd name="T47" fmla="*/ 292 h 2688"/>
                  <a:gd name="T48" fmla="*/ 270 w 2693"/>
                  <a:gd name="T49" fmla="*/ 288 h 2688"/>
                  <a:gd name="T50" fmla="*/ 249 w 2693"/>
                  <a:gd name="T51" fmla="*/ 282 h 2688"/>
                  <a:gd name="T52" fmla="*/ 229 w 2693"/>
                  <a:gd name="T53" fmla="*/ 275 h 2688"/>
                  <a:gd name="T54" fmla="*/ 209 w 2693"/>
                  <a:gd name="T55" fmla="*/ 266 h 2688"/>
                  <a:gd name="T56" fmla="*/ 190 w 2693"/>
                  <a:gd name="T57" fmla="*/ 256 h 2688"/>
                  <a:gd name="T58" fmla="*/ 172 w 2693"/>
                  <a:gd name="T59" fmla="*/ 245 h 2688"/>
                  <a:gd name="T60" fmla="*/ 154 w 2693"/>
                  <a:gd name="T61" fmla="*/ 232 h 2688"/>
                  <a:gd name="T62" fmla="*/ 138 w 2693"/>
                  <a:gd name="T63" fmla="*/ 218 h 2688"/>
                  <a:gd name="T64" fmla="*/ 123 w 2693"/>
                  <a:gd name="T65" fmla="*/ 204 h 2688"/>
                  <a:gd name="T66" fmla="*/ 109 w 2693"/>
                  <a:gd name="T67" fmla="*/ 188 h 2688"/>
                  <a:gd name="T68" fmla="*/ 96 w 2693"/>
                  <a:gd name="T69" fmla="*/ 171 h 2688"/>
                  <a:gd name="T70" fmla="*/ 84 w 2693"/>
                  <a:gd name="T71" fmla="*/ 153 h 2688"/>
                  <a:gd name="T72" fmla="*/ 73 w 2693"/>
                  <a:gd name="T73" fmla="*/ 134 h 2688"/>
                  <a:gd name="T74" fmla="*/ 64 w 2693"/>
                  <a:gd name="T75" fmla="*/ 115 h 2688"/>
                  <a:gd name="T76" fmla="*/ 56 w 2693"/>
                  <a:gd name="T77" fmla="*/ 95 h 2688"/>
                  <a:gd name="T78" fmla="*/ 50 w 2693"/>
                  <a:gd name="T79" fmla="*/ 74 h 2688"/>
                  <a:gd name="T80" fmla="*/ 46 w 2693"/>
                  <a:gd name="T81" fmla="*/ 52 h 2688"/>
                  <a:gd name="T82" fmla="*/ 42 w 2693"/>
                  <a:gd name="T83" fmla="*/ 30 h 2688"/>
                  <a:gd name="T84" fmla="*/ 41 w 2693"/>
                  <a:gd name="T85" fmla="*/ 8 h 26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93" h="2688">
                    <a:moveTo>
                      <a:pt x="0" y="0"/>
                    </a:moveTo>
                    <a:lnTo>
                      <a:pt x="2" y="68"/>
                    </a:lnTo>
                    <a:lnTo>
                      <a:pt x="5" y="136"/>
                    </a:lnTo>
                    <a:lnTo>
                      <a:pt x="9" y="206"/>
                    </a:lnTo>
                    <a:lnTo>
                      <a:pt x="15" y="273"/>
                    </a:lnTo>
                    <a:lnTo>
                      <a:pt x="23" y="341"/>
                    </a:lnTo>
                    <a:lnTo>
                      <a:pt x="31" y="408"/>
                    </a:lnTo>
                    <a:lnTo>
                      <a:pt x="43" y="474"/>
                    </a:lnTo>
                    <a:lnTo>
                      <a:pt x="56" y="540"/>
                    </a:lnTo>
                    <a:lnTo>
                      <a:pt x="70" y="605"/>
                    </a:lnTo>
                    <a:lnTo>
                      <a:pt x="86" y="670"/>
                    </a:lnTo>
                    <a:lnTo>
                      <a:pt x="103" y="734"/>
                    </a:lnTo>
                    <a:lnTo>
                      <a:pt x="122" y="798"/>
                    </a:lnTo>
                    <a:lnTo>
                      <a:pt x="142" y="861"/>
                    </a:lnTo>
                    <a:lnTo>
                      <a:pt x="165" y="923"/>
                    </a:lnTo>
                    <a:lnTo>
                      <a:pt x="188" y="984"/>
                    </a:lnTo>
                    <a:lnTo>
                      <a:pt x="213" y="1044"/>
                    </a:lnTo>
                    <a:lnTo>
                      <a:pt x="239" y="1104"/>
                    </a:lnTo>
                    <a:lnTo>
                      <a:pt x="267" y="1163"/>
                    </a:lnTo>
                    <a:lnTo>
                      <a:pt x="296" y="1222"/>
                    </a:lnTo>
                    <a:lnTo>
                      <a:pt x="327" y="1279"/>
                    </a:lnTo>
                    <a:lnTo>
                      <a:pt x="359" y="1336"/>
                    </a:lnTo>
                    <a:lnTo>
                      <a:pt x="392" y="1392"/>
                    </a:lnTo>
                    <a:lnTo>
                      <a:pt x="426" y="1447"/>
                    </a:lnTo>
                    <a:lnTo>
                      <a:pt x="461" y="1501"/>
                    </a:lnTo>
                    <a:lnTo>
                      <a:pt x="499" y="1554"/>
                    </a:lnTo>
                    <a:lnTo>
                      <a:pt x="537" y="1606"/>
                    </a:lnTo>
                    <a:lnTo>
                      <a:pt x="577" y="1658"/>
                    </a:lnTo>
                    <a:lnTo>
                      <a:pt x="617" y="1708"/>
                    </a:lnTo>
                    <a:lnTo>
                      <a:pt x="659" y="1757"/>
                    </a:lnTo>
                    <a:lnTo>
                      <a:pt x="701" y="1806"/>
                    </a:lnTo>
                    <a:lnTo>
                      <a:pt x="745" y="1852"/>
                    </a:lnTo>
                    <a:lnTo>
                      <a:pt x="791" y="1899"/>
                    </a:lnTo>
                    <a:lnTo>
                      <a:pt x="837" y="1944"/>
                    </a:lnTo>
                    <a:lnTo>
                      <a:pt x="884" y="1988"/>
                    </a:lnTo>
                    <a:lnTo>
                      <a:pt x="933" y="2030"/>
                    </a:lnTo>
                    <a:lnTo>
                      <a:pt x="982" y="2072"/>
                    </a:lnTo>
                    <a:lnTo>
                      <a:pt x="1032" y="2113"/>
                    </a:lnTo>
                    <a:lnTo>
                      <a:pt x="1083" y="2152"/>
                    </a:lnTo>
                    <a:lnTo>
                      <a:pt x="1136" y="2190"/>
                    </a:lnTo>
                    <a:lnTo>
                      <a:pt x="1189" y="2227"/>
                    </a:lnTo>
                    <a:lnTo>
                      <a:pt x="1243" y="2263"/>
                    </a:lnTo>
                    <a:lnTo>
                      <a:pt x="1299" y="2298"/>
                    </a:lnTo>
                    <a:lnTo>
                      <a:pt x="1354" y="2330"/>
                    </a:lnTo>
                    <a:lnTo>
                      <a:pt x="1411" y="2362"/>
                    </a:lnTo>
                    <a:lnTo>
                      <a:pt x="1470" y="2393"/>
                    </a:lnTo>
                    <a:lnTo>
                      <a:pt x="1527" y="2421"/>
                    </a:lnTo>
                    <a:lnTo>
                      <a:pt x="1587" y="2450"/>
                    </a:lnTo>
                    <a:lnTo>
                      <a:pt x="1647" y="2476"/>
                    </a:lnTo>
                    <a:lnTo>
                      <a:pt x="1708" y="2501"/>
                    </a:lnTo>
                    <a:lnTo>
                      <a:pt x="1768" y="2524"/>
                    </a:lnTo>
                    <a:lnTo>
                      <a:pt x="1831" y="2546"/>
                    </a:lnTo>
                    <a:lnTo>
                      <a:pt x="1894" y="2566"/>
                    </a:lnTo>
                    <a:lnTo>
                      <a:pt x="1957" y="2585"/>
                    </a:lnTo>
                    <a:lnTo>
                      <a:pt x="2022" y="2602"/>
                    </a:lnTo>
                    <a:lnTo>
                      <a:pt x="2086" y="2618"/>
                    </a:lnTo>
                    <a:lnTo>
                      <a:pt x="2151" y="2632"/>
                    </a:lnTo>
                    <a:lnTo>
                      <a:pt x="2218" y="2646"/>
                    </a:lnTo>
                    <a:lnTo>
                      <a:pt x="2285" y="2657"/>
                    </a:lnTo>
                    <a:lnTo>
                      <a:pt x="2351" y="2665"/>
                    </a:lnTo>
                    <a:lnTo>
                      <a:pt x="2419" y="2674"/>
                    </a:lnTo>
                    <a:lnTo>
                      <a:pt x="2486" y="2680"/>
                    </a:lnTo>
                    <a:lnTo>
                      <a:pt x="2556" y="2684"/>
                    </a:lnTo>
                    <a:lnTo>
                      <a:pt x="2624" y="2687"/>
                    </a:lnTo>
                    <a:lnTo>
                      <a:pt x="2693" y="2688"/>
                    </a:lnTo>
                    <a:lnTo>
                      <a:pt x="2693" y="2363"/>
                    </a:lnTo>
                    <a:lnTo>
                      <a:pt x="2632" y="2362"/>
                    </a:lnTo>
                    <a:lnTo>
                      <a:pt x="2571" y="2360"/>
                    </a:lnTo>
                    <a:lnTo>
                      <a:pt x="2511" y="2355"/>
                    </a:lnTo>
                    <a:lnTo>
                      <a:pt x="2451" y="2350"/>
                    </a:lnTo>
                    <a:lnTo>
                      <a:pt x="2393" y="2344"/>
                    </a:lnTo>
                    <a:lnTo>
                      <a:pt x="2333" y="2335"/>
                    </a:lnTo>
                    <a:lnTo>
                      <a:pt x="2275" y="2325"/>
                    </a:lnTo>
                    <a:lnTo>
                      <a:pt x="2217" y="2315"/>
                    </a:lnTo>
                    <a:lnTo>
                      <a:pt x="2159" y="2302"/>
                    </a:lnTo>
                    <a:lnTo>
                      <a:pt x="2102" y="2288"/>
                    </a:lnTo>
                    <a:lnTo>
                      <a:pt x="2047" y="2272"/>
                    </a:lnTo>
                    <a:lnTo>
                      <a:pt x="1990" y="2256"/>
                    </a:lnTo>
                    <a:lnTo>
                      <a:pt x="1936" y="2238"/>
                    </a:lnTo>
                    <a:lnTo>
                      <a:pt x="1880" y="2219"/>
                    </a:lnTo>
                    <a:lnTo>
                      <a:pt x="1827" y="2198"/>
                    </a:lnTo>
                    <a:lnTo>
                      <a:pt x="1773" y="2176"/>
                    </a:lnTo>
                    <a:lnTo>
                      <a:pt x="1720" y="2153"/>
                    </a:lnTo>
                    <a:lnTo>
                      <a:pt x="1669" y="2129"/>
                    </a:lnTo>
                    <a:lnTo>
                      <a:pt x="1617" y="2104"/>
                    </a:lnTo>
                    <a:lnTo>
                      <a:pt x="1567" y="2077"/>
                    </a:lnTo>
                    <a:lnTo>
                      <a:pt x="1517" y="2050"/>
                    </a:lnTo>
                    <a:lnTo>
                      <a:pt x="1467" y="2020"/>
                    </a:lnTo>
                    <a:lnTo>
                      <a:pt x="1419" y="1990"/>
                    </a:lnTo>
                    <a:lnTo>
                      <a:pt x="1371" y="1958"/>
                    </a:lnTo>
                    <a:lnTo>
                      <a:pt x="1324" y="1926"/>
                    </a:lnTo>
                    <a:lnTo>
                      <a:pt x="1279" y="1893"/>
                    </a:lnTo>
                    <a:lnTo>
                      <a:pt x="1234" y="1858"/>
                    </a:lnTo>
                    <a:lnTo>
                      <a:pt x="1189" y="1822"/>
                    </a:lnTo>
                    <a:lnTo>
                      <a:pt x="1145" y="1785"/>
                    </a:lnTo>
                    <a:lnTo>
                      <a:pt x="1104" y="1747"/>
                    </a:lnTo>
                    <a:lnTo>
                      <a:pt x="1061" y="1709"/>
                    </a:lnTo>
                    <a:lnTo>
                      <a:pt x="1021" y="1669"/>
                    </a:lnTo>
                    <a:lnTo>
                      <a:pt x="981" y="1629"/>
                    </a:lnTo>
                    <a:lnTo>
                      <a:pt x="943" y="1587"/>
                    </a:lnTo>
                    <a:lnTo>
                      <a:pt x="904" y="1545"/>
                    </a:lnTo>
                    <a:lnTo>
                      <a:pt x="868" y="1501"/>
                    </a:lnTo>
                    <a:lnTo>
                      <a:pt x="833" y="1456"/>
                    </a:lnTo>
                    <a:lnTo>
                      <a:pt x="797" y="1411"/>
                    </a:lnTo>
                    <a:lnTo>
                      <a:pt x="764" y="1366"/>
                    </a:lnTo>
                    <a:lnTo>
                      <a:pt x="731" y="1319"/>
                    </a:lnTo>
                    <a:lnTo>
                      <a:pt x="700" y="1271"/>
                    </a:lnTo>
                    <a:lnTo>
                      <a:pt x="669" y="1223"/>
                    </a:lnTo>
                    <a:lnTo>
                      <a:pt x="641" y="1174"/>
                    </a:lnTo>
                    <a:lnTo>
                      <a:pt x="613" y="1124"/>
                    </a:lnTo>
                    <a:lnTo>
                      <a:pt x="585" y="1074"/>
                    </a:lnTo>
                    <a:lnTo>
                      <a:pt x="561" y="1023"/>
                    </a:lnTo>
                    <a:lnTo>
                      <a:pt x="536" y="970"/>
                    </a:lnTo>
                    <a:lnTo>
                      <a:pt x="513" y="918"/>
                    </a:lnTo>
                    <a:lnTo>
                      <a:pt x="491" y="864"/>
                    </a:lnTo>
                    <a:lnTo>
                      <a:pt x="470" y="811"/>
                    </a:lnTo>
                    <a:lnTo>
                      <a:pt x="451" y="756"/>
                    </a:lnTo>
                    <a:lnTo>
                      <a:pt x="434" y="701"/>
                    </a:lnTo>
                    <a:lnTo>
                      <a:pt x="416" y="646"/>
                    </a:lnTo>
                    <a:lnTo>
                      <a:pt x="400" y="589"/>
                    </a:lnTo>
                    <a:lnTo>
                      <a:pt x="388" y="533"/>
                    </a:lnTo>
                    <a:lnTo>
                      <a:pt x="375" y="475"/>
                    </a:lnTo>
                    <a:lnTo>
                      <a:pt x="364" y="417"/>
                    </a:lnTo>
                    <a:lnTo>
                      <a:pt x="354" y="359"/>
                    </a:lnTo>
                    <a:lnTo>
                      <a:pt x="345" y="300"/>
                    </a:lnTo>
                    <a:lnTo>
                      <a:pt x="339" y="241"/>
                    </a:lnTo>
                    <a:lnTo>
                      <a:pt x="333" y="181"/>
                    </a:lnTo>
                    <a:lnTo>
                      <a:pt x="329" y="121"/>
                    </a:lnTo>
                    <a:lnTo>
                      <a:pt x="327" y="61"/>
                    </a:lnTo>
                    <a:lnTo>
                      <a:pt x="327" y="0"/>
                    </a:lnTo>
                    <a:lnTo>
                      <a:pt x="0" y="0"/>
                    </a:lnTo>
                    <a:close/>
                  </a:path>
                </a:pathLst>
              </a:custGeom>
              <a:solidFill>
                <a:srgbClr val="007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5" name="Line 20">
                <a:extLst>
                  <a:ext uri="{FF2B5EF4-FFF2-40B4-BE49-F238E27FC236}">
                    <a16:creationId xmlns:a16="http://schemas.microsoft.com/office/drawing/2014/main" id="{3B4A0A6B-19BA-4338-AF92-5C8034D5A899}"/>
                  </a:ext>
                </a:extLst>
              </p:cNvPr>
              <p:cNvSpPr>
                <a:spLocks noChangeShapeType="1"/>
              </p:cNvSpPr>
              <p:nvPr/>
            </p:nvSpPr>
            <p:spPr bwMode="auto">
              <a:xfrm flipH="1">
                <a:off x="4909" y="3126"/>
                <a:ext cx="528" cy="336"/>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6" name="Line 21">
                <a:extLst>
                  <a:ext uri="{FF2B5EF4-FFF2-40B4-BE49-F238E27FC236}">
                    <a16:creationId xmlns:a16="http://schemas.microsoft.com/office/drawing/2014/main" id="{320E6B3B-C9AB-4DC9-BC90-778FB54CAE9D}"/>
                  </a:ext>
                </a:extLst>
              </p:cNvPr>
              <p:cNvSpPr>
                <a:spLocks noChangeShapeType="1"/>
              </p:cNvSpPr>
              <p:nvPr/>
            </p:nvSpPr>
            <p:spPr bwMode="auto">
              <a:xfrm flipH="1">
                <a:off x="5245" y="3126"/>
                <a:ext cx="192" cy="62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7" name="Line 22">
                <a:extLst>
                  <a:ext uri="{FF2B5EF4-FFF2-40B4-BE49-F238E27FC236}">
                    <a16:creationId xmlns:a16="http://schemas.microsoft.com/office/drawing/2014/main" id="{CA66E6C2-F0B3-4F33-A65D-CE9CC7B520F9}"/>
                  </a:ext>
                </a:extLst>
              </p:cNvPr>
              <p:cNvSpPr>
                <a:spLocks noChangeShapeType="1"/>
              </p:cNvSpPr>
              <p:nvPr/>
            </p:nvSpPr>
            <p:spPr bwMode="auto">
              <a:xfrm>
                <a:off x="5252" y="2796"/>
                <a:ext cx="0" cy="57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37924"/>
                                        </p:tgtEl>
                                        <p:attrNameLst>
                                          <p:attrName>style.visibility</p:attrName>
                                        </p:attrNameLst>
                                      </p:cBhvr>
                                      <p:to>
                                        <p:strVal val="visible"/>
                                      </p:to>
                                    </p:set>
                                    <p:anim calcmode="lin" valueType="num">
                                      <p:cBhvr>
                                        <p:cTn id="7" dur="500" fill="hold"/>
                                        <p:tgtEl>
                                          <p:spTgt spid="337924"/>
                                        </p:tgtEl>
                                        <p:attrNameLst>
                                          <p:attrName>ppt_w</p:attrName>
                                        </p:attrNameLst>
                                      </p:cBhvr>
                                      <p:tavLst>
                                        <p:tav tm="0">
                                          <p:val>
                                            <p:fltVal val="0"/>
                                          </p:val>
                                        </p:tav>
                                        <p:tav tm="100000">
                                          <p:val>
                                            <p:strVal val="#ppt_w"/>
                                          </p:val>
                                        </p:tav>
                                      </p:tavLst>
                                    </p:anim>
                                    <p:anim calcmode="lin" valueType="num">
                                      <p:cBhvr>
                                        <p:cTn id="8" dur="500" fill="hold"/>
                                        <p:tgtEl>
                                          <p:spTgt spid="3379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37927"/>
                                        </p:tgtEl>
                                        <p:attrNameLst>
                                          <p:attrName>style.visibility</p:attrName>
                                        </p:attrNameLst>
                                      </p:cBhvr>
                                      <p:to>
                                        <p:strVal val="visible"/>
                                      </p:to>
                                    </p:set>
                                    <p:anim calcmode="lin" valueType="num">
                                      <p:cBhvr>
                                        <p:cTn id="13" dur="500" fill="hold"/>
                                        <p:tgtEl>
                                          <p:spTgt spid="337927"/>
                                        </p:tgtEl>
                                        <p:attrNameLst>
                                          <p:attrName>ppt_w</p:attrName>
                                        </p:attrNameLst>
                                      </p:cBhvr>
                                      <p:tavLst>
                                        <p:tav tm="0">
                                          <p:val>
                                            <p:fltVal val="0"/>
                                          </p:val>
                                        </p:tav>
                                        <p:tav tm="100000">
                                          <p:val>
                                            <p:strVal val="#ppt_w"/>
                                          </p:val>
                                        </p:tav>
                                      </p:tavLst>
                                    </p:anim>
                                    <p:anim calcmode="lin" valueType="num">
                                      <p:cBhvr>
                                        <p:cTn id="14" dur="500" fill="hold"/>
                                        <p:tgtEl>
                                          <p:spTgt spid="3379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2">
            <a:extLst>
              <a:ext uri="{FF2B5EF4-FFF2-40B4-BE49-F238E27FC236}">
                <a16:creationId xmlns:a16="http://schemas.microsoft.com/office/drawing/2014/main" id="{0075E521-D614-4A16-815E-59F5EBDD1BED}"/>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33795" name="Text Box 2">
            <a:extLst>
              <a:ext uri="{FF2B5EF4-FFF2-40B4-BE49-F238E27FC236}">
                <a16:creationId xmlns:a16="http://schemas.microsoft.com/office/drawing/2014/main" id="{2AF0043C-B1AA-4554-9EEE-F577D635F02D}"/>
              </a:ext>
            </a:extLst>
          </p:cNvPr>
          <p:cNvSpPr txBox="1">
            <a:spLocks noChangeArrowheads="1"/>
          </p:cNvSpPr>
          <p:nvPr/>
        </p:nvSpPr>
        <p:spPr bwMode="auto">
          <a:xfrm>
            <a:off x="1752600" y="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rgbClr val="0000FF"/>
                </a:solidFill>
              </a:rPr>
              <a:t>Capillary condensation</a:t>
            </a:r>
          </a:p>
        </p:txBody>
      </p:sp>
      <p:grpSp>
        <p:nvGrpSpPr>
          <p:cNvPr id="33796" name="Group 3">
            <a:extLst>
              <a:ext uri="{FF2B5EF4-FFF2-40B4-BE49-F238E27FC236}">
                <a16:creationId xmlns:a16="http://schemas.microsoft.com/office/drawing/2014/main" id="{16C73B38-EAE6-41D9-9479-7C952B01FF14}"/>
              </a:ext>
            </a:extLst>
          </p:cNvPr>
          <p:cNvGrpSpPr>
            <a:grpSpLocks/>
          </p:cNvGrpSpPr>
          <p:nvPr/>
        </p:nvGrpSpPr>
        <p:grpSpPr bwMode="auto">
          <a:xfrm>
            <a:off x="539750" y="1030288"/>
            <a:ext cx="4271963" cy="3335337"/>
            <a:chOff x="340" y="635"/>
            <a:chExt cx="2691" cy="2101"/>
          </a:xfrm>
        </p:grpSpPr>
        <p:sp>
          <p:nvSpPr>
            <p:cNvPr id="33811" name="Oval 4">
              <a:extLst>
                <a:ext uri="{FF2B5EF4-FFF2-40B4-BE49-F238E27FC236}">
                  <a16:creationId xmlns:a16="http://schemas.microsoft.com/office/drawing/2014/main" id="{A816DFBC-6622-4AF1-957B-9AA556D9A476}"/>
                </a:ext>
              </a:extLst>
            </p:cNvPr>
            <p:cNvSpPr>
              <a:spLocks noChangeAspect="1" noChangeArrowheads="1"/>
            </p:cNvSpPr>
            <p:nvPr/>
          </p:nvSpPr>
          <p:spPr bwMode="auto">
            <a:xfrm>
              <a:off x="936" y="635"/>
              <a:ext cx="1473" cy="1473"/>
            </a:xfrm>
            <a:prstGeom prst="ellipse">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3812" name="Rectangle 5">
              <a:extLst>
                <a:ext uri="{FF2B5EF4-FFF2-40B4-BE49-F238E27FC236}">
                  <a16:creationId xmlns:a16="http://schemas.microsoft.com/office/drawing/2014/main" id="{769A2185-676C-4494-BE41-BD46D7B6A8AF}"/>
                </a:ext>
              </a:extLst>
            </p:cNvPr>
            <p:cNvSpPr>
              <a:spLocks noChangeAspect="1" noChangeArrowheads="1"/>
            </p:cNvSpPr>
            <p:nvPr/>
          </p:nvSpPr>
          <p:spPr bwMode="auto">
            <a:xfrm>
              <a:off x="340" y="1979"/>
              <a:ext cx="2691" cy="757"/>
            </a:xfrm>
            <a:prstGeom prst="rect">
              <a:avLst/>
            </a:prstGeom>
            <a:solidFill>
              <a:srgbClr val="FFFFFF"/>
            </a:solidFill>
            <a:ln w="38100">
              <a:solidFill>
                <a:srgbClr val="00FF00"/>
              </a:solidFill>
              <a:miter lim="800000"/>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3813" name="Text Box 6">
              <a:extLst>
                <a:ext uri="{FF2B5EF4-FFF2-40B4-BE49-F238E27FC236}">
                  <a16:creationId xmlns:a16="http://schemas.microsoft.com/office/drawing/2014/main" id="{4A648B06-7830-4321-AE16-456742793BA2}"/>
                </a:ext>
              </a:extLst>
            </p:cNvPr>
            <p:cNvSpPr txBox="1">
              <a:spLocks noChangeAspect="1" noChangeArrowheads="1"/>
            </p:cNvSpPr>
            <p:nvPr/>
          </p:nvSpPr>
          <p:spPr bwMode="auto">
            <a:xfrm>
              <a:off x="1773" y="1318"/>
              <a:ext cx="377" cy="31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i="1">
                  <a:solidFill>
                    <a:srgbClr val="FF0000"/>
                  </a:solidFill>
                </a:rPr>
                <a:t>S</a:t>
              </a:r>
              <a:r>
                <a:rPr lang="de-DE" altLang="en-US" i="1" baseline="-25000">
                  <a:solidFill>
                    <a:srgbClr val="FF0000"/>
                  </a:solidFill>
                </a:rPr>
                <a:t>l</a:t>
              </a:r>
              <a:endParaRPr lang="de-DE" altLang="en-US" i="1">
                <a:solidFill>
                  <a:srgbClr val="FF0000"/>
                </a:solidFill>
              </a:endParaRPr>
            </a:p>
          </p:txBody>
        </p:sp>
        <p:sp>
          <p:nvSpPr>
            <p:cNvPr id="33814" name="Text Box 7">
              <a:extLst>
                <a:ext uri="{FF2B5EF4-FFF2-40B4-BE49-F238E27FC236}">
                  <a16:creationId xmlns:a16="http://schemas.microsoft.com/office/drawing/2014/main" id="{1322164F-A06F-44BF-901A-AA750B50D1EF}"/>
                </a:ext>
              </a:extLst>
            </p:cNvPr>
            <p:cNvSpPr txBox="1">
              <a:spLocks noChangeAspect="1" noChangeArrowheads="1"/>
            </p:cNvSpPr>
            <p:nvPr/>
          </p:nvSpPr>
          <p:spPr bwMode="auto">
            <a:xfrm>
              <a:off x="385" y="1298"/>
              <a:ext cx="336" cy="36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i="1">
                  <a:solidFill>
                    <a:srgbClr val="0000FF"/>
                  </a:solidFill>
                </a:rPr>
                <a:t>V</a:t>
              </a:r>
              <a:r>
                <a:rPr lang="de-DE" altLang="en-US" i="1" baseline="-25000">
                  <a:solidFill>
                    <a:srgbClr val="0000FF"/>
                  </a:solidFill>
                </a:rPr>
                <a:t>l</a:t>
              </a:r>
              <a:endParaRPr lang="de-DE" altLang="en-US" i="1" baseline="30000">
                <a:solidFill>
                  <a:srgbClr val="0000FF"/>
                </a:solidFill>
              </a:endParaRPr>
            </a:p>
          </p:txBody>
        </p:sp>
        <p:sp>
          <p:nvSpPr>
            <p:cNvPr id="33815" name="Freeform 8">
              <a:extLst>
                <a:ext uri="{FF2B5EF4-FFF2-40B4-BE49-F238E27FC236}">
                  <a16:creationId xmlns:a16="http://schemas.microsoft.com/office/drawing/2014/main" id="{FB008108-D67A-4AD2-A7DD-2661B420E459}"/>
                </a:ext>
              </a:extLst>
            </p:cNvPr>
            <p:cNvSpPr>
              <a:spLocks noChangeAspect="1"/>
            </p:cNvSpPr>
            <p:nvPr/>
          </p:nvSpPr>
          <p:spPr bwMode="auto">
            <a:xfrm>
              <a:off x="1227" y="1952"/>
              <a:ext cx="873" cy="207"/>
            </a:xfrm>
            <a:custGeom>
              <a:avLst/>
              <a:gdLst>
                <a:gd name="T0" fmla="*/ 0 w 1680"/>
                <a:gd name="T1" fmla="*/ 0 h 397"/>
                <a:gd name="T2" fmla="*/ 146 w 1680"/>
                <a:gd name="T3" fmla="*/ 117 h 397"/>
                <a:gd name="T4" fmla="*/ 320 w 1680"/>
                <a:gd name="T5" fmla="*/ 190 h 397"/>
                <a:gd name="T6" fmla="*/ 582 w 1680"/>
                <a:gd name="T7" fmla="*/ 190 h 397"/>
                <a:gd name="T8" fmla="*/ 771 w 1680"/>
                <a:gd name="T9" fmla="*/ 88 h 397"/>
                <a:gd name="T10" fmla="*/ 873 w 1680"/>
                <a:gd name="T11" fmla="*/ 15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0" h="397">
                  <a:moveTo>
                    <a:pt x="0" y="0"/>
                  </a:moveTo>
                  <a:cubicBezTo>
                    <a:pt x="88" y="81"/>
                    <a:pt x="177" y="163"/>
                    <a:pt x="280" y="224"/>
                  </a:cubicBezTo>
                  <a:cubicBezTo>
                    <a:pt x="383" y="285"/>
                    <a:pt x="476" y="341"/>
                    <a:pt x="616" y="364"/>
                  </a:cubicBezTo>
                  <a:cubicBezTo>
                    <a:pt x="756" y="387"/>
                    <a:pt x="975" y="397"/>
                    <a:pt x="1120" y="364"/>
                  </a:cubicBezTo>
                  <a:cubicBezTo>
                    <a:pt x="1265" y="331"/>
                    <a:pt x="1391" y="224"/>
                    <a:pt x="1484" y="168"/>
                  </a:cubicBezTo>
                  <a:cubicBezTo>
                    <a:pt x="1577" y="112"/>
                    <a:pt x="1628" y="70"/>
                    <a:pt x="1680" y="28"/>
                  </a:cubicBezTo>
                </a:path>
              </a:pathLst>
            </a:custGeom>
            <a:noFill/>
            <a:ln w="28575" cap="flat" cmpd="sng">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16" name="Line 9">
              <a:extLst>
                <a:ext uri="{FF2B5EF4-FFF2-40B4-BE49-F238E27FC236}">
                  <a16:creationId xmlns:a16="http://schemas.microsoft.com/office/drawing/2014/main" id="{01F46A53-8531-4A25-B16E-7E61CEC6E1FC}"/>
                </a:ext>
              </a:extLst>
            </p:cNvPr>
            <p:cNvSpPr>
              <a:spLocks noChangeShapeType="1"/>
            </p:cNvSpPr>
            <p:nvPr/>
          </p:nvSpPr>
          <p:spPr bwMode="auto">
            <a:xfrm flipH="1" flipV="1">
              <a:off x="710" y="1661"/>
              <a:ext cx="403" cy="26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7" name="Line 10">
              <a:extLst>
                <a:ext uri="{FF2B5EF4-FFF2-40B4-BE49-F238E27FC236}">
                  <a16:creationId xmlns:a16="http://schemas.microsoft.com/office/drawing/2014/main" id="{ECAB9A3F-2AB0-481E-A94A-492FE8194D61}"/>
                </a:ext>
              </a:extLst>
            </p:cNvPr>
            <p:cNvSpPr>
              <a:spLocks noChangeShapeType="1"/>
            </p:cNvSpPr>
            <p:nvPr/>
          </p:nvSpPr>
          <p:spPr bwMode="auto">
            <a:xfrm flipH="1" flipV="1">
              <a:off x="1986" y="1632"/>
              <a:ext cx="213" cy="24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8" name="Text Box 11">
              <a:extLst>
                <a:ext uri="{FF2B5EF4-FFF2-40B4-BE49-F238E27FC236}">
                  <a16:creationId xmlns:a16="http://schemas.microsoft.com/office/drawing/2014/main" id="{736E38D1-DF6C-4567-8D24-BE9E75E2BDA3}"/>
                </a:ext>
              </a:extLst>
            </p:cNvPr>
            <p:cNvSpPr txBox="1">
              <a:spLocks noChangeAspect="1" noChangeArrowheads="1"/>
            </p:cNvSpPr>
            <p:nvPr/>
          </p:nvSpPr>
          <p:spPr bwMode="auto">
            <a:xfrm>
              <a:off x="2311" y="1576"/>
              <a:ext cx="388"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i="1">
                  <a:solidFill>
                    <a:srgbClr val="0000FF"/>
                  </a:solidFill>
                </a:rPr>
                <a:t>R</a:t>
              </a:r>
              <a:r>
                <a:rPr lang="de-DE" altLang="en-US" i="1" baseline="-25000">
                  <a:solidFill>
                    <a:srgbClr val="0000FF"/>
                  </a:solidFill>
                </a:rPr>
                <a:t>K</a:t>
              </a:r>
              <a:endParaRPr lang="de-DE" altLang="en-US" i="1">
                <a:solidFill>
                  <a:srgbClr val="0000FF"/>
                </a:solidFill>
              </a:endParaRPr>
            </a:p>
          </p:txBody>
        </p:sp>
        <p:sp>
          <p:nvSpPr>
            <p:cNvPr id="33819" name="Line 12">
              <a:extLst>
                <a:ext uri="{FF2B5EF4-FFF2-40B4-BE49-F238E27FC236}">
                  <a16:creationId xmlns:a16="http://schemas.microsoft.com/office/drawing/2014/main" id="{3C273C22-D8FB-47E3-A4FE-B91887745359}"/>
                </a:ext>
              </a:extLst>
            </p:cNvPr>
            <p:cNvSpPr>
              <a:spLocks noChangeShapeType="1"/>
            </p:cNvSpPr>
            <p:nvPr/>
          </p:nvSpPr>
          <p:spPr bwMode="auto">
            <a:xfrm flipH="1">
              <a:off x="2289" y="1823"/>
              <a:ext cx="190" cy="89"/>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20" name="Text Box 13">
              <a:extLst>
                <a:ext uri="{FF2B5EF4-FFF2-40B4-BE49-F238E27FC236}">
                  <a16:creationId xmlns:a16="http://schemas.microsoft.com/office/drawing/2014/main" id="{89224071-AB4A-4E99-92A9-C4D9D897F6E9}"/>
                </a:ext>
              </a:extLst>
            </p:cNvPr>
            <p:cNvSpPr txBox="1">
              <a:spLocks noChangeAspect="1" noChangeArrowheads="1"/>
            </p:cNvSpPr>
            <p:nvPr/>
          </p:nvSpPr>
          <p:spPr bwMode="auto">
            <a:xfrm>
              <a:off x="1180" y="982"/>
              <a:ext cx="280"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en-US" i="1"/>
                <a:t>r</a:t>
              </a:r>
            </a:p>
          </p:txBody>
        </p:sp>
        <p:sp>
          <p:nvSpPr>
            <p:cNvPr id="33821" name="Line 14">
              <a:extLst>
                <a:ext uri="{FF2B5EF4-FFF2-40B4-BE49-F238E27FC236}">
                  <a16:creationId xmlns:a16="http://schemas.microsoft.com/office/drawing/2014/main" id="{FAB3547F-BA6C-4FEA-96CB-2A7487261B7B}"/>
                </a:ext>
              </a:extLst>
            </p:cNvPr>
            <p:cNvSpPr>
              <a:spLocks noChangeShapeType="1"/>
            </p:cNvSpPr>
            <p:nvPr/>
          </p:nvSpPr>
          <p:spPr bwMode="auto">
            <a:xfrm flipH="1" flipV="1">
              <a:off x="934" y="1251"/>
              <a:ext cx="705" cy="13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22" name="Freeform 15">
              <a:extLst>
                <a:ext uri="{FF2B5EF4-FFF2-40B4-BE49-F238E27FC236}">
                  <a16:creationId xmlns:a16="http://schemas.microsoft.com/office/drawing/2014/main" id="{DA6C9807-E2EB-4182-8088-B03148C44D82}"/>
                </a:ext>
              </a:extLst>
            </p:cNvPr>
            <p:cNvSpPr>
              <a:spLocks/>
            </p:cNvSpPr>
            <p:nvPr/>
          </p:nvSpPr>
          <p:spPr bwMode="auto">
            <a:xfrm>
              <a:off x="2257" y="1718"/>
              <a:ext cx="222" cy="261"/>
            </a:xfrm>
            <a:custGeom>
              <a:avLst/>
              <a:gdLst>
                <a:gd name="T0" fmla="*/ 65 w 555"/>
                <a:gd name="T1" fmla="*/ 0 h 653"/>
                <a:gd name="T2" fmla="*/ 9 w 555"/>
                <a:gd name="T3" fmla="*/ 101 h 653"/>
                <a:gd name="T4" fmla="*/ 9 w 555"/>
                <a:gd name="T5" fmla="*/ 179 h 653"/>
                <a:gd name="T6" fmla="*/ 54 w 555"/>
                <a:gd name="T7" fmla="*/ 235 h 653"/>
                <a:gd name="T8" fmla="*/ 155 w 555"/>
                <a:gd name="T9" fmla="*/ 257 h 653"/>
                <a:gd name="T10" fmla="*/ 222 w 555"/>
                <a:gd name="T11" fmla="*/ 257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5" h="653">
                  <a:moveTo>
                    <a:pt x="163" y="0"/>
                  </a:moveTo>
                  <a:cubicBezTo>
                    <a:pt x="104" y="88"/>
                    <a:pt x="46" y="177"/>
                    <a:pt x="23" y="252"/>
                  </a:cubicBezTo>
                  <a:cubicBezTo>
                    <a:pt x="0" y="327"/>
                    <a:pt x="4" y="392"/>
                    <a:pt x="23" y="448"/>
                  </a:cubicBezTo>
                  <a:cubicBezTo>
                    <a:pt x="42" y="504"/>
                    <a:pt x="74" y="555"/>
                    <a:pt x="135" y="588"/>
                  </a:cubicBezTo>
                  <a:cubicBezTo>
                    <a:pt x="196" y="621"/>
                    <a:pt x="317" y="635"/>
                    <a:pt x="387" y="644"/>
                  </a:cubicBezTo>
                  <a:cubicBezTo>
                    <a:pt x="457" y="653"/>
                    <a:pt x="506" y="648"/>
                    <a:pt x="555" y="644"/>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23" name="Freeform 16">
              <a:extLst>
                <a:ext uri="{FF2B5EF4-FFF2-40B4-BE49-F238E27FC236}">
                  <a16:creationId xmlns:a16="http://schemas.microsoft.com/office/drawing/2014/main" id="{CD42158F-CB15-4591-8A83-BFBC69EFC8BA}"/>
                </a:ext>
              </a:extLst>
            </p:cNvPr>
            <p:cNvSpPr>
              <a:spLocks/>
            </p:cNvSpPr>
            <p:nvPr/>
          </p:nvSpPr>
          <p:spPr bwMode="auto">
            <a:xfrm flipH="1">
              <a:off x="857" y="1711"/>
              <a:ext cx="222" cy="261"/>
            </a:xfrm>
            <a:custGeom>
              <a:avLst/>
              <a:gdLst>
                <a:gd name="T0" fmla="*/ 65 w 555"/>
                <a:gd name="T1" fmla="*/ 0 h 653"/>
                <a:gd name="T2" fmla="*/ 9 w 555"/>
                <a:gd name="T3" fmla="*/ 101 h 653"/>
                <a:gd name="T4" fmla="*/ 9 w 555"/>
                <a:gd name="T5" fmla="*/ 179 h 653"/>
                <a:gd name="T6" fmla="*/ 54 w 555"/>
                <a:gd name="T7" fmla="*/ 235 h 653"/>
                <a:gd name="T8" fmla="*/ 155 w 555"/>
                <a:gd name="T9" fmla="*/ 257 h 653"/>
                <a:gd name="T10" fmla="*/ 222 w 555"/>
                <a:gd name="T11" fmla="*/ 257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5" h="653">
                  <a:moveTo>
                    <a:pt x="163" y="0"/>
                  </a:moveTo>
                  <a:cubicBezTo>
                    <a:pt x="104" y="88"/>
                    <a:pt x="46" y="177"/>
                    <a:pt x="23" y="252"/>
                  </a:cubicBezTo>
                  <a:cubicBezTo>
                    <a:pt x="0" y="327"/>
                    <a:pt x="4" y="392"/>
                    <a:pt x="23" y="448"/>
                  </a:cubicBezTo>
                  <a:cubicBezTo>
                    <a:pt x="42" y="504"/>
                    <a:pt x="74" y="555"/>
                    <a:pt x="135" y="588"/>
                  </a:cubicBezTo>
                  <a:cubicBezTo>
                    <a:pt x="196" y="621"/>
                    <a:pt x="317" y="635"/>
                    <a:pt x="387" y="644"/>
                  </a:cubicBezTo>
                  <a:cubicBezTo>
                    <a:pt x="457" y="653"/>
                    <a:pt x="506" y="648"/>
                    <a:pt x="555" y="644"/>
                  </a:cubicBezTo>
                </a:path>
              </a:pathLst>
            </a:custGeom>
            <a:noFill/>
            <a:ln w="381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38961" name="Group 17">
            <a:extLst>
              <a:ext uri="{FF2B5EF4-FFF2-40B4-BE49-F238E27FC236}">
                <a16:creationId xmlns:a16="http://schemas.microsoft.com/office/drawing/2014/main" id="{07D9E957-165B-4DA8-9ACB-87537F32022A}"/>
              </a:ext>
            </a:extLst>
          </p:cNvPr>
          <p:cNvGrpSpPr>
            <a:grpSpLocks/>
          </p:cNvGrpSpPr>
          <p:nvPr/>
        </p:nvGrpSpPr>
        <p:grpSpPr bwMode="auto">
          <a:xfrm>
            <a:off x="5638800" y="1844675"/>
            <a:ext cx="3505200" cy="1158875"/>
            <a:chOff x="3552" y="1296"/>
            <a:chExt cx="2208" cy="730"/>
          </a:xfrm>
        </p:grpSpPr>
        <p:graphicFrame>
          <p:nvGraphicFramePr>
            <p:cNvPr id="33809" name="Object 18">
              <a:extLst>
                <a:ext uri="{FF2B5EF4-FFF2-40B4-BE49-F238E27FC236}">
                  <a16:creationId xmlns:a16="http://schemas.microsoft.com/office/drawing/2014/main" id="{7856EFD3-9781-4645-A329-C3F7E6D9EF54}"/>
                </a:ext>
              </a:extLst>
            </p:cNvPr>
            <p:cNvGraphicFramePr>
              <a:graphicFrameLocks noChangeAspect="1"/>
            </p:cNvGraphicFramePr>
            <p:nvPr/>
          </p:nvGraphicFramePr>
          <p:xfrm>
            <a:off x="4032" y="1670"/>
            <a:ext cx="1063" cy="356"/>
          </p:xfrm>
          <a:graphic>
            <a:graphicData uri="http://schemas.openxmlformats.org/presentationml/2006/ole">
              <mc:AlternateContent xmlns:mc="http://schemas.openxmlformats.org/markup-compatibility/2006">
                <mc:Choice xmlns:v="urn:schemas-microsoft-com:vml" Requires="v">
                  <p:oleObj spid="_x0000_s33824" name="Equation" r:id="rId4" imgW="698500" imgH="228600" progId="Equation.3">
                    <p:embed/>
                  </p:oleObj>
                </mc:Choice>
                <mc:Fallback>
                  <p:oleObj name="Equation" r:id="rId4" imgW="698500" imgH="22860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 y="1670"/>
                          <a:ext cx="1063" cy="3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10" name="Text Box 19">
              <a:extLst>
                <a:ext uri="{FF2B5EF4-FFF2-40B4-BE49-F238E27FC236}">
                  <a16:creationId xmlns:a16="http://schemas.microsoft.com/office/drawing/2014/main" id="{11E194AA-C92C-4C67-BC16-42BBA76F5055}"/>
                </a:ext>
              </a:extLst>
            </p:cNvPr>
            <p:cNvSpPr txBox="1">
              <a:spLocks noChangeArrowheads="1"/>
            </p:cNvSpPr>
            <p:nvPr/>
          </p:nvSpPr>
          <p:spPr bwMode="auto">
            <a:xfrm>
              <a:off x="3552" y="1296"/>
              <a:ext cx="2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cs typeface="Times New Roman" panose="02020603050405020304" pitchFamily="18" charset="0"/>
                </a:rPr>
                <a:t>Liquid-particle </a:t>
              </a:r>
              <a:r>
                <a:rPr lang="en-US" altLang="en-US" b="1" i="1">
                  <a:solidFill>
                    <a:srgbClr val="FF0000"/>
                  </a:solidFill>
                  <a:cs typeface="Times New Roman" panose="02020603050405020304" pitchFamily="18" charset="0"/>
                </a:rPr>
                <a:t>surface</a:t>
              </a:r>
              <a:r>
                <a:rPr lang="en-US" altLang="en-US"/>
                <a:t> </a:t>
              </a:r>
            </a:p>
          </p:txBody>
        </p:sp>
      </p:grpSp>
      <p:grpSp>
        <p:nvGrpSpPr>
          <p:cNvPr id="338964" name="Group 20">
            <a:extLst>
              <a:ext uri="{FF2B5EF4-FFF2-40B4-BE49-F238E27FC236}">
                <a16:creationId xmlns:a16="http://schemas.microsoft.com/office/drawing/2014/main" id="{F236D6D0-581B-4829-92BE-56BE10A0BC00}"/>
              </a:ext>
            </a:extLst>
          </p:cNvPr>
          <p:cNvGrpSpPr>
            <a:grpSpLocks/>
          </p:cNvGrpSpPr>
          <p:nvPr/>
        </p:nvGrpSpPr>
        <p:grpSpPr bwMode="auto">
          <a:xfrm>
            <a:off x="5715000" y="549275"/>
            <a:ext cx="3429000" cy="1084263"/>
            <a:chOff x="3600" y="432"/>
            <a:chExt cx="2160" cy="683"/>
          </a:xfrm>
        </p:grpSpPr>
        <p:graphicFrame>
          <p:nvGraphicFramePr>
            <p:cNvPr id="33807" name="Object 21">
              <a:extLst>
                <a:ext uri="{FF2B5EF4-FFF2-40B4-BE49-F238E27FC236}">
                  <a16:creationId xmlns:a16="http://schemas.microsoft.com/office/drawing/2014/main" id="{FCC80CF2-844F-41B1-9B8E-DAFE8EFA261B}"/>
                </a:ext>
              </a:extLst>
            </p:cNvPr>
            <p:cNvGraphicFramePr>
              <a:graphicFrameLocks noChangeAspect="1"/>
            </p:cNvGraphicFramePr>
            <p:nvPr/>
          </p:nvGraphicFramePr>
          <p:xfrm>
            <a:off x="4061" y="739"/>
            <a:ext cx="1044" cy="376"/>
          </p:xfrm>
          <a:graphic>
            <a:graphicData uri="http://schemas.openxmlformats.org/presentationml/2006/ole">
              <mc:AlternateContent xmlns:mc="http://schemas.openxmlformats.org/markup-compatibility/2006">
                <mc:Choice xmlns:v="urn:schemas-microsoft-com:vml" Requires="v">
                  <p:oleObj spid="_x0000_s33825" name="Equation" r:id="rId6" imgW="685800" imgH="241300" progId="Equation.3">
                    <p:embed/>
                  </p:oleObj>
                </mc:Choice>
                <mc:Fallback>
                  <p:oleObj name="Equation" r:id="rId6" imgW="685800" imgH="24130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1" y="739"/>
                          <a:ext cx="1044" cy="37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8" name="Text Box 22">
              <a:extLst>
                <a:ext uri="{FF2B5EF4-FFF2-40B4-BE49-F238E27FC236}">
                  <a16:creationId xmlns:a16="http://schemas.microsoft.com/office/drawing/2014/main" id="{D5DA0F51-51C9-4AC1-A6C1-14824BCEC070}"/>
                </a:ext>
              </a:extLst>
            </p:cNvPr>
            <p:cNvSpPr txBox="1">
              <a:spLocks noChangeArrowheads="1"/>
            </p:cNvSpPr>
            <p:nvPr/>
          </p:nvSpPr>
          <p:spPr bwMode="auto">
            <a:xfrm>
              <a:off x="3600" y="432"/>
              <a:ext cx="21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cs typeface="Times New Roman" panose="02020603050405020304" pitchFamily="18" charset="0"/>
                </a:rPr>
                <a:t>Liquid </a:t>
              </a:r>
              <a:r>
                <a:rPr lang="en-US" altLang="en-US" b="1" i="1">
                  <a:solidFill>
                    <a:srgbClr val="0000FF"/>
                  </a:solidFill>
                  <a:cs typeface="Times New Roman" panose="02020603050405020304" pitchFamily="18" charset="0"/>
                </a:rPr>
                <a:t>volume</a:t>
              </a:r>
              <a:r>
                <a:rPr lang="en-US" altLang="en-US">
                  <a:cs typeface="Times New Roman" panose="02020603050405020304" pitchFamily="18" charset="0"/>
                </a:rPr>
                <a:t> (wetting)</a:t>
              </a:r>
              <a:endParaRPr lang="en-US" altLang="en-US"/>
            </a:p>
          </p:txBody>
        </p:sp>
      </p:grpSp>
      <p:grpSp>
        <p:nvGrpSpPr>
          <p:cNvPr id="338967" name="Group 23">
            <a:extLst>
              <a:ext uri="{FF2B5EF4-FFF2-40B4-BE49-F238E27FC236}">
                <a16:creationId xmlns:a16="http://schemas.microsoft.com/office/drawing/2014/main" id="{5253216E-0944-4A06-8716-6C5043CC320F}"/>
              </a:ext>
            </a:extLst>
          </p:cNvPr>
          <p:cNvGrpSpPr>
            <a:grpSpLocks/>
          </p:cNvGrpSpPr>
          <p:nvPr/>
        </p:nvGrpSpPr>
        <p:grpSpPr bwMode="auto">
          <a:xfrm>
            <a:off x="5360988" y="3284538"/>
            <a:ext cx="3276600" cy="1739900"/>
            <a:chOff x="3504" y="2188"/>
            <a:chExt cx="2064" cy="1096"/>
          </a:xfrm>
        </p:grpSpPr>
        <p:graphicFrame>
          <p:nvGraphicFramePr>
            <p:cNvPr id="33805" name="Object 24">
              <a:extLst>
                <a:ext uri="{FF2B5EF4-FFF2-40B4-BE49-F238E27FC236}">
                  <a16:creationId xmlns:a16="http://schemas.microsoft.com/office/drawing/2014/main" id="{A1BB5697-B6E9-471F-AC94-654C26B9C402}"/>
                </a:ext>
              </a:extLst>
            </p:cNvPr>
            <p:cNvGraphicFramePr>
              <a:graphicFrameLocks noChangeAspect="1"/>
            </p:cNvGraphicFramePr>
            <p:nvPr/>
          </p:nvGraphicFramePr>
          <p:xfrm>
            <a:off x="4081" y="2928"/>
            <a:ext cx="1023" cy="356"/>
          </p:xfrm>
          <a:graphic>
            <a:graphicData uri="http://schemas.openxmlformats.org/presentationml/2006/ole">
              <mc:AlternateContent xmlns:mc="http://schemas.openxmlformats.org/markup-compatibility/2006">
                <mc:Choice xmlns:v="urn:schemas-microsoft-com:vml" Requires="v">
                  <p:oleObj spid="_x0000_s33826" name="Equation" r:id="rId8" imgW="672808" imgH="228501" progId="Equation.3">
                    <p:embed/>
                  </p:oleObj>
                </mc:Choice>
                <mc:Fallback>
                  <p:oleObj name="Equation" r:id="rId8" imgW="672808" imgH="228501"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1" y="2928"/>
                          <a:ext cx="1023" cy="35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06" name="Text Box 25">
              <a:extLst>
                <a:ext uri="{FF2B5EF4-FFF2-40B4-BE49-F238E27FC236}">
                  <a16:creationId xmlns:a16="http://schemas.microsoft.com/office/drawing/2014/main" id="{B861A13C-41AB-464E-AAE8-AE9F498F6671}"/>
                </a:ext>
              </a:extLst>
            </p:cNvPr>
            <p:cNvSpPr txBox="1">
              <a:spLocks noChangeArrowheads="1"/>
            </p:cNvSpPr>
            <p:nvPr/>
          </p:nvSpPr>
          <p:spPr bwMode="auto">
            <a:xfrm>
              <a:off x="3504" y="2188"/>
              <a:ext cx="2064"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cs typeface="Times New Roman" panose="02020603050405020304" pitchFamily="18" charset="0"/>
                </a:rPr>
                <a:t>Capillary </a:t>
              </a:r>
              <a:r>
                <a:rPr lang="en-US" altLang="en-US" b="1" i="1">
                  <a:solidFill>
                    <a:srgbClr val="CC0099"/>
                  </a:solidFill>
                  <a:cs typeface="Times New Roman" panose="02020603050405020304" pitchFamily="18" charset="0"/>
                </a:rPr>
                <a:t>adhesion force</a:t>
              </a:r>
            </a:p>
            <a:p>
              <a:pPr>
                <a:spcBef>
                  <a:spcPct val="50000"/>
                </a:spcBef>
              </a:pPr>
              <a:r>
                <a:rPr lang="en-US" altLang="en-US" i="1">
                  <a:solidFill>
                    <a:srgbClr val="CC0099"/>
                  </a:solidFill>
                  <a:cs typeface="Times New Roman" panose="02020603050405020304" pitchFamily="18" charset="0"/>
                </a:rPr>
                <a:t>Independent</a:t>
              </a:r>
              <a:r>
                <a:rPr lang="en-US" altLang="en-US">
                  <a:cs typeface="Times New Roman" panose="02020603050405020304" pitchFamily="18" charset="0"/>
                </a:rPr>
                <a:t> on </a:t>
              </a:r>
              <a:r>
                <a:rPr lang="en-US" altLang="en-US" i="1">
                  <a:cs typeface="Times New Roman" panose="02020603050405020304" pitchFamily="18" charset="0"/>
                </a:rPr>
                <a:t>RH</a:t>
              </a:r>
              <a:r>
                <a:rPr lang="en-US" altLang="en-US">
                  <a:cs typeface="Times New Roman" panose="02020603050405020304" pitchFamily="18" charset="0"/>
                </a:rPr>
                <a:t> </a:t>
              </a:r>
              <a:endParaRPr lang="en-US" altLang="en-US"/>
            </a:p>
          </p:txBody>
        </p:sp>
      </p:grpSp>
      <p:grpSp>
        <p:nvGrpSpPr>
          <p:cNvPr id="33800" name="Group 26">
            <a:extLst>
              <a:ext uri="{FF2B5EF4-FFF2-40B4-BE49-F238E27FC236}">
                <a16:creationId xmlns:a16="http://schemas.microsoft.com/office/drawing/2014/main" id="{0F29FFD3-164A-4E9C-92E7-BEE5EE99356D}"/>
              </a:ext>
            </a:extLst>
          </p:cNvPr>
          <p:cNvGrpSpPr>
            <a:grpSpLocks/>
          </p:cNvGrpSpPr>
          <p:nvPr/>
        </p:nvGrpSpPr>
        <p:grpSpPr bwMode="auto">
          <a:xfrm>
            <a:off x="106363" y="4724400"/>
            <a:ext cx="4800600" cy="2133600"/>
            <a:chOff x="67" y="2976"/>
            <a:chExt cx="3024" cy="1344"/>
          </a:xfrm>
        </p:grpSpPr>
        <p:graphicFrame>
          <p:nvGraphicFramePr>
            <p:cNvPr id="33801" name="Object 27">
              <a:extLst>
                <a:ext uri="{FF2B5EF4-FFF2-40B4-BE49-F238E27FC236}">
                  <a16:creationId xmlns:a16="http://schemas.microsoft.com/office/drawing/2014/main" id="{175149D8-A941-44DA-A17D-C2F06FFAC600}"/>
                </a:ext>
              </a:extLst>
            </p:cNvPr>
            <p:cNvGraphicFramePr>
              <a:graphicFrameLocks noChangeAspect="1"/>
            </p:cNvGraphicFramePr>
            <p:nvPr/>
          </p:nvGraphicFramePr>
          <p:xfrm>
            <a:off x="2396" y="3360"/>
            <a:ext cx="616" cy="498"/>
          </p:xfrm>
          <a:graphic>
            <a:graphicData uri="http://schemas.openxmlformats.org/presentationml/2006/ole">
              <mc:AlternateContent xmlns:mc="http://schemas.openxmlformats.org/markup-compatibility/2006">
                <mc:Choice xmlns:v="urn:schemas-microsoft-com:vml" Requires="v">
                  <p:oleObj spid="_x0000_s33827" name="Equation" r:id="rId10" imgW="495085" imgH="393529" progId="Equation.3">
                    <p:embed/>
                  </p:oleObj>
                </mc:Choice>
                <mc:Fallback>
                  <p:oleObj name="Equation" r:id="rId10" imgW="495085" imgH="393529" progId="Equation.3">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6" y="3360"/>
                          <a:ext cx="616" cy="49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802" name="Object 28">
              <a:extLst>
                <a:ext uri="{FF2B5EF4-FFF2-40B4-BE49-F238E27FC236}">
                  <a16:creationId xmlns:a16="http://schemas.microsoft.com/office/drawing/2014/main" id="{2EA3809C-2CB5-4988-B6D7-05E433AC9D4C}"/>
                </a:ext>
              </a:extLst>
            </p:cNvPr>
            <p:cNvGraphicFramePr>
              <a:graphicFrameLocks noChangeAspect="1"/>
            </p:cNvGraphicFramePr>
            <p:nvPr/>
          </p:nvGraphicFramePr>
          <p:xfrm>
            <a:off x="485" y="3360"/>
            <a:ext cx="1859" cy="546"/>
          </p:xfrm>
          <a:graphic>
            <a:graphicData uri="http://schemas.openxmlformats.org/presentationml/2006/ole">
              <mc:AlternateContent xmlns:mc="http://schemas.openxmlformats.org/markup-compatibility/2006">
                <mc:Choice xmlns:v="urn:schemas-microsoft-com:vml" Requires="v">
                  <p:oleObj spid="_x0000_s33828" name="Equation" r:id="rId12" imgW="1497950" imgH="431613" progId="Equation.3">
                    <p:embed/>
                  </p:oleObj>
                </mc:Choice>
                <mc:Fallback>
                  <p:oleObj name="Equation" r:id="rId12" imgW="1497950" imgH="431613" progId="Equation.3">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 y="3360"/>
                          <a:ext cx="1859"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3" name="Text Box 29">
              <a:extLst>
                <a:ext uri="{FF2B5EF4-FFF2-40B4-BE49-F238E27FC236}">
                  <a16:creationId xmlns:a16="http://schemas.microsoft.com/office/drawing/2014/main" id="{DD8CBB6D-44C0-4AD3-B603-DC8B1E0FF424}"/>
                </a:ext>
              </a:extLst>
            </p:cNvPr>
            <p:cNvSpPr txBox="1">
              <a:spLocks noChangeArrowheads="1"/>
            </p:cNvSpPr>
            <p:nvPr/>
          </p:nvSpPr>
          <p:spPr bwMode="auto">
            <a:xfrm>
              <a:off x="115" y="2976"/>
              <a:ext cx="27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rgbClr val="FF0000"/>
                  </a:solidFill>
                  <a:cs typeface="Times New Roman" panose="02020603050405020304" pitchFamily="18" charset="0"/>
                </a:rPr>
                <a:t>Meniscus is stable. </a:t>
              </a:r>
              <a:r>
                <a:rPr lang="en-US" altLang="en-US">
                  <a:solidFill>
                    <a:srgbClr val="0000FF"/>
                  </a:solidFill>
                  <a:cs typeface="Times New Roman" panose="02020603050405020304" pitchFamily="18" charset="0"/>
                </a:rPr>
                <a:t>Kelvin radius:</a:t>
              </a:r>
              <a:r>
                <a:rPr lang="en-US" altLang="en-US"/>
                <a:t> </a:t>
              </a:r>
            </a:p>
          </p:txBody>
        </p:sp>
        <p:sp>
          <p:nvSpPr>
            <p:cNvPr id="33804" name="Text Box 30">
              <a:extLst>
                <a:ext uri="{FF2B5EF4-FFF2-40B4-BE49-F238E27FC236}">
                  <a16:creationId xmlns:a16="http://schemas.microsoft.com/office/drawing/2014/main" id="{1D0B26A2-BBDF-476F-B5C0-6EE13B9E5192}"/>
                </a:ext>
              </a:extLst>
            </p:cNvPr>
            <p:cNvSpPr txBox="1">
              <a:spLocks noChangeArrowheads="1"/>
            </p:cNvSpPr>
            <p:nvPr/>
          </p:nvSpPr>
          <p:spPr bwMode="auto">
            <a:xfrm>
              <a:off x="67" y="4032"/>
              <a:ext cx="3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a:cs typeface="Times New Roman" panose="02020603050405020304" pitchFamily="18" charset="0"/>
                  <a:sym typeface="Symbol" panose="05050102010706020507" pitchFamily="18" charset="2"/>
                </a:rPr>
                <a:t></a:t>
              </a:r>
              <a:r>
                <a:rPr lang="en-US" altLang="en-US">
                  <a:cs typeface="Times New Roman" panose="02020603050405020304" pitchFamily="18" charset="0"/>
                </a:rPr>
                <a:t> - surface tension, </a:t>
              </a:r>
              <a:r>
                <a:rPr lang="en-US" altLang="en-US" i="1">
                  <a:cs typeface="Times New Roman" panose="02020603050405020304" pitchFamily="18" charset="0"/>
                </a:rPr>
                <a:t>µ</a:t>
              </a:r>
              <a:r>
                <a:rPr lang="en-US" altLang="en-US">
                  <a:cs typeface="Times New Roman" panose="02020603050405020304" pitchFamily="18" charset="0"/>
                </a:rPr>
                <a:t> - molar weight</a:t>
              </a:r>
              <a:r>
                <a:rPr lang="en-US" altLang="en-US"/>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38964"/>
                                        </p:tgtEl>
                                        <p:attrNameLst>
                                          <p:attrName>style.visibility</p:attrName>
                                        </p:attrNameLst>
                                      </p:cBhvr>
                                      <p:to>
                                        <p:strVal val="visible"/>
                                      </p:to>
                                    </p:set>
                                    <p:anim calcmode="lin" valueType="num">
                                      <p:cBhvr additive="base">
                                        <p:cTn id="7" dur="500" fill="hold"/>
                                        <p:tgtEl>
                                          <p:spTgt spid="338964"/>
                                        </p:tgtEl>
                                        <p:attrNameLst>
                                          <p:attrName>ppt_x</p:attrName>
                                        </p:attrNameLst>
                                      </p:cBhvr>
                                      <p:tavLst>
                                        <p:tav tm="0">
                                          <p:val>
                                            <p:strVal val="1+#ppt_w/2"/>
                                          </p:val>
                                        </p:tav>
                                        <p:tav tm="100000">
                                          <p:val>
                                            <p:strVal val="#ppt_x"/>
                                          </p:val>
                                        </p:tav>
                                      </p:tavLst>
                                    </p:anim>
                                    <p:anim calcmode="lin" valueType="num">
                                      <p:cBhvr additive="base">
                                        <p:cTn id="8" dur="500" fill="hold"/>
                                        <p:tgtEl>
                                          <p:spTgt spid="3389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38961"/>
                                        </p:tgtEl>
                                        <p:attrNameLst>
                                          <p:attrName>style.visibility</p:attrName>
                                        </p:attrNameLst>
                                      </p:cBhvr>
                                      <p:to>
                                        <p:strVal val="visible"/>
                                      </p:to>
                                    </p:set>
                                    <p:anim calcmode="lin" valueType="num">
                                      <p:cBhvr additive="base">
                                        <p:cTn id="13" dur="500" fill="hold"/>
                                        <p:tgtEl>
                                          <p:spTgt spid="338961"/>
                                        </p:tgtEl>
                                        <p:attrNameLst>
                                          <p:attrName>ppt_x</p:attrName>
                                        </p:attrNameLst>
                                      </p:cBhvr>
                                      <p:tavLst>
                                        <p:tav tm="0">
                                          <p:val>
                                            <p:strVal val="1+#ppt_w/2"/>
                                          </p:val>
                                        </p:tav>
                                        <p:tav tm="100000">
                                          <p:val>
                                            <p:strVal val="#ppt_x"/>
                                          </p:val>
                                        </p:tav>
                                      </p:tavLst>
                                    </p:anim>
                                    <p:anim calcmode="lin" valueType="num">
                                      <p:cBhvr additive="base">
                                        <p:cTn id="14" dur="500" fill="hold"/>
                                        <p:tgtEl>
                                          <p:spTgt spid="3389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38967"/>
                                        </p:tgtEl>
                                        <p:attrNameLst>
                                          <p:attrName>style.visibility</p:attrName>
                                        </p:attrNameLst>
                                      </p:cBhvr>
                                      <p:to>
                                        <p:strVal val="visible"/>
                                      </p:to>
                                    </p:set>
                                    <p:anim calcmode="lin" valueType="num">
                                      <p:cBhvr additive="base">
                                        <p:cTn id="19" dur="500" fill="hold"/>
                                        <p:tgtEl>
                                          <p:spTgt spid="338967"/>
                                        </p:tgtEl>
                                        <p:attrNameLst>
                                          <p:attrName>ppt_x</p:attrName>
                                        </p:attrNameLst>
                                      </p:cBhvr>
                                      <p:tavLst>
                                        <p:tav tm="0">
                                          <p:val>
                                            <p:strVal val="1+#ppt_w/2"/>
                                          </p:val>
                                        </p:tav>
                                        <p:tav tm="100000">
                                          <p:val>
                                            <p:strVal val="#ppt_x"/>
                                          </p:val>
                                        </p:tav>
                                      </p:tavLst>
                                    </p:anim>
                                    <p:anim calcmode="lin" valueType="num">
                                      <p:cBhvr additive="base">
                                        <p:cTn id="20" dur="500" fill="hold"/>
                                        <p:tgtEl>
                                          <p:spTgt spid="338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2">
            <a:extLst>
              <a:ext uri="{FF2B5EF4-FFF2-40B4-BE49-F238E27FC236}">
                <a16:creationId xmlns:a16="http://schemas.microsoft.com/office/drawing/2014/main" id="{15A4EAF0-1C44-4872-B2E2-E22D54160DBD}"/>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35843" name="Text Box 2">
            <a:extLst>
              <a:ext uri="{FF2B5EF4-FFF2-40B4-BE49-F238E27FC236}">
                <a16:creationId xmlns:a16="http://schemas.microsoft.com/office/drawing/2014/main" id="{215E46A5-5E9D-4CB6-9E81-A4E85C12570C}"/>
              </a:ext>
            </a:extLst>
          </p:cNvPr>
          <p:cNvSpPr txBox="1">
            <a:spLocks noChangeArrowheads="1"/>
          </p:cNvSpPr>
          <p:nvPr/>
        </p:nvSpPr>
        <p:spPr bwMode="auto">
          <a:xfrm>
            <a:off x="457200" y="381000"/>
            <a:ext cx="350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latin typeface="Arial" panose="020B0604020202020204" pitchFamily="34" charset="0"/>
              </a:rPr>
              <a:t>Experimental Setup</a:t>
            </a:r>
            <a:endParaRPr lang="en-US" altLang="en-US"/>
          </a:p>
        </p:txBody>
      </p:sp>
      <p:sp>
        <p:nvSpPr>
          <p:cNvPr id="35844" name="Rectangle 3" descr="10%">
            <a:extLst>
              <a:ext uri="{FF2B5EF4-FFF2-40B4-BE49-F238E27FC236}">
                <a16:creationId xmlns:a16="http://schemas.microsoft.com/office/drawing/2014/main" id="{B73D4129-675C-4F31-A7D7-2AC8C972D8E3}"/>
              </a:ext>
            </a:extLst>
          </p:cNvPr>
          <p:cNvSpPr>
            <a:spLocks noChangeArrowheads="1"/>
          </p:cNvSpPr>
          <p:nvPr/>
        </p:nvSpPr>
        <p:spPr bwMode="auto">
          <a:xfrm>
            <a:off x="3505200" y="2590800"/>
            <a:ext cx="2133600" cy="1447800"/>
          </a:xfrm>
          <a:prstGeom prst="rect">
            <a:avLst/>
          </a:prstGeom>
          <a:pattFill prst="pct10">
            <a:fgClr>
              <a:srgbClr val="0000FF"/>
            </a:fgClr>
            <a:bgClr>
              <a:srgbClr val="FFFFFF"/>
            </a:bgClr>
          </a:patt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45" name="Line 4">
            <a:extLst>
              <a:ext uri="{FF2B5EF4-FFF2-40B4-BE49-F238E27FC236}">
                <a16:creationId xmlns:a16="http://schemas.microsoft.com/office/drawing/2014/main" id="{323A752C-B39B-47D0-BF2F-8B05A516C9BB}"/>
              </a:ext>
            </a:extLst>
          </p:cNvPr>
          <p:cNvSpPr>
            <a:spLocks noChangeShapeType="1"/>
          </p:cNvSpPr>
          <p:nvPr/>
        </p:nvSpPr>
        <p:spPr bwMode="auto">
          <a:xfrm>
            <a:off x="4038600" y="2590800"/>
            <a:ext cx="9906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6" name="Line 5">
            <a:extLst>
              <a:ext uri="{FF2B5EF4-FFF2-40B4-BE49-F238E27FC236}">
                <a16:creationId xmlns:a16="http://schemas.microsoft.com/office/drawing/2014/main" id="{77DB98A7-C2FD-42F1-A741-631F62C16C7F}"/>
              </a:ext>
            </a:extLst>
          </p:cNvPr>
          <p:cNvSpPr>
            <a:spLocks noChangeShapeType="1"/>
          </p:cNvSpPr>
          <p:nvPr/>
        </p:nvSpPr>
        <p:spPr bwMode="auto">
          <a:xfrm>
            <a:off x="5638800" y="3124200"/>
            <a:ext cx="2057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7" name="Line 6">
            <a:extLst>
              <a:ext uri="{FF2B5EF4-FFF2-40B4-BE49-F238E27FC236}">
                <a16:creationId xmlns:a16="http://schemas.microsoft.com/office/drawing/2014/main" id="{0847CB52-E70C-466A-9C6E-B12837C4326A}"/>
              </a:ext>
            </a:extLst>
          </p:cNvPr>
          <p:cNvSpPr>
            <a:spLocks noChangeShapeType="1"/>
          </p:cNvSpPr>
          <p:nvPr/>
        </p:nvSpPr>
        <p:spPr bwMode="auto">
          <a:xfrm>
            <a:off x="5638800" y="3276600"/>
            <a:ext cx="1905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Line 7">
            <a:extLst>
              <a:ext uri="{FF2B5EF4-FFF2-40B4-BE49-F238E27FC236}">
                <a16:creationId xmlns:a16="http://schemas.microsoft.com/office/drawing/2014/main" id="{25854B0B-98ED-4BFD-AEE9-EC99DA5CCCA4}"/>
              </a:ext>
            </a:extLst>
          </p:cNvPr>
          <p:cNvSpPr>
            <a:spLocks noChangeShapeType="1"/>
          </p:cNvSpPr>
          <p:nvPr/>
        </p:nvSpPr>
        <p:spPr bwMode="auto">
          <a:xfrm>
            <a:off x="7696200" y="3124200"/>
            <a:ext cx="0" cy="1143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9" name="Line 8">
            <a:extLst>
              <a:ext uri="{FF2B5EF4-FFF2-40B4-BE49-F238E27FC236}">
                <a16:creationId xmlns:a16="http://schemas.microsoft.com/office/drawing/2014/main" id="{780E9B0F-DA0C-496E-AFA5-FB84E245C87E}"/>
              </a:ext>
            </a:extLst>
          </p:cNvPr>
          <p:cNvSpPr>
            <a:spLocks noChangeShapeType="1"/>
          </p:cNvSpPr>
          <p:nvPr/>
        </p:nvSpPr>
        <p:spPr bwMode="auto">
          <a:xfrm>
            <a:off x="7531100" y="3276600"/>
            <a:ext cx="0" cy="990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9" descr="25%">
            <a:extLst>
              <a:ext uri="{FF2B5EF4-FFF2-40B4-BE49-F238E27FC236}">
                <a16:creationId xmlns:a16="http://schemas.microsoft.com/office/drawing/2014/main" id="{AC4A267E-BF20-4D95-9D09-68B6A45953E6}"/>
              </a:ext>
            </a:extLst>
          </p:cNvPr>
          <p:cNvSpPr>
            <a:spLocks noChangeArrowheads="1"/>
          </p:cNvSpPr>
          <p:nvPr/>
        </p:nvSpPr>
        <p:spPr bwMode="auto">
          <a:xfrm>
            <a:off x="7239000" y="4267200"/>
            <a:ext cx="762000" cy="990600"/>
          </a:xfrm>
          <a:prstGeom prst="rect">
            <a:avLst/>
          </a:prstGeom>
          <a:pattFill prst="pct25">
            <a:fgClr>
              <a:srgbClr val="0000FF"/>
            </a:fgClr>
            <a:bgClr>
              <a:srgbClr val="FFFFFF"/>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51" name="Line 10">
            <a:extLst>
              <a:ext uri="{FF2B5EF4-FFF2-40B4-BE49-F238E27FC236}">
                <a16:creationId xmlns:a16="http://schemas.microsoft.com/office/drawing/2014/main" id="{77CA8176-0D30-4606-B358-216803325388}"/>
              </a:ext>
            </a:extLst>
          </p:cNvPr>
          <p:cNvSpPr>
            <a:spLocks noChangeShapeType="1"/>
          </p:cNvSpPr>
          <p:nvPr/>
        </p:nvSpPr>
        <p:spPr bwMode="auto">
          <a:xfrm>
            <a:off x="7543800" y="4267200"/>
            <a:ext cx="152400"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2" name="Rectangle 11">
            <a:extLst>
              <a:ext uri="{FF2B5EF4-FFF2-40B4-BE49-F238E27FC236}">
                <a16:creationId xmlns:a16="http://schemas.microsoft.com/office/drawing/2014/main" id="{735A225B-8321-416C-91A2-F7969CB362F8}"/>
              </a:ext>
            </a:extLst>
          </p:cNvPr>
          <p:cNvSpPr>
            <a:spLocks noChangeArrowheads="1"/>
          </p:cNvSpPr>
          <p:nvPr/>
        </p:nvSpPr>
        <p:spPr bwMode="auto">
          <a:xfrm>
            <a:off x="7239000" y="4648200"/>
            <a:ext cx="762000" cy="6096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53" name="Line 12">
            <a:extLst>
              <a:ext uri="{FF2B5EF4-FFF2-40B4-BE49-F238E27FC236}">
                <a16:creationId xmlns:a16="http://schemas.microsoft.com/office/drawing/2014/main" id="{1ECFF6DA-8A8B-456A-B7E8-79AC43E273A6}"/>
              </a:ext>
            </a:extLst>
          </p:cNvPr>
          <p:cNvSpPr>
            <a:spLocks noChangeShapeType="1"/>
          </p:cNvSpPr>
          <p:nvPr/>
        </p:nvSpPr>
        <p:spPr bwMode="auto">
          <a:xfrm>
            <a:off x="6248400" y="29718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4" name="Line 13">
            <a:extLst>
              <a:ext uri="{FF2B5EF4-FFF2-40B4-BE49-F238E27FC236}">
                <a16:creationId xmlns:a16="http://schemas.microsoft.com/office/drawing/2014/main" id="{2B05FEE2-9C4D-4FEC-B86F-09EF4CB02402}"/>
              </a:ext>
            </a:extLst>
          </p:cNvPr>
          <p:cNvSpPr>
            <a:spLocks noChangeShapeType="1"/>
          </p:cNvSpPr>
          <p:nvPr/>
        </p:nvSpPr>
        <p:spPr bwMode="auto">
          <a:xfrm>
            <a:off x="6248400" y="34290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5" name="Line 14">
            <a:extLst>
              <a:ext uri="{FF2B5EF4-FFF2-40B4-BE49-F238E27FC236}">
                <a16:creationId xmlns:a16="http://schemas.microsoft.com/office/drawing/2014/main" id="{C7214453-1374-431C-A24E-871D16A11CC4}"/>
              </a:ext>
            </a:extLst>
          </p:cNvPr>
          <p:cNvSpPr>
            <a:spLocks noChangeShapeType="1"/>
          </p:cNvSpPr>
          <p:nvPr/>
        </p:nvSpPr>
        <p:spPr bwMode="auto">
          <a:xfrm>
            <a:off x="6248400" y="29718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6" name="Line 15">
            <a:extLst>
              <a:ext uri="{FF2B5EF4-FFF2-40B4-BE49-F238E27FC236}">
                <a16:creationId xmlns:a16="http://schemas.microsoft.com/office/drawing/2014/main" id="{864F3102-C93B-46FD-834B-D439D04F4FEC}"/>
              </a:ext>
            </a:extLst>
          </p:cNvPr>
          <p:cNvSpPr>
            <a:spLocks noChangeShapeType="1"/>
          </p:cNvSpPr>
          <p:nvPr/>
        </p:nvSpPr>
        <p:spPr bwMode="auto">
          <a:xfrm flipH="1">
            <a:off x="6248400" y="29718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7" name="Line 16">
            <a:extLst>
              <a:ext uri="{FF2B5EF4-FFF2-40B4-BE49-F238E27FC236}">
                <a16:creationId xmlns:a16="http://schemas.microsoft.com/office/drawing/2014/main" id="{2228D27B-8E88-483D-9550-8EC73BC33B24}"/>
              </a:ext>
            </a:extLst>
          </p:cNvPr>
          <p:cNvSpPr>
            <a:spLocks noChangeShapeType="1"/>
          </p:cNvSpPr>
          <p:nvPr/>
        </p:nvSpPr>
        <p:spPr bwMode="auto">
          <a:xfrm flipH="1">
            <a:off x="1981200" y="3124200"/>
            <a:ext cx="1524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Line 17">
            <a:extLst>
              <a:ext uri="{FF2B5EF4-FFF2-40B4-BE49-F238E27FC236}">
                <a16:creationId xmlns:a16="http://schemas.microsoft.com/office/drawing/2014/main" id="{6A1FEBE8-2DF5-4601-A189-C1BC36898C5E}"/>
              </a:ext>
            </a:extLst>
          </p:cNvPr>
          <p:cNvSpPr>
            <a:spLocks noChangeShapeType="1"/>
          </p:cNvSpPr>
          <p:nvPr/>
        </p:nvSpPr>
        <p:spPr bwMode="auto">
          <a:xfrm flipH="1">
            <a:off x="1828800" y="29718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9" name="Line 18">
            <a:extLst>
              <a:ext uri="{FF2B5EF4-FFF2-40B4-BE49-F238E27FC236}">
                <a16:creationId xmlns:a16="http://schemas.microsoft.com/office/drawing/2014/main" id="{C17FD8DB-3632-44D3-BBC1-D083DC650966}"/>
              </a:ext>
            </a:extLst>
          </p:cNvPr>
          <p:cNvSpPr>
            <a:spLocks noChangeShapeType="1"/>
          </p:cNvSpPr>
          <p:nvPr/>
        </p:nvSpPr>
        <p:spPr bwMode="auto">
          <a:xfrm>
            <a:off x="2667000" y="28194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0" name="Line 19">
            <a:extLst>
              <a:ext uri="{FF2B5EF4-FFF2-40B4-BE49-F238E27FC236}">
                <a16:creationId xmlns:a16="http://schemas.microsoft.com/office/drawing/2014/main" id="{D320865A-E0DA-49CE-BC1F-A28D6E4DEF6F}"/>
              </a:ext>
            </a:extLst>
          </p:cNvPr>
          <p:cNvSpPr>
            <a:spLocks noChangeShapeType="1"/>
          </p:cNvSpPr>
          <p:nvPr/>
        </p:nvSpPr>
        <p:spPr bwMode="auto">
          <a:xfrm>
            <a:off x="2667000" y="3276600"/>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1" name="Line 20">
            <a:extLst>
              <a:ext uri="{FF2B5EF4-FFF2-40B4-BE49-F238E27FC236}">
                <a16:creationId xmlns:a16="http://schemas.microsoft.com/office/drawing/2014/main" id="{D5AAB652-FF5D-4581-92FA-E8C26034ED27}"/>
              </a:ext>
            </a:extLst>
          </p:cNvPr>
          <p:cNvSpPr>
            <a:spLocks noChangeShapeType="1"/>
          </p:cNvSpPr>
          <p:nvPr/>
        </p:nvSpPr>
        <p:spPr bwMode="auto">
          <a:xfrm>
            <a:off x="2667000" y="28194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2" name="Line 21">
            <a:extLst>
              <a:ext uri="{FF2B5EF4-FFF2-40B4-BE49-F238E27FC236}">
                <a16:creationId xmlns:a16="http://schemas.microsoft.com/office/drawing/2014/main" id="{DE411644-AE44-4B2E-A42C-DFAF93A4A71B}"/>
              </a:ext>
            </a:extLst>
          </p:cNvPr>
          <p:cNvSpPr>
            <a:spLocks noChangeShapeType="1"/>
          </p:cNvSpPr>
          <p:nvPr/>
        </p:nvSpPr>
        <p:spPr bwMode="auto">
          <a:xfrm flipH="1">
            <a:off x="2667000" y="2819400"/>
            <a:ext cx="381000" cy="457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3" name="Line 22">
            <a:extLst>
              <a:ext uri="{FF2B5EF4-FFF2-40B4-BE49-F238E27FC236}">
                <a16:creationId xmlns:a16="http://schemas.microsoft.com/office/drawing/2014/main" id="{CBDDCF52-7099-431F-8ED9-9C1F0E5C91C9}"/>
              </a:ext>
            </a:extLst>
          </p:cNvPr>
          <p:cNvSpPr>
            <a:spLocks noChangeShapeType="1"/>
          </p:cNvSpPr>
          <p:nvPr/>
        </p:nvSpPr>
        <p:spPr bwMode="auto">
          <a:xfrm>
            <a:off x="1828800" y="2971800"/>
            <a:ext cx="0" cy="2286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4" name="Line 23">
            <a:extLst>
              <a:ext uri="{FF2B5EF4-FFF2-40B4-BE49-F238E27FC236}">
                <a16:creationId xmlns:a16="http://schemas.microsoft.com/office/drawing/2014/main" id="{35BB2501-711E-4D6D-B9EB-B940041487BB}"/>
              </a:ext>
            </a:extLst>
          </p:cNvPr>
          <p:cNvSpPr>
            <a:spLocks noChangeShapeType="1"/>
          </p:cNvSpPr>
          <p:nvPr/>
        </p:nvSpPr>
        <p:spPr bwMode="auto">
          <a:xfrm>
            <a:off x="1981200" y="3124200"/>
            <a:ext cx="0" cy="2133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5" name="Rectangle 24">
            <a:extLst>
              <a:ext uri="{FF2B5EF4-FFF2-40B4-BE49-F238E27FC236}">
                <a16:creationId xmlns:a16="http://schemas.microsoft.com/office/drawing/2014/main" id="{D608A637-4188-485F-8CC8-6EF8EE23F685}"/>
              </a:ext>
            </a:extLst>
          </p:cNvPr>
          <p:cNvSpPr>
            <a:spLocks noChangeArrowheads="1"/>
          </p:cNvSpPr>
          <p:nvPr/>
        </p:nvSpPr>
        <p:spPr bwMode="auto">
          <a:xfrm>
            <a:off x="1524000" y="5257800"/>
            <a:ext cx="762000" cy="838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66" name="Text Box 25">
            <a:extLst>
              <a:ext uri="{FF2B5EF4-FFF2-40B4-BE49-F238E27FC236}">
                <a16:creationId xmlns:a16="http://schemas.microsoft.com/office/drawing/2014/main" id="{F593CF92-698C-4691-9D2A-5D87C31816EE}"/>
              </a:ext>
            </a:extLst>
          </p:cNvPr>
          <p:cNvSpPr txBox="1">
            <a:spLocks noChangeArrowheads="1"/>
          </p:cNvSpPr>
          <p:nvPr/>
        </p:nvSpPr>
        <p:spPr bwMode="auto">
          <a:xfrm>
            <a:off x="1485900" y="6045200"/>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pump</a:t>
            </a:r>
            <a:endParaRPr lang="en-GB" altLang="en-US"/>
          </a:p>
        </p:txBody>
      </p:sp>
      <p:sp>
        <p:nvSpPr>
          <p:cNvPr id="35867" name="Rectangle 26">
            <a:extLst>
              <a:ext uri="{FF2B5EF4-FFF2-40B4-BE49-F238E27FC236}">
                <a16:creationId xmlns:a16="http://schemas.microsoft.com/office/drawing/2014/main" id="{5F957D7F-CAA3-431B-A983-EFCD840B2238}"/>
              </a:ext>
            </a:extLst>
          </p:cNvPr>
          <p:cNvSpPr>
            <a:spLocks noChangeArrowheads="1"/>
          </p:cNvSpPr>
          <p:nvPr/>
        </p:nvSpPr>
        <p:spPr bwMode="auto">
          <a:xfrm>
            <a:off x="1981200" y="3733800"/>
            <a:ext cx="304800" cy="8382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68" name="Rectangle 27">
            <a:extLst>
              <a:ext uri="{FF2B5EF4-FFF2-40B4-BE49-F238E27FC236}">
                <a16:creationId xmlns:a16="http://schemas.microsoft.com/office/drawing/2014/main" id="{5BDE5C04-59F7-481B-9AA4-1E183C77D86E}"/>
              </a:ext>
            </a:extLst>
          </p:cNvPr>
          <p:cNvSpPr>
            <a:spLocks noChangeArrowheads="1"/>
          </p:cNvSpPr>
          <p:nvPr/>
        </p:nvSpPr>
        <p:spPr bwMode="auto">
          <a:xfrm>
            <a:off x="1524000" y="3733800"/>
            <a:ext cx="304800" cy="8382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69" name="Text Box 28">
            <a:extLst>
              <a:ext uri="{FF2B5EF4-FFF2-40B4-BE49-F238E27FC236}">
                <a16:creationId xmlns:a16="http://schemas.microsoft.com/office/drawing/2014/main" id="{C69299B4-1D60-4F76-A175-1E5D06EA86EC}"/>
              </a:ext>
            </a:extLst>
          </p:cNvPr>
          <p:cNvSpPr txBox="1">
            <a:spLocks noChangeArrowheads="1"/>
          </p:cNvSpPr>
          <p:nvPr/>
        </p:nvSpPr>
        <p:spPr bwMode="auto">
          <a:xfrm>
            <a:off x="609600" y="3810000"/>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cooling</a:t>
            </a:r>
          </a:p>
          <a:p>
            <a:pPr eaLnBrk="1" hangingPunct="1"/>
            <a:r>
              <a:rPr lang="en-GB" altLang="en-US" sz="2000">
                <a:latin typeface="Arial" panose="020B0604020202020204" pitchFamily="34" charset="0"/>
              </a:rPr>
              <a:t>trap</a:t>
            </a:r>
          </a:p>
        </p:txBody>
      </p:sp>
      <p:sp>
        <p:nvSpPr>
          <p:cNvPr id="35870" name="Text Box 29">
            <a:extLst>
              <a:ext uri="{FF2B5EF4-FFF2-40B4-BE49-F238E27FC236}">
                <a16:creationId xmlns:a16="http://schemas.microsoft.com/office/drawing/2014/main" id="{70EE96F3-00FE-4396-89AE-A4C58F84A66A}"/>
              </a:ext>
            </a:extLst>
          </p:cNvPr>
          <p:cNvSpPr txBox="1">
            <a:spLocks noChangeArrowheads="1"/>
          </p:cNvSpPr>
          <p:nvPr/>
        </p:nvSpPr>
        <p:spPr bwMode="auto">
          <a:xfrm>
            <a:off x="6756400" y="5334000"/>
            <a:ext cx="172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distilled water</a:t>
            </a:r>
          </a:p>
        </p:txBody>
      </p:sp>
      <p:sp>
        <p:nvSpPr>
          <p:cNvPr id="35871" name="Text Box 30">
            <a:extLst>
              <a:ext uri="{FF2B5EF4-FFF2-40B4-BE49-F238E27FC236}">
                <a16:creationId xmlns:a16="http://schemas.microsoft.com/office/drawing/2014/main" id="{ADF45C47-A441-4EC2-BDB9-C4A52CCC6BFB}"/>
              </a:ext>
            </a:extLst>
          </p:cNvPr>
          <p:cNvSpPr txBox="1">
            <a:spLocks noChangeArrowheads="1"/>
          </p:cNvSpPr>
          <p:nvPr/>
        </p:nvSpPr>
        <p:spPr bwMode="auto">
          <a:xfrm>
            <a:off x="609600" y="16764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entrance window</a:t>
            </a:r>
          </a:p>
        </p:txBody>
      </p:sp>
      <p:sp>
        <p:nvSpPr>
          <p:cNvPr id="35872" name="Rectangle 31">
            <a:extLst>
              <a:ext uri="{FF2B5EF4-FFF2-40B4-BE49-F238E27FC236}">
                <a16:creationId xmlns:a16="http://schemas.microsoft.com/office/drawing/2014/main" id="{6A325AFF-78F3-4D4A-88FC-67D8829279F8}"/>
              </a:ext>
            </a:extLst>
          </p:cNvPr>
          <p:cNvSpPr>
            <a:spLocks noChangeArrowheads="1"/>
          </p:cNvSpPr>
          <p:nvPr/>
        </p:nvSpPr>
        <p:spPr bwMode="auto">
          <a:xfrm>
            <a:off x="4089400" y="3581400"/>
            <a:ext cx="914400" cy="152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5873" name="Text Box 32">
            <a:extLst>
              <a:ext uri="{FF2B5EF4-FFF2-40B4-BE49-F238E27FC236}">
                <a16:creationId xmlns:a16="http://schemas.microsoft.com/office/drawing/2014/main" id="{E8A002A1-DCF9-476D-B351-91E40F06BC81}"/>
              </a:ext>
            </a:extLst>
          </p:cNvPr>
          <p:cNvSpPr txBox="1">
            <a:spLocks noChangeArrowheads="1"/>
          </p:cNvSpPr>
          <p:nvPr/>
        </p:nvSpPr>
        <p:spPr bwMode="auto">
          <a:xfrm>
            <a:off x="5181600" y="4114800"/>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target</a:t>
            </a:r>
          </a:p>
        </p:txBody>
      </p:sp>
      <p:sp>
        <p:nvSpPr>
          <p:cNvPr id="35874" name="Line 33">
            <a:extLst>
              <a:ext uri="{FF2B5EF4-FFF2-40B4-BE49-F238E27FC236}">
                <a16:creationId xmlns:a16="http://schemas.microsoft.com/office/drawing/2014/main" id="{B5BEF727-EF26-4E88-AD85-967B5F388D6B}"/>
              </a:ext>
            </a:extLst>
          </p:cNvPr>
          <p:cNvSpPr>
            <a:spLocks noChangeShapeType="1"/>
          </p:cNvSpPr>
          <p:nvPr/>
        </p:nvSpPr>
        <p:spPr bwMode="auto">
          <a:xfrm flipH="1" flipV="1">
            <a:off x="4953000" y="3810000"/>
            <a:ext cx="30480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5" name="Text Box 34">
            <a:extLst>
              <a:ext uri="{FF2B5EF4-FFF2-40B4-BE49-F238E27FC236}">
                <a16:creationId xmlns:a16="http://schemas.microsoft.com/office/drawing/2014/main" id="{77CC970A-3D02-4491-BC40-3B2FB89744B3}"/>
              </a:ext>
            </a:extLst>
          </p:cNvPr>
          <p:cNvSpPr txBox="1">
            <a:spLocks noChangeArrowheads="1"/>
          </p:cNvSpPr>
          <p:nvPr/>
        </p:nvSpPr>
        <p:spPr bwMode="auto">
          <a:xfrm>
            <a:off x="3352800" y="4038600"/>
            <a:ext cx="1171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reaction</a:t>
            </a:r>
          </a:p>
          <a:p>
            <a:pPr eaLnBrk="1" hangingPunct="1"/>
            <a:r>
              <a:rPr lang="en-GB" altLang="en-US" sz="2000">
                <a:latin typeface="Arial" panose="020B0604020202020204" pitchFamily="34" charset="0"/>
              </a:rPr>
              <a:t>chamber</a:t>
            </a:r>
          </a:p>
        </p:txBody>
      </p:sp>
      <p:sp>
        <p:nvSpPr>
          <p:cNvPr id="35876" name="Text Box 35">
            <a:extLst>
              <a:ext uri="{FF2B5EF4-FFF2-40B4-BE49-F238E27FC236}">
                <a16:creationId xmlns:a16="http://schemas.microsoft.com/office/drawing/2014/main" id="{1CB2D105-0F77-4188-98CC-B5F777D2321D}"/>
              </a:ext>
            </a:extLst>
          </p:cNvPr>
          <p:cNvSpPr txBox="1">
            <a:spLocks noChangeArrowheads="1"/>
          </p:cNvSpPr>
          <p:nvPr/>
        </p:nvSpPr>
        <p:spPr bwMode="auto">
          <a:xfrm>
            <a:off x="2463800" y="2425700"/>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valve</a:t>
            </a:r>
          </a:p>
        </p:txBody>
      </p:sp>
      <p:sp>
        <p:nvSpPr>
          <p:cNvPr id="35877" name="Text Box 36">
            <a:extLst>
              <a:ext uri="{FF2B5EF4-FFF2-40B4-BE49-F238E27FC236}">
                <a16:creationId xmlns:a16="http://schemas.microsoft.com/office/drawing/2014/main" id="{A1342179-1299-4B18-80A6-49E4DECB62B5}"/>
              </a:ext>
            </a:extLst>
          </p:cNvPr>
          <p:cNvSpPr txBox="1">
            <a:spLocks noChangeArrowheads="1"/>
          </p:cNvSpPr>
          <p:nvPr/>
        </p:nvSpPr>
        <p:spPr bwMode="auto">
          <a:xfrm>
            <a:off x="6042025" y="2600325"/>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valve</a:t>
            </a:r>
          </a:p>
        </p:txBody>
      </p:sp>
      <p:sp>
        <p:nvSpPr>
          <p:cNvPr id="35878" name="Line 37">
            <a:extLst>
              <a:ext uri="{FF2B5EF4-FFF2-40B4-BE49-F238E27FC236}">
                <a16:creationId xmlns:a16="http://schemas.microsoft.com/office/drawing/2014/main" id="{DBE0CDE4-9BE0-4CCA-B5D7-886FF6F203E2}"/>
              </a:ext>
            </a:extLst>
          </p:cNvPr>
          <p:cNvSpPr>
            <a:spLocks noChangeShapeType="1"/>
          </p:cNvSpPr>
          <p:nvPr/>
        </p:nvSpPr>
        <p:spPr bwMode="auto">
          <a:xfrm>
            <a:off x="4267200" y="1066800"/>
            <a:ext cx="0" cy="251460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79" name="Line 38">
            <a:extLst>
              <a:ext uri="{FF2B5EF4-FFF2-40B4-BE49-F238E27FC236}">
                <a16:creationId xmlns:a16="http://schemas.microsoft.com/office/drawing/2014/main" id="{7482AC34-7493-45DF-9281-7CD9CF4EF6F0}"/>
              </a:ext>
            </a:extLst>
          </p:cNvPr>
          <p:cNvSpPr>
            <a:spLocks noChangeShapeType="1"/>
          </p:cNvSpPr>
          <p:nvPr/>
        </p:nvSpPr>
        <p:spPr bwMode="auto">
          <a:xfrm>
            <a:off x="4495800" y="1066800"/>
            <a:ext cx="0" cy="251460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0" name="Line 39">
            <a:extLst>
              <a:ext uri="{FF2B5EF4-FFF2-40B4-BE49-F238E27FC236}">
                <a16:creationId xmlns:a16="http://schemas.microsoft.com/office/drawing/2014/main" id="{7482EE4E-AEDB-4CD8-BAE8-7C3791953980}"/>
              </a:ext>
            </a:extLst>
          </p:cNvPr>
          <p:cNvSpPr>
            <a:spLocks noChangeShapeType="1"/>
          </p:cNvSpPr>
          <p:nvPr/>
        </p:nvSpPr>
        <p:spPr bwMode="auto">
          <a:xfrm>
            <a:off x="4724400" y="1066800"/>
            <a:ext cx="0" cy="2514600"/>
          </a:xfrm>
          <a:prstGeom prst="line">
            <a:avLst/>
          </a:prstGeom>
          <a:noFill/>
          <a:ln w="25400">
            <a:solidFill>
              <a:srgbClr val="9933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1" name="Text Box 40">
            <a:extLst>
              <a:ext uri="{FF2B5EF4-FFF2-40B4-BE49-F238E27FC236}">
                <a16:creationId xmlns:a16="http://schemas.microsoft.com/office/drawing/2014/main" id="{6F200D6D-2133-4C22-9235-36E6495CE919}"/>
              </a:ext>
            </a:extLst>
          </p:cNvPr>
          <p:cNvSpPr txBox="1">
            <a:spLocks noChangeArrowheads="1"/>
          </p:cNvSpPr>
          <p:nvPr/>
        </p:nvSpPr>
        <p:spPr bwMode="auto">
          <a:xfrm>
            <a:off x="3082925" y="1319213"/>
            <a:ext cx="1214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KrF laser</a:t>
            </a:r>
          </a:p>
          <a:p>
            <a:pPr eaLnBrk="1" hangingPunct="1"/>
            <a:r>
              <a:rPr lang="en-GB" altLang="en-US" sz="2000">
                <a:latin typeface="Arial" panose="020B0604020202020204" pitchFamily="34" charset="0"/>
              </a:rPr>
              <a:t>pulse</a:t>
            </a:r>
          </a:p>
        </p:txBody>
      </p:sp>
      <p:sp>
        <p:nvSpPr>
          <p:cNvPr id="35882" name="Text Box 41">
            <a:extLst>
              <a:ext uri="{FF2B5EF4-FFF2-40B4-BE49-F238E27FC236}">
                <a16:creationId xmlns:a16="http://schemas.microsoft.com/office/drawing/2014/main" id="{83A41F37-EC4B-49B1-B39F-3DF97093017D}"/>
              </a:ext>
            </a:extLst>
          </p:cNvPr>
          <p:cNvSpPr txBox="1">
            <a:spLocks noChangeArrowheads="1"/>
          </p:cNvSpPr>
          <p:nvPr/>
        </p:nvSpPr>
        <p:spPr bwMode="auto">
          <a:xfrm>
            <a:off x="3048000" y="5029200"/>
            <a:ext cx="3094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a:solidFill>
                  <a:schemeClr val="accent2"/>
                </a:solidFill>
                <a:latin typeface="Arial" panose="020B0604020202020204" pitchFamily="34" charset="0"/>
              </a:rPr>
              <a:t>93% </a:t>
            </a:r>
            <a:r>
              <a:rPr lang="en-GB" altLang="en-US">
                <a:solidFill>
                  <a:schemeClr val="accent2"/>
                </a:solidFill>
                <a:latin typeface="Arial" panose="020B0604020202020204" pitchFamily="34" charset="0"/>
                <a:sym typeface="Symbol" panose="05050102010706020507" pitchFamily="18" charset="2"/>
              </a:rPr>
              <a:t> RH  97%</a:t>
            </a:r>
            <a:endParaRPr lang="en-GB" altLang="en-US">
              <a:latin typeface="Arial" panose="020B0604020202020204" pitchFamily="34" charset="0"/>
              <a:sym typeface="Symbol" panose="05050102010706020507" pitchFamily="18" charset="2"/>
            </a:endParaRPr>
          </a:p>
          <a:p>
            <a:pPr algn="ctr" eaLnBrk="1" hangingPunct="1"/>
            <a:r>
              <a:rPr lang="en-GB" altLang="en-US">
                <a:solidFill>
                  <a:srgbClr val="FF0000"/>
                </a:solidFill>
                <a:latin typeface="Arial" panose="020B0604020202020204" pitchFamily="34" charset="0"/>
                <a:sym typeface="Symbol" panose="05050102010706020507" pitchFamily="18" charset="2"/>
              </a:rPr>
              <a:t>25°C  T  28,5°C</a:t>
            </a:r>
            <a:endParaRPr lang="en-GB" altLang="en-US">
              <a:latin typeface="Arial" panose="020B0604020202020204" pitchFamily="34" charset="0"/>
              <a:sym typeface="Symbol" panose="05050102010706020507" pitchFamily="18" charset="2"/>
            </a:endParaRPr>
          </a:p>
          <a:p>
            <a:pPr algn="ctr" eaLnBrk="1" hangingPunct="1"/>
            <a:r>
              <a:rPr lang="en-GB" altLang="en-US">
                <a:solidFill>
                  <a:srgbClr val="339966"/>
                </a:solidFill>
                <a:latin typeface="Arial" panose="020B0604020202020204" pitchFamily="34" charset="0"/>
                <a:sym typeface="Symbol" panose="05050102010706020507" pitchFamily="18" charset="2"/>
              </a:rPr>
              <a:t>31mbar  p  35mbar</a:t>
            </a:r>
            <a:endParaRPr lang="en-GB" altLang="en-US">
              <a:latin typeface="Arial" panose="020B0604020202020204" pitchFamily="34" charset="0"/>
              <a:sym typeface="Symbol" panose="05050102010706020507" pitchFamily="18" charset="2"/>
            </a:endParaRPr>
          </a:p>
        </p:txBody>
      </p:sp>
      <p:sp>
        <p:nvSpPr>
          <p:cNvPr id="35883" name="Line 42">
            <a:extLst>
              <a:ext uri="{FF2B5EF4-FFF2-40B4-BE49-F238E27FC236}">
                <a16:creationId xmlns:a16="http://schemas.microsoft.com/office/drawing/2014/main" id="{5EF26853-1A61-4576-9989-4770BC4A0C92}"/>
              </a:ext>
            </a:extLst>
          </p:cNvPr>
          <p:cNvSpPr>
            <a:spLocks noChangeShapeType="1"/>
          </p:cNvSpPr>
          <p:nvPr/>
        </p:nvSpPr>
        <p:spPr bwMode="auto">
          <a:xfrm>
            <a:off x="2590800" y="1981200"/>
            <a:ext cx="1524000" cy="533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4" name="Line 43">
            <a:extLst>
              <a:ext uri="{FF2B5EF4-FFF2-40B4-BE49-F238E27FC236}">
                <a16:creationId xmlns:a16="http://schemas.microsoft.com/office/drawing/2014/main" id="{4C4B4501-01D2-4490-8857-FB2E3FDC946A}"/>
              </a:ext>
            </a:extLst>
          </p:cNvPr>
          <p:cNvSpPr>
            <a:spLocks noChangeShapeType="1"/>
          </p:cNvSpPr>
          <p:nvPr/>
        </p:nvSpPr>
        <p:spPr bwMode="auto">
          <a:xfrm flipV="1">
            <a:off x="5181600" y="914400"/>
            <a:ext cx="0" cy="190500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5" name="Line 44">
            <a:extLst>
              <a:ext uri="{FF2B5EF4-FFF2-40B4-BE49-F238E27FC236}">
                <a16:creationId xmlns:a16="http://schemas.microsoft.com/office/drawing/2014/main" id="{E27889A3-82C4-49A7-A14F-FDCCA34FC911}"/>
              </a:ext>
            </a:extLst>
          </p:cNvPr>
          <p:cNvSpPr>
            <a:spLocks noChangeShapeType="1"/>
          </p:cNvSpPr>
          <p:nvPr/>
        </p:nvSpPr>
        <p:spPr bwMode="auto">
          <a:xfrm>
            <a:off x="5181600" y="901700"/>
            <a:ext cx="12192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6" name="Text Box 45">
            <a:extLst>
              <a:ext uri="{FF2B5EF4-FFF2-40B4-BE49-F238E27FC236}">
                <a16:creationId xmlns:a16="http://schemas.microsoft.com/office/drawing/2014/main" id="{8D437B01-7227-4D9D-A41F-D64D3759774B}"/>
              </a:ext>
            </a:extLst>
          </p:cNvPr>
          <p:cNvSpPr txBox="1">
            <a:spLocks noChangeArrowheads="1"/>
          </p:cNvSpPr>
          <p:nvPr/>
        </p:nvSpPr>
        <p:spPr bwMode="auto">
          <a:xfrm>
            <a:off x="6400800" y="698500"/>
            <a:ext cx="1524000" cy="422275"/>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solidFill>
                  <a:schemeClr val="accent2"/>
                </a:solidFill>
                <a:latin typeface="Arial" panose="020B0604020202020204" pitchFamily="34" charset="0"/>
              </a:rPr>
              <a:t>hygrometer</a:t>
            </a:r>
            <a:endParaRPr lang="en-GB" altLang="en-US" sz="2000">
              <a:latin typeface="Arial" panose="020B0604020202020204" pitchFamily="34" charset="0"/>
            </a:endParaRPr>
          </a:p>
        </p:txBody>
      </p:sp>
      <p:sp>
        <p:nvSpPr>
          <p:cNvPr id="35887" name="Line 46">
            <a:extLst>
              <a:ext uri="{FF2B5EF4-FFF2-40B4-BE49-F238E27FC236}">
                <a16:creationId xmlns:a16="http://schemas.microsoft.com/office/drawing/2014/main" id="{52423022-86C6-4B09-A964-514631600134}"/>
              </a:ext>
            </a:extLst>
          </p:cNvPr>
          <p:cNvSpPr>
            <a:spLocks noChangeShapeType="1"/>
          </p:cNvSpPr>
          <p:nvPr/>
        </p:nvSpPr>
        <p:spPr bwMode="auto">
          <a:xfrm flipV="1">
            <a:off x="5334000" y="1447800"/>
            <a:ext cx="0" cy="1371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8" name="Line 47">
            <a:extLst>
              <a:ext uri="{FF2B5EF4-FFF2-40B4-BE49-F238E27FC236}">
                <a16:creationId xmlns:a16="http://schemas.microsoft.com/office/drawing/2014/main" id="{DECBACE7-4B0D-4668-969C-C1FC57EDA5E8}"/>
              </a:ext>
            </a:extLst>
          </p:cNvPr>
          <p:cNvSpPr>
            <a:spLocks noChangeShapeType="1"/>
          </p:cNvSpPr>
          <p:nvPr/>
        </p:nvSpPr>
        <p:spPr bwMode="auto">
          <a:xfrm rot="16200000" flipV="1">
            <a:off x="5880100" y="901700"/>
            <a:ext cx="0" cy="10668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89" name="Text Box 48">
            <a:extLst>
              <a:ext uri="{FF2B5EF4-FFF2-40B4-BE49-F238E27FC236}">
                <a16:creationId xmlns:a16="http://schemas.microsoft.com/office/drawing/2014/main" id="{BB194BF3-F774-4431-A22A-3CED5C83395D}"/>
              </a:ext>
            </a:extLst>
          </p:cNvPr>
          <p:cNvSpPr txBox="1">
            <a:spLocks noChangeArrowheads="1"/>
          </p:cNvSpPr>
          <p:nvPr/>
        </p:nvSpPr>
        <p:spPr bwMode="auto">
          <a:xfrm>
            <a:off x="6400800" y="1282700"/>
            <a:ext cx="1646238" cy="42227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solidFill>
                  <a:srgbClr val="FF0000"/>
                </a:solidFill>
                <a:latin typeface="Arial" panose="020B0604020202020204" pitchFamily="34" charset="0"/>
              </a:rPr>
              <a:t>thermometer</a:t>
            </a:r>
            <a:endParaRPr lang="en-GB" altLang="en-US" sz="2000">
              <a:latin typeface="Arial" panose="020B0604020202020204" pitchFamily="34" charset="0"/>
            </a:endParaRPr>
          </a:p>
        </p:txBody>
      </p:sp>
      <p:sp>
        <p:nvSpPr>
          <p:cNvPr id="35890" name="Line 49">
            <a:extLst>
              <a:ext uri="{FF2B5EF4-FFF2-40B4-BE49-F238E27FC236}">
                <a16:creationId xmlns:a16="http://schemas.microsoft.com/office/drawing/2014/main" id="{0B3FDA2C-EDF3-444C-A05C-01EF09E4DFD7}"/>
              </a:ext>
            </a:extLst>
          </p:cNvPr>
          <p:cNvSpPr>
            <a:spLocks noChangeShapeType="1"/>
          </p:cNvSpPr>
          <p:nvPr/>
        </p:nvSpPr>
        <p:spPr bwMode="auto">
          <a:xfrm flipV="1">
            <a:off x="5486400" y="2057400"/>
            <a:ext cx="0" cy="76200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1" name="Text Box 50">
            <a:extLst>
              <a:ext uri="{FF2B5EF4-FFF2-40B4-BE49-F238E27FC236}">
                <a16:creationId xmlns:a16="http://schemas.microsoft.com/office/drawing/2014/main" id="{46A39733-4B6D-442A-B453-B4F375832418}"/>
              </a:ext>
            </a:extLst>
          </p:cNvPr>
          <p:cNvSpPr txBox="1">
            <a:spLocks noChangeArrowheads="1"/>
          </p:cNvSpPr>
          <p:nvPr/>
        </p:nvSpPr>
        <p:spPr bwMode="auto">
          <a:xfrm>
            <a:off x="6400800" y="1866900"/>
            <a:ext cx="1365250" cy="422275"/>
          </a:xfrm>
          <a:prstGeom prst="rect">
            <a:avLst/>
          </a:prstGeom>
          <a:noFill/>
          <a:ln w="25400">
            <a:solidFill>
              <a:srgbClr val="3399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solidFill>
                  <a:srgbClr val="339966"/>
                </a:solidFill>
                <a:latin typeface="Arial" panose="020B0604020202020204" pitchFamily="34" charset="0"/>
              </a:rPr>
              <a:t>barometer</a:t>
            </a:r>
            <a:endParaRPr lang="en-GB" altLang="en-US" sz="2000">
              <a:solidFill>
                <a:schemeClr val="accent1"/>
              </a:solidFill>
              <a:latin typeface="Arial" panose="020B0604020202020204" pitchFamily="34" charset="0"/>
            </a:endParaRPr>
          </a:p>
        </p:txBody>
      </p:sp>
      <p:sp>
        <p:nvSpPr>
          <p:cNvPr id="35892" name="Line 51">
            <a:extLst>
              <a:ext uri="{FF2B5EF4-FFF2-40B4-BE49-F238E27FC236}">
                <a16:creationId xmlns:a16="http://schemas.microsoft.com/office/drawing/2014/main" id="{1FD11335-4845-4D38-ABC5-801D0C3E60E7}"/>
              </a:ext>
            </a:extLst>
          </p:cNvPr>
          <p:cNvSpPr>
            <a:spLocks noChangeShapeType="1"/>
          </p:cNvSpPr>
          <p:nvPr/>
        </p:nvSpPr>
        <p:spPr bwMode="auto">
          <a:xfrm>
            <a:off x="5486400" y="2057400"/>
            <a:ext cx="914400" cy="0"/>
          </a:xfrm>
          <a:prstGeom prst="line">
            <a:avLst/>
          </a:prstGeom>
          <a:noFill/>
          <a:ln w="254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93" name="Text Box 52">
            <a:extLst>
              <a:ext uri="{FF2B5EF4-FFF2-40B4-BE49-F238E27FC236}">
                <a16:creationId xmlns:a16="http://schemas.microsoft.com/office/drawing/2014/main" id="{84C0BFE2-F8EE-4272-91BF-D5BE1C519CC8}"/>
              </a:ext>
            </a:extLst>
          </p:cNvPr>
          <p:cNvSpPr txBox="1">
            <a:spLocks noChangeArrowheads="1"/>
          </p:cNvSpPr>
          <p:nvPr/>
        </p:nvSpPr>
        <p:spPr bwMode="auto">
          <a:xfrm>
            <a:off x="2514600" y="6324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a:extLst>
              <a:ext uri="{FF2B5EF4-FFF2-40B4-BE49-F238E27FC236}">
                <a16:creationId xmlns:a16="http://schemas.microsoft.com/office/drawing/2014/main" id="{6A7E3E01-DCB9-4A9F-9652-DD91CF451512}"/>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graphicFrame>
        <p:nvGraphicFramePr>
          <p:cNvPr id="36867" name="Object 2">
            <a:extLst>
              <a:ext uri="{FF2B5EF4-FFF2-40B4-BE49-F238E27FC236}">
                <a16:creationId xmlns:a16="http://schemas.microsoft.com/office/drawing/2014/main" id="{2F3BF998-87A4-4EE9-B7BA-992493EFCCD1}"/>
              </a:ext>
            </a:extLst>
          </p:cNvPr>
          <p:cNvGraphicFramePr>
            <a:graphicFrameLocks noChangeAspect="1"/>
          </p:cNvGraphicFramePr>
          <p:nvPr/>
        </p:nvGraphicFramePr>
        <p:xfrm>
          <a:off x="107950" y="1268413"/>
          <a:ext cx="5256213" cy="4003675"/>
        </p:xfrm>
        <a:graphic>
          <a:graphicData uri="http://schemas.openxmlformats.org/presentationml/2006/ole">
            <mc:AlternateContent xmlns:mc="http://schemas.openxmlformats.org/markup-compatibility/2006">
              <mc:Choice xmlns:v="urn:schemas-microsoft-com:vml" Requires="v">
                <p:oleObj spid="_x0000_s36872" name="Graph" r:id="rId3" imgW="5722925" imgH="3060192" progId="Origin50.Graph">
                  <p:embed/>
                </p:oleObj>
              </mc:Choice>
              <mc:Fallback>
                <p:oleObj name="Graph" r:id="rId3" imgW="5722925" imgH="3060192"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3334" t="19177" r="50719" b="15411"/>
                      <a:stretch>
                        <a:fillRect/>
                      </a:stretch>
                    </p:blipFill>
                    <p:spPr bwMode="auto">
                      <a:xfrm>
                        <a:off x="107950" y="1268413"/>
                        <a:ext cx="5256213"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Text Box 3">
            <a:extLst>
              <a:ext uri="{FF2B5EF4-FFF2-40B4-BE49-F238E27FC236}">
                <a16:creationId xmlns:a16="http://schemas.microsoft.com/office/drawing/2014/main" id="{EEE17652-65A5-43DE-9727-D6229DF0E3CE}"/>
              </a:ext>
            </a:extLst>
          </p:cNvPr>
          <p:cNvSpPr txBox="1">
            <a:spLocks noChangeArrowheads="1"/>
          </p:cNvSpPr>
          <p:nvPr/>
        </p:nvSpPr>
        <p:spPr bwMode="auto">
          <a:xfrm>
            <a:off x="107950" y="115888"/>
            <a:ext cx="4032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a:solidFill>
                  <a:srgbClr val="0000FF"/>
                </a:solidFill>
                <a:sym typeface="Symbol" panose="05050102010706020507" pitchFamily="18" charset="2"/>
              </a:rPr>
              <a:t>KrF</a:t>
            </a:r>
            <a:r>
              <a:rPr lang="en-US" altLang="en-US" sz="2000" b="1" i="1">
                <a:solidFill>
                  <a:srgbClr val="0000FF"/>
                </a:solidFill>
                <a:sym typeface="Symbol" panose="05050102010706020507" pitchFamily="18" charset="2"/>
              </a:rPr>
              <a:t>, </a:t>
            </a:r>
            <a:r>
              <a:rPr lang="en-US" altLang="en-US" sz="2000" b="1">
                <a:solidFill>
                  <a:srgbClr val="0000FF"/>
                </a:solidFill>
              </a:rPr>
              <a:t>=248 nm, RH vs Vacuum*</a:t>
            </a:r>
            <a:endParaRPr lang="en-US" altLang="en-US" sz="2000"/>
          </a:p>
          <a:p>
            <a:r>
              <a:rPr lang="en-US" altLang="en-US" sz="2000" i="1">
                <a:sym typeface="Symbol" panose="05050102010706020507" pitchFamily="18" charset="2"/>
              </a:rPr>
              <a:t></a:t>
            </a:r>
            <a:r>
              <a:rPr lang="en-US" altLang="en-US" sz="2000">
                <a:sym typeface="Symbol" panose="05050102010706020507" pitchFamily="18" charset="2"/>
              </a:rPr>
              <a:t>=</a:t>
            </a:r>
            <a:r>
              <a:rPr lang="en-US" altLang="en-US" sz="2000"/>
              <a:t>27 ns, </a:t>
            </a:r>
            <a:r>
              <a:rPr lang="en-US" altLang="en-US" sz="2000" i="1"/>
              <a:t>n</a:t>
            </a:r>
            <a:r>
              <a:rPr lang="en-US" altLang="en-US" sz="2000" i="1" baseline="-25000"/>
              <a:t>p</a:t>
            </a:r>
            <a:r>
              <a:rPr lang="en-US" altLang="en-US" sz="2000"/>
              <a:t>=1.5, </a:t>
            </a:r>
            <a:r>
              <a:rPr lang="en-US" altLang="en-US" sz="2000" i="1">
                <a:solidFill>
                  <a:srgbClr val="FF0000"/>
                </a:solidFill>
              </a:rPr>
              <a:t>RH</a:t>
            </a:r>
            <a:r>
              <a:rPr lang="en-US" altLang="en-US" sz="2000">
                <a:solidFill>
                  <a:srgbClr val="FF0000"/>
                </a:solidFill>
                <a:sym typeface="Symbol" panose="05050102010706020507" pitchFamily="18" charset="2"/>
              </a:rPr>
              <a:t></a:t>
            </a:r>
            <a:r>
              <a:rPr lang="en-US" altLang="en-US" sz="2000">
                <a:solidFill>
                  <a:srgbClr val="FF0000"/>
                </a:solidFill>
              </a:rPr>
              <a:t>0.95</a:t>
            </a:r>
          </a:p>
        </p:txBody>
      </p:sp>
      <p:sp>
        <p:nvSpPr>
          <p:cNvPr id="36869" name="Text Box 4">
            <a:extLst>
              <a:ext uri="{FF2B5EF4-FFF2-40B4-BE49-F238E27FC236}">
                <a16:creationId xmlns:a16="http://schemas.microsoft.com/office/drawing/2014/main" id="{880F1219-C4CE-45C3-A8D8-A892997AE7A5}"/>
              </a:ext>
            </a:extLst>
          </p:cNvPr>
          <p:cNvSpPr txBox="1">
            <a:spLocks noChangeArrowheads="1"/>
          </p:cNvSpPr>
          <p:nvPr/>
        </p:nvSpPr>
        <p:spPr bwMode="auto">
          <a:xfrm>
            <a:off x="142875" y="6345238"/>
            <a:ext cx="338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a:t>*Schrems, Bäuerle et al, 2003</a:t>
            </a:r>
          </a:p>
        </p:txBody>
      </p:sp>
      <p:sp>
        <p:nvSpPr>
          <p:cNvPr id="36870" name="Text Box 5">
            <a:extLst>
              <a:ext uri="{FF2B5EF4-FFF2-40B4-BE49-F238E27FC236}">
                <a16:creationId xmlns:a16="http://schemas.microsoft.com/office/drawing/2014/main" id="{CC8AA61F-364A-4254-A8B5-CCC448713AD2}"/>
              </a:ext>
            </a:extLst>
          </p:cNvPr>
          <p:cNvSpPr txBox="1">
            <a:spLocks noChangeArrowheads="1"/>
          </p:cNvSpPr>
          <p:nvPr/>
        </p:nvSpPr>
        <p:spPr bwMode="auto">
          <a:xfrm>
            <a:off x="5364163" y="1412875"/>
            <a:ext cx="367188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With </a:t>
            </a:r>
            <a:r>
              <a:rPr lang="en-US" altLang="en-US" i="1"/>
              <a:t>RH</a:t>
            </a:r>
            <a:r>
              <a:rPr lang="en-US" altLang="en-US"/>
              <a:t>:</a:t>
            </a:r>
          </a:p>
          <a:p>
            <a:pPr>
              <a:spcBef>
                <a:spcPct val="50000"/>
              </a:spcBef>
            </a:pPr>
            <a:r>
              <a:rPr lang="en-US" altLang="en-US"/>
              <a:t>Larger particles </a:t>
            </a:r>
            <a:r>
              <a:rPr lang="en-US" altLang="en-US" i="1">
                <a:sym typeface="Symbol" panose="05050102010706020507" pitchFamily="18" charset="2"/>
              </a:rPr>
              <a:t></a:t>
            </a:r>
            <a:r>
              <a:rPr lang="en-US" altLang="en-US" i="1" baseline="-25000">
                <a:sym typeface="Symbol" panose="05050102010706020507" pitchFamily="18" charset="2"/>
              </a:rPr>
              <a:t>cl</a:t>
            </a:r>
            <a:r>
              <a:rPr lang="en-US" altLang="en-US">
                <a:sym typeface="Symbol" panose="05050102010706020507" pitchFamily="18" charset="2"/>
              </a:rPr>
              <a:t>~</a:t>
            </a:r>
            <a:r>
              <a:rPr lang="en-US" altLang="en-US" i="1">
                <a:sym typeface="Symbol" panose="05050102010706020507" pitchFamily="18" charset="2"/>
              </a:rPr>
              <a:t>const</a:t>
            </a:r>
            <a:endParaRPr lang="en-US" altLang="en-US">
              <a:sym typeface="Symbol" panose="05050102010706020507" pitchFamily="18" charset="2"/>
            </a:endParaRPr>
          </a:p>
          <a:p>
            <a:pPr>
              <a:spcBef>
                <a:spcPct val="50000"/>
              </a:spcBef>
            </a:pPr>
            <a:r>
              <a:rPr lang="en-US" altLang="en-US"/>
              <a:t>Smaller particles </a:t>
            </a:r>
            <a:r>
              <a:rPr lang="en-US" altLang="en-US" i="1">
                <a:sym typeface="Symbol" panose="05050102010706020507" pitchFamily="18" charset="2"/>
              </a:rPr>
              <a:t></a:t>
            </a:r>
            <a:r>
              <a:rPr lang="en-US" altLang="en-US" i="1" baseline="-25000">
                <a:sym typeface="Symbol" panose="05050102010706020507" pitchFamily="18" charset="2"/>
              </a:rPr>
              <a:t>cl</a:t>
            </a:r>
            <a:r>
              <a:rPr lang="en-US" altLang="en-US">
                <a:sym typeface="Symbol" panose="05050102010706020507" pitchFamily="18" charset="2"/>
              </a:rPr>
              <a:t></a:t>
            </a:r>
          </a:p>
          <a:p>
            <a:pPr>
              <a:spcBef>
                <a:spcPct val="50000"/>
              </a:spcBef>
            </a:pPr>
            <a:r>
              <a:rPr lang="en-US" altLang="en-US" i="1">
                <a:solidFill>
                  <a:srgbClr val="FF0000"/>
                </a:solidFill>
                <a:sym typeface="Symbol" panose="05050102010706020507" pitchFamily="18" charset="2"/>
              </a:rPr>
              <a:t>T</a:t>
            </a:r>
            <a:r>
              <a:rPr lang="en-US" altLang="en-US" i="1" baseline="-25000">
                <a:solidFill>
                  <a:srgbClr val="FF0000"/>
                </a:solidFill>
                <a:sym typeface="Symbol" panose="05050102010706020507" pitchFamily="18" charset="2"/>
              </a:rPr>
              <a:t>clean</a:t>
            </a:r>
            <a:r>
              <a:rPr lang="en-US" altLang="en-US">
                <a:sym typeface="Symbol" panose="05050102010706020507" pitchFamily="18" charset="2"/>
              </a:rPr>
              <a:t> </a:t>
            </a:r>
            <a:r>
              <a:rPr lang="en-US" altLang="en-US">
                <a:solidFill>
                  <a:srgbClr val="FF0000"/>
                </a:solidFill>
                <a:sym typeface="Symbol" panose="05050102010706020507" pitchFamily="18" charset="2"/>
              </a:rPr>
              <a:t>gradually </a:t>
            </a:r>
            <a:r>
              <a:rPr lang="en-US" altLang="en-US">
                <a:sym typeface="Symbol" panose="05050102010706020507" pitchFamily="18" charset="2"/>
              </a:rPr>
              <a:t>decreases</a:t>
            </a:r>
          </a:p>
          <a:p>
            <a:pPr>
              <a:spcBef>
                <a:spcPct val="50000"/>
              </a:spcBef>
            </a:pPr>
            <a:r>
              <a:rPr lang="en-US" altLang="en-US">
                <a:sym typeface="Symbol" panose="05050102010706020507" pitchFamily="18" charset="2"/>
              </a:rPr>
              <a:t>Why?</a:t>
            </a:r>
          </a:p>
        </p:txBody>
      </p:sp>
      <p:sp>
        <p:nvSpPr>
          <p:cNvPr id="36871" name="Text Box 6">
            <a:extLst>
              <a:ext uri="{FF2B5EF4-FFF2-40B4-BE49-F238E27FC236}">
                <a16:creationId xmlns:a16="http://schemas.microsoft.com/office/drawing/2014/main" id="{217F402F-F59C-441D-998C-1687BDDCFE0C}"/>
              </a:ext>
            </a:extLst>
          </p:cNvPr>
          <p:cNvSpPr txBox="1">
            <a:spLocks noChangeArrowheads="1"/>
          </p:cNvSpPr>
          <p:nvPr/>
        </p:nvSpPr>
        <p:spPr bwMode="auto">
          <a:xfrm>
            <a:off x="4643438" y="5805488"/>
            <a:ext cx="4249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holes with large particles remain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2">
            <a:extLst>
              <a:ext uri="{FF2B5EF4-FFF2-40B4-BE49-F238E27FC236}">
                <a16:creationId xmlns:a16="http://schemas.microsoft.com/office/drawing/2014/main" id="{1B1E46E1-9100-4510-B9BC-A372E9C265A3}"/>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37891" name="Text Box 2">
            <a:extLst>
              <a:ext uri="{FF2B5EF4-FFF2-40B4-BE49-F238E27FC236}">
                <a16:creationId xmlns:a16="http://schemas.microsoft.com/office/drawing/2014/main" id="{422FCEEE-491B-465E-ADB8-638ECE4944F2}"/>
              </a:ext>
            </a:extLst>
          </p:cNvPr>
          <p:cNvSpPr txBox="1">
            <a:spLocks noChangeArrowheads="1"/>
          </p:cNvSpPr>
          <p:nvPr/>
        </p:nvSpPr>
        <p:spPr bwMode="auto">
          <a:xfrm>
            <a:off x="179388" y="0"/>
            <a:ext cx="432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Water meniscus drawn </a:t>
            </a:r>
            <a:r>
              <a:rPr lang="en-US" altLang="en-US" b="1">
                <a:solidFill>
                  <a:srgbClr val="FF0000"/>
                </a:solidFill>
              </a:rPr>
              <a:t>in scale</a:t>
            </a:r>
          </a:p>
        </p:txBody>
      </p:sp>
      <p:sp>
        <p:nvSpPr>
          <p:cNvPr id="37892" name="Text Box 3">
            <a:extLst>
              <a:ext uri="{FF2B5EF4-FFF2-40B4-BE49-F238E27FC236}">
                <a16:creationId xmlns:a16="http://schemas.microsoft.com/office/drawing/2014/main" id="{42022618-C6D5-4CAC-85F0-920C947B5A5A}"/>
              </a:ext>
            </a:extLst>
          </p:cNvPr>
          <p:cNvSpPr txBox="1">
            <a:spLocks noChangeArrowheads="1"/>
          </p:cNvSpPr>
          <p:nvPr/>
        </p:nvSpPr>
        <p:spPr bwMode="auto">
          <a:xfrm>
            <a:off x="5688013" y="115888"/>
            <a:ext cx="3311525"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i="1"/>
              <a:t>n</a:t>
            </a:r>
            <a:r>
              <a:rPr lang="en-US" altLang="en-US"/>
              <a:t>=1.4, </a:t>
            </a:r>
            <a:r>
              <a:rPr lang="en-US" altLang="en-US" b="1" i="1">
                <a:solidFill>
                  <a:srgbClr val="CC0099"/>
                </a:solidFill>
              </a:rPr>
              <a:t>RH</a:t>
            </a:r>
            <a:r>
              <a:rPr lang="en-US" altLang="en-US" b="1">
                <a:solidFill>
                  <a:srgbClr val="CC0099"/>
                </a:solidFill>
              </a:rPr>
              <a:t>=0.95</a:t>
            </a:r>
          </a:p>
          <a:p>
            <a:pPr>
              <a:spcBef>
                <a:spcPct val="50000"/>
              </a:spcBef>
            </a:pPr>
            <a:r>
              <a:rPr lang="en-US" altLang="en-US"/>
              <a:t>Kelvin radius </a:t>
            </a:r>
            <a:r>
              <a:rPr lang="en-US" altLang="en-US" b="1" i="1">
                <a:solidFill>
                  <a:srgbClr val="CC0099"/>
                </a:solidFill>
              </a:rPr>
              <a:t>R</a:t>
            </a:r>
            <a:r>
              <a:rPr lang="en-US" altLang="en-US" b="1" i="1" baseline="-25000">
                <a:solidFill>
                  <a:srgbClr val="CC0099"/>
                </a:solidFill>
              </a:rPr>
              <a:t>K</a:t>
            </a:r>
            <a:r>
              <a:rPr lang="en-US" altLang="en-US" b="1">
                <a:solidFill>
                  <a:srgbClr val="CC0099"/>
                </a:solidFill>
              </a:rPr>
              <a:t>=10 nm</a:t>
            </a:r>
          </a:p>
        </p:txBody>
      </p:sp>
      <p:sp>
        <p:nvSpPr>
          <p:cNvPr id="37893" name="Text Box 4">
            <a:extLst>
              <a:ext uri="{FF2B5EF4-FFF2-40B4-BE49-F238E27FC236}">
                <a16:creationId xmlns:a16="http://schemas.microsoft.com/office/drawing/2014/main" id="{4C4772CC-DFB8-46F8-9FCD-B4EE224F7D51}"/>
              </a:ext>
            </a:extLst>
          </p:cNvPr>
          <p:cNvSpPr txBox="1">
            <a:spLocks noChangeArrowheads="1"/>
          </p:cNvSpPr>
          <p:nvPr/>
        </p:nvSpPr>
        <p:spPr bwMode="auto">
          <a:xfrm>
            <a:off x="4679950" y="1692275"/>
            <a:ext cx="43195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50000"/>
              </a:lnSpc>
              <a:spcBef>
                <a:spcPct val="50000"/>
              </a:spcBef>
            </a:pPr>
            <a:r>
              <a:rPr lang="en-US" altLang="en-US" sz="2000" i="1">
                <a:solidFill>
                  <a:srgbClr val="FF0000"/>
                </a:solidFill>
              </a:rPr>
              <a:t>V</a:t>
            </a:r>
            <a:r>
              <a:rPr lang="en-US" altLang="en-US" sz="2000" i="1" baseline="-25000">
                <a:solidFill>
                  <a:srgbClr val="FF0000"/>
                </a:solidFill>
              </a:rPr>
              <a:t>water</a:t>
            </a:r>
            <a:r>
              <a:rPr lang="en-US" altLang="en-US" sz="2000" i="1">
                <a:solidFill>
                  <a:srgbClr val="FF0000"/>
                </a:solidFill>
              </a:rPr>
              <a:t>&gt;V</a:t>
            </a:r>
            <a:r>
              <a:rPr lang="en-US" altLang="en-US" sz="2000" i="1" baseline="-25000">
                <a:solidFill>
                  <a:srgbClr val="FF0000"/>
                </a:solidFill>
              </a:rPr>
              <a:t>ablated material</a:t>
            </a:r>
            <a:r>
              <a:rPr lang="en-US" altLang="en-US" sz="2000">
                <a:solidFill>
                  <a:srgbClr val="FF0000"/>
                </a:solidFill>
              </a:rPr>
              <a:t> for smaller </a:t>
            </a:r>
            <a:r>
              <a:rPr lang="en-US" altLang="en-US" sz="2000" i="1">
                <a:solidFill>
                  <a:srgbClr val="FF0000"/>
                </a:solidFill>
              </a:rPr>
              <a:t>r</a:t>
            </a:r>
          </a:p>
          <a:p>
            <a:pPr>
              <a:lnSpc>
                <a:spcPct val="50000"/>
              </a:lnSpc>
              <a:spcBef>
                <a:spcPct val="50000"/>
              </a:spcBef>
            </a:pPr>
            <a:r>
              <a:rPr lang="en-US" altLang="en-US" sz="2000"/>
              <a:t> turnover at:</a:t>
            </a:r>
          </a:p>
        </p:txBody>
      </p:sp>
      <p:sp>
        <p:nvSpPr>
          <p:cNvPr id="37894" name="Rectangle 6">
            <a:extLst>
              <a:ext uri="{FF2B5EF4-FFF2-40B4-BE49-F238E27FC236}">
                <a16:creationId xmlns:a16="http://schemas.microsoft.com/office/drawing/2014/main" id="{622DA101-D433-41EA-891D-2A85A591F551}"/>
              </a:ext>
            </a:extLst>
          </p:cNvPr>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aphicFrame>
        <p:nvGraphicFramePr>
          <p:cNvPr id="37895" name="Object 7">
            <a:extLst>
              <a:ext uri="{FF2B5EF4-FFF2-40B4-BE49-F238E27FC236}">
                <a16:creationId xmlns:a16="http://schemas.microsoft.com/office/drawing/2014/main" id="{BAF5F79E-CFE1-4F63-BB09-BF6AD6DC5256}"/>
              </a:ext>
            </a:extLst>
          </p:cNvPr>
          <p:cNvGraphicFramePr>
            <a:graphicFrameLocks noChangeAspect="1"/>
          </p:cNvGraphicFramePr>
          <p:nvPr/>
        </p:nvGraphicFramePr>
        <p:xfrm>
          <a:off x="5122863" y="2744788"/>
          <a:ext cx="3451225" cy="1376362"/>
        </p:xfrm>
        <a:graphic>
          <a:graphicData uri="http://schemas.openxmlformats.org/presentationml/2006/ole">
            <mc:AlternateContent xmlns:mc="http://schemas.openxmlformats.org/markup-compatibility/2006">
              <mc:Choice xmlns:v="urn:schemas-microsoft-com:vml" Requires="v">
                <p:oleObj spid="_x0000_s37901" name="Equation" r:id="rId4" imgW="1727200" imgH="685800" progId="Equation.3">
                  <p:embed/>
                </p:oleObj>
              </mc:Choice>
              <mc:Fallback>
                <p:oleObj name="Equation" r:id="rId4" imgW="1727200" imgH="6858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863" y="2744788"/>
                        <a:ext cx="345122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6" name="Rectangle 8">
            <a:extLst>
              <a:ext uri="{FF2B5EF4-FFF2-40B4-BE49-F238E27FC236}">
                <a16:creationId xmlns:a16="http://schemas.microsoft.com/office/drawing/2014/main" id="{F39D2BF5-8E12-4847-863A-B2DB3E4942AB}"/>
              </a:ext>
            </a:extLst>
          </p:cNvPr>
          <p:cNvSpPr>
            <a:spLocks noChangeArrowheads="1"/>
          </p:cNvSpPr>
          <p:nvPr/>
        </p:nvSpPr>
        <p:spPr bwMode="auto">
          <a:xfrm>
            <a:off x="0" y="364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37897" name="Picture 9">
            <a:extLst>
              <a:ext uri="{FF2B5EF4-FFF2-40B4-BE49-F238E27FC236}">
                <a16:creationId xmlns:a16="http://schemas.microsoft.com/office/drawing/2014/main" id="{736C8E42-BF74-42CF-9434-6F87D188EF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1921" b="12495"/>
          <a:stretch>
            <a:fillRect/>
          </a:stretch>
        </p:blipFill>
        <p:spPr bwMode="auto">
          <a:xfrm>
            <a:off x="358775" y="873125"/>
            <a:ext cx="26781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0">
            <a:extLst>
              <a:ext uri="{FF2B5EF4-FFF2-40B4-BE49-F238E27FC236}">
                <a16:creationId xmlns:a16="http://schemas.microsoft.com/office/drawing/2014/main" id="{85242FCF-2719-4AE0-A538-51F258DD8F95}"/>
              </a:ext>
            </a:extLst>
          </p:cNvPr>
          <p:cNvSpPr txBox="1">
            <a:spLocks noChangeArrowheads="1"/>
          </p:cNvSpPr>
          <p:nvPr/>
        </p:nvSpPr>
        <p:spPr bwMode="auto">
          <a:xfrm>
            <a:off x="2087563" y="487363"/>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CC0099"/>
                </a:solidFill>
              </a:rPr>
              <a:t>Size </a:t>
            </a:r>
            <a:r>
              <a:rPr lang="en-US" altLang="en-US" b="1" i="1">
                <a:solidFill>
                  <a:srgbClr val="CC0099"/>
                </a:solidFill>
              </a:rPr>
              <a:t>r</a:t>
            </a:r>
            <a:r>
              <a:rPr lang="en-US" altLang="en-US" b="1">
                <a:solidFill>
                  <a:srgbClr val="CC0099"/>
                </a:solidFill>
              </a:rPr>
              <a:t>= 2.5 µm</a:t>
            </a:r>
          </a:p>
        </p:txBody>
      </p:sp>
      <p:pic>
        <p:nvPicPr>
          <p:cNvPr id="37899" name="Picture 11">
            <a:extLst>
              <a:ext uri="{FF2B5EF4-FFF2-40B4-BE49-F238E27FC236}">
                <a16:creationId xmlns:a16="http://schemas.microsoft.com/office/drawing/2014/main" id="{2BB225D6-60CB-43A9-B053-1AF215247C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0715" b="13371"/>
          <a:stretch>
            <a:fillRect/>
          </a:stretch>
        </p:blipFill>
        <p:spPr bwMode="auto">
          <a:xfrm>
            <a:off x="358775" y="3925888"/>
            <a:ext cx="267017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12">
            <a:extLst>
              <a:ext uri="{FF2B5EF4-FFF2-40B4-BE49-F238E27FC236}">
                <a16:creationId xmlns:a16="http://schemas.microsoft.com/office/drawing/2014/main" id="{1829945A-B0C3-4E33-A007-8B770E8927C7}"/>
              </a:ext>
            </a:extLst>
          </p:cNvPr>
          <p:cNvSpPr txBox="1">
            <a:spLocks noChangeArrowheads="1"/>
          </p:cNvSpPr>
          <p:nvPr/>
        </p:nvSpPr>
        <p:spPr bwMode="auto">
          <a:xfrm>
            <a:off x="2124075" y="3536950"/>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CC0099"/>
                </a:solidFill>
              </a:rPr>
              <a:t>Size </a:t>
            </a:r>
            <a:r>
              <a:rPr lang="en-US" altLang="en-US" b="1" i="1">
                <a:solidFill>
                  <a:srgbClr val="CC0099"/>
                </a:solidFill>
              </a:rPr>
              <a:t>r</a:t>
            </a:r>
            <a:r>
              <a:rPr lang="en-US" altLang="en-US" b="1">
                <a:solidFill>
                  <a:srgbClr val="CC0099"/>
                </a:solidFill>
              </a:rPr>
              <a:t>= 0.15 µm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2">
            <a:extLst>
              <a:ext uri="{FF2B5EF4-FFF2-40B4-BE49-F238E27FC236}">
                <a16:creationId xmlns:a16="http://schemas.microsoft.com/office/drawing/2014/main" id="{2F842399-CAD4-4A62-9D01-3E7E01A04EB3}"/>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6147" name="Text Box 2">
            <a:extLst>
              <a:ext uri="{FF2B5EF4-FFF2-40B4-BE49-F238E27FC236}">
                <a16:creationId xmlns:a16="http://schemas.microsoft.com/office/drawing/2014/main" id="{81F2E0EA-D441-4571-9C27-B5394B23B601}"/>
              </a:ext>
            </a:extLst>
          </p:cNvPr>
          <p:cNvSpPr txBox="1">
            <a:spLocks noChangeArrowheads="1"/>
          </p:cNvSpPr>
          <p:nvPr/>
        </p:nvSpPr>
        <p:spPr bwMode="auto">
          <a:xfrm>
            <a:off x="1447800" y="0"/>
            <a:ext cx="632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a:solidFill>
                  <a:srgbClr val="FF33CC"/>
                </a:solidFill>
              </a:rPr>
              <a:t>Principle of dry laser cleaning</a:t>
            </a:r>
            <a:r>
              <a:rPr lang="en-US" altLang="en-US" sz="3600" baseline="30000"/>
              <a:t>1</a:t>
            </a:r>
            <a:endParaRPr lang="en-US" altLang="en-US" sz="3600"/>
          </a:p>
        </p:txBody>
      </p:sp>
      <p:sp>
        <p:nvSpPr>
          <p:cNvPr id="6148" name="Text Box 3">
            <a:extLst>
              <a:ext uri="{FF2B5EF4-FFF2-40B4-BE49-F238E27FC236}">
                <a16:creationId xmlns:a16="http://schemas.microsoft.com/office/drawing/2014/main" id="{80F07414-BB0E-437D-8B73-B2408827C5A7}"/>
              </a:ext>
            </a:extLst>
          </p:cNvPr>
          <p:cNvSpPr txBox="1">
            <a:spLocks noChangeArrowheads="1"/>
          </p:cNvSpPr>
          <p:nvPr/>
        </p:nvSpPr>
        <p:spPr bwMode="auto">
          <a:xfrm>
            <a:off x="5256213" y="6248400"/>
            <a:ext cx="3735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aseline="30000"/>
              <a:t>1</a:t>
            </a:r>
            <a:r>
              <a:rPr lang="en-US" altLang="en-US" sz="2000"/>
              <a:t>Zapka, Tam, </a:t>
            </a:r>
            <a:r>
              <a:rPr lang="en-US" altLang="en-US" sz="2000" i="1">
                <a:cs typeface="Times New Roman" panose="02020603050405020304" pitchFamily="18" charset="0"/>
              </a:rPr>
              <a:t>Appl. Phys. Lett.,</a:t>
            </a:r>
            <a:r>
              <a:rPr lang="en-US" altLang="en-US" sz="2000"/>
              <a:t> 91</a:t>
            </a:r>
          </a:p>
        </p:txBody>
      </p:sp>
      <p:sp>
        <p:nvSpPr>
          <p:cNvPr id="103430" name="AutoShape 6">
            <a:extLst>
              <a:ext uri="{FF2B5EF4-FFF2-40B4-BE49-F238E27FC236}">
                <a16:creationId xmlns:a16="http://schemas.microsoft.com/office/drawing/2014/main" id="{0EB05465-54F4-40A6-BC84-9DAA3397D599}"/>
              </a:ext>
            </a:extLst>
          </p:cNvPr>
          <p:cNvSpPr>
            <a:spLocks noChangeArrowheads="1"/>
          </p:cNvSpPr>
          <p:nvPr/>
        </p:nvSpPr>
        <p:spPr bwMode="auto">
          <a:xfrm rot="5400000">
            <a:off x="3695700" y="800100"/>
            <a:ext cx="1600200" cy="1676400"/>
          </a:xfrm>
          <a:custGeom>
            <a:avLst/>
            <a:gdLst>
              <a:gd name="T0" fmla="*/ 1200150 w 21600"/>
              <a:gd name="T1" fmla="*/ 0 h 21600"/>
              <a:gd name="T2" fmla="*/ 0 w 21600"/>
              <a:gd name="T3" fmla="*/ 838200 h 21600"/>
              <a:gd name="T4" fmla="*/ 1200150 w 21600"/>
              <a:gd name="T5" fmla="*/ 1676400 h 21600"/>
              <a:gd name="T6" fmla="*/ 1600200 w 21600"/>
              <a:gd name="T7" fmla="*/ 838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 short </a:t>
            </a:r>
          </a:p>
          <a:p>
            <a:pPr algn="ctr"/>
            <a:r>
              <a:rPr lang="en-US" altLang="en-US"/>
              <a:t>laser</a:t>
            </a:r>
          </a:p>
          <a:p>
            <a:pPr algn="ctr"/>
            <a:r>
              <a:rPr lang="en-US" altLang="en-US"/>
              <a:t>pulse</a:t>
            </a:r>
          </a:p>
        </p:txBody>
      </p:sp>
      <p:sp>
        <p:nvSpPr>
          <p:cNvPr id="103431" name="Text Box 7">
            <a:extLst>
              <a:ext uri="{FF2B5EF4-FFF2-40B4-BE49-F238E27FC236}">
                <a16:creationId xmlns:a16="http://schemas.microsoft.com/office/drawing/2014/main" id="{B464A150-B2A7-4872-8153-EF8E401522CD}"/>
              </a:ext>
            </a:extLst>
          </p:cNvPr>
          <p:cNvSpPr txBox="1">
            <a:spLocks noChangeArrowheads="1"/>
          </p:cNvSpPr>
          <p:nvPr/>
        </p:nvSpPr>
        <p:spPr bwMode="auto">
          <a:xfrm>
            <a:off x="2971800" y="26670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rgbClr val="FF0000"/>
                </a:solidFill>
              </a:rPr>
              <a:t>Fast thermal expansion</a:t>
            </a:r>
          </a:p>
        </p:txBody>
      </p:sp>
      <p:grpSp>
        <p:nvGrpSpPr>
          <p:cNvPr id="103434" name="Group 10">
            <a:extLst>
              <a:ext uri="{FF2B5EF4-FFF2-40B4-BE49-F238E27FC236}">
                <a16:creationId xmlns:a16="http://schemas.microsoft.com/office/drawing/2014/main" id="{619B6FD3-C96F-49A5-881C-6CC3886397EA}"/>
              </a:ext>
            </a:extLst>
          </p:cNvPr>
          <p:cNvGrpSpPr>
            <a:grpSpLocks/>
          </p:cNvGrpSpPr>
          <p:nvPr/>
        </p:nvGrpSpPr>
        <p:grpSpPr bwMode="auto">
          <a:xfrm>
            <a:off x="319088" y="1290638"/>
            <a:ext cx="2652712" cy="3281362"/>
            <a:chOff x="0" y="528"/>
            <a:chExt cx="1671" cy="2067"/>
          </a:xfrm>
        </p:grpSpPr>
        <p:sp>
          <p:nvSpPr>
            <p:cNvPr id="6155" name="Text Box 4">
              <a:extLst>
                <a:ext uri="{FF2B5EF4-FFF2-40B4-BE49-F238E27FC236}">
                  <a16:creationId xmlns:a16="http://schemas.microsoft.com/office/drawing/2014/main" id="{FA86D23A-79CA-470E-863E-DB072C050FB2}"/>
                </a:ext>
              </a:extLst>
            </p:cNvPr>
            <p:cNvSpPr txBox="1">
              <a:spLocks noChangeArrowheads="1"/>
            </p:cNvSpPr>
            <p:nvPr/>
          </p:nvSpPr>
          <p:spPr bwMode="auto">
            <a:xfrm>
              <a:off x="476" y="52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Before</a:t>
              </a:r>
            </a:p>
          </p:txBody>
        </p:sp>
        <p:pic>
          <p:nvPicPr>
            <p:cNvPr id="6156" name="Picture 8" descr="a1">
              <a:extLst>
                <a:ext uri="{FF2B5EF4-FFF2-40B4-BE49-F238E27FC236}">
                  <a16:creationId xmlns:a16="http://schemas.microsoft.com/office/drawing/2014/main" id="{87A46F54-E65C-44CB-B125-0F8C424F8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483"/>
            <a:stretch>
              <a:fillRect/>
            </a:stretch>
          </p:blipFill>
          <p:spPr bwMode="auto">
            <a:xfrm>
              <a:off x="0" y="936"/>
              <a:ext cx="1671" cy="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435" name="Group 11">
            <a:extLst>
              <a:ext uri="{FF2B5EF4-FFF2-40B4-BE49-F238E27FC236}">
                <a16:creationId xmlns:a16="http://schemas.microsoft.com/office/drawing/2014/main" id="{CBD1F140-7D9D-4B70-B44C-2EC327D97C3F}"/>
              </a:ext>
            </a:extLst>
          </p:cNvPr>
          <p:cNvGrpSpPr>
            <a:grpSpLocks/>
          </p:cNvGrpSpPr>
          <p:nvPr/>
        </p:nvGrpSpPr>
        <p:grpSpPr bwMode="auto">
          <a:xfrm>
            <a:off x="6096000" y="1295400"/>
            <a:ext cx="2684463" cy="3276600"/>
            <a:chOff x="4069" y="528"/>
            <a:chExt cx="1691" cy="2064"/>
          </a:xfrm>
        </p:grpSpPr>
        <p:sp>
          <p:nvSpPr>
            <p:cNvPr id="6153" name="Text Box 5">
              <a:extLst>
                <a:ext uri="{FF2B5EF4-FFF2-40B4-BE49-F238E27FC236}">
                  <a16:creationId xmlns:a16="http://schemas.microsoft.com/office/drawing/2014/main" id="{B6F4D43C-503E-457D-9E70-392630909E8A}"/>
                </a:ext>
              </a:extLst>
            </p:cNvPr>
            <p:cNvSpPr txBox="1">
              <a:spLocks noChangeArrowheads="1"/>
            </p:cNvSpPr>
            <p:nvPr/>
          </p:nvSpPr>
          <p:spPr bwMode="auto">
            <a:xfrm>
              <a:off x="4626" y="5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After</a:t>
              </a:r>
            </a:p>
          </p:txBody>
        </p:sp>
        <p:pic>
          <p:nvPicPr>
            <p:cNvPr id="6154" name="Picture 9" descr="a1n_1">
              <a:extLst>
                <a:ext uri="{FF2B5EF4-FFF2-40B4-BE49-F238E27FC236}">
                  <a16:creationId xmlns:a16="http://schemas.microsoft.com/office/drawing/2014/main" id="{54C78BBA-F30A-4E69-8033-FD2C5E8B3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38"/>
            <a:stretch>
              <a:fillRect/>
            </a:stretch>
          </p:blipFill>
          <p:spPr bwMode="auto">
            <a:xfrm>
              <a:off x="4069" y="936"/>
              <a:ext cx="1691"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3434"/>
                                        </p:tgtEl>
                                        <p:attrNameLst>
                                          <p:attrName>style.visibility</p:attrName>
                                        </p:attrNameLst>
                                      </p:cBhvr>
                                      <p:to>
                                        <p:strVal val="visible"/>
                                      </p:to>
                                    </p:set>
                                    <p:anim calcmode="lin" valueType="num">
                                      <p:cBhvr>
                                        <p:cTn id="7" dur="500" fill="hold"/>
                                        <p:tgtEl>
                                          <p:spTgt spid="103434"/>
                                        </p:tgtEl>
                                        <p:attrNameLst>
                                          <p:attrName>ppt_w</p:attrName>
                                        </p:attrNameLst>
                                      </p:cBhvr>
                                      <p:tavLst>
                                        <p:tav tm="0">
                                          <p:val>
                                            <p:fltVal val="0"/>
                                          </p:val>
                                        </p:tav>
                                        <p:tav tm="100000">
                                          <p:val>
                                            <p:strVal val="#ppt_w"/>
                                          </p:val>
                                        </p:tav>
                                      </p:tavLst>
                                    </p:anim>
                                    <p:anim calcmode="lin" valueType="num">
                                      <p:cBhvr>
                                        <p:cTn id="8" dur="500" fill="hold"/>
                                        <p:tgtEl>
                                          <p:spTgt spid="1034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3430"/>
                                        </p:tgtEl>
                                        <p:attrNameLst>
                                          <p:attrName>style.visibility</p:attrName>
                                        </p:attrNameLst>
                                      </p:cBhvr>
                                      <p:to>
                                        <p:strVal val="visible"/>
                                      </p:to>
                                    </p:set>
                                    <p:anim calcmode="lin" valueType="num">
                                      <p:cBhvr additive="base">
                                        <p:cTn id="13" dur="500" fill="hold"/>
                                        <p:tgtEl>
                                          <p:spTgt spid="103430"/>
                                        </p:tgtEl>
                                        <p:attrNameLst>
                                          <p:attrName>ppt_x</p:attrName>
                                        </p:attrNameLst>
                                      </p:cBhvr>
                                      <p:tavLst>
                                        <p:tav tm="0">
                                          <p:val>
                                            <p:strVal val="#ppt_x"/>
                                          </p:val>
                                        </p:tav>
                                        <p:tav tm="100000">
                                          <p:val>
                                            <p:strVal val="#ppt_x"/>
                                          </p:val>
                                        </p:tav>
                                      </p:tavLst>
                                    </p:anim>
                                    <p:anim calcmode="lin" valueType="num">
                                      <p:cBhvr additive="base">
                                        <p:cTn id="14" dur="500" fill="hold"/>
                                        <p:tgtEl>
                                          <p:spTgt spid="10343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31"/>
                                        </p:tgtEl>
                                        <p:attrNameLst>
                                          <p:attrName>style.visibility</p:attrName>
                                        </p:attrNameLst>
                                      </p:cBhvr>
                                      <p:to>
                                        <p:strVal val="visible"/>
                                      </p:to>
                                    </p:set>
                                    <p:anim calcmode="lin" valueType="num">
                                      <p:cBhvr additive="base">
                                        <p:cTn id="19" dur="500" fill="hold"/>
                                        <p:tgtEl>
                                          <p:spTgt spid="103431"/>
                                        </p:tgtEl>
                                        <p:attrNameLst>
                                          <p:attrName>ppt_x</p:attrName>
                                        </p:attrNameLst>
                                      </p:cBhvr>
                                      <p:tavLst>
                                        <p:tav tm="0">
                                          <p:val>
                                            <p:strVal val="#ppt_x"/>
                                          </p:val>
                                        </p:tav>
                                        <p:tav tm="100000">
                                          <p:val>
                                            <p:strVal val="#ppt_x"/>
                                          </p:val>
                                        </p:tav>
                                      </p:tavLst>
                                    </p:anim>
                                    <p:anim calcmode="lin" valueType="num">
                                      <p:cBhvr additive="base">
                                        <p:cTn id="20" dur="500" fill="hold"/>
                                        <p:tgtEl>
                                          <p:spTgt spid="10343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03435"/>
                                        </p:tgtEl>
                                        <p:attrNameLst>
                                          <p:attrName>style.visibility</p:attrName>
                                        </p:attrNameLst>
                                      </p:cBhvr>
                                      <p:to>
                                        <p:strVal val="visible"/>
                                      </p:to>
                                    </p:set>
                                    <p:anim calcmode="lin" valueType="num">
                                      <p:cBhvr>
                                        <p:cTn id="25" dur="500" fill="hold"/>
                                        <p:tgtEl>
                                          <p:spTgt spid="103435"/>
                                        </p:tgtEl>
                                        <p:attrNameLst>
                                          <p:attrName>ppt_w</p:attrName>
                                        </p:attrNameLst>
                                      </p:cBhvr>
                                      <p:tavLst>
                                        <p:tav tm="0">
                                          <p:val>
                                            <p:fltVal val="0"/>
                                          </p:val>
                                        </p:tav>
                                        <p:tav tm="100000">
                                          <p:val>
                                            <p:strVal val="#ppt_w"/>
                                          </p:val>
                                        </p:tav>
                                      </p:tavLst>
                                    </p:anim>
                                    <p:anim calcmode="lin" valueType="num">
                                      <p:cBhvr>
                                        <p:cTn id="26" dur="500" fill="hold"/>
                                        <p:tgtEl>
                                          <p:spTgt spid="1034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autoUpdateAnimBg="0"/>
      <p:bldP spid="1034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2">
            <a:extLst>
              <a:ext uri="{FF2B5EF4-FFF2-40B4-BE49-F238E27FC236}">
                <a16:creationId xmlns:a16="http://schemas.microsoft.com/office/drawing/2014/main" id="{F44C949F-54A6-4866-A7AF-F096F6DB3DFB}"/>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39939" name="Text Box 2">
            <a:extLst>
              <a:ext uri="{FF2B5EF4-FFF2-40B4-BE49-F238E27FC236}">
                <a16:creationId xmlns:a16="http://schemas.microsoft.com/office/drawing/2014/main" id="{C1E3B8DD-1E9D-46F5-82F5-33089EDA2467}"/>
              </a:ext>
            </a:extLst>
          </p:cNvPr>
          <p:cNvSpPr txBox="1">
            <a:spLocks noChangeArrowheads="1"/>
          </p:cNvSpPr>
          <p:nvPr/>
        </p:nvSpPr>
        <p:spPr bwMode="auto">
          <a:xfrm>
            <a:off x="533400" y="19050"/>
            <a:ext cx="5253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b="1">
                <a:solidFill>
                  <a:srgbClr val="0000FF"/>
                </a:solidFill>
              </a:rPr>
              <a:t>Conclusions for cleaning with </a:t>
            </a:r>
            <a:r>
              <a:rPr lang="en-GB" altLang="en-US" b="1" i="1">
                <a:solidFill>
                  <a:srgbClr val="0000FF"/>
                </a:solidFill>
              </a:rPr>
              <a:t>RH</a:t>
            </a:r>
            <a:r>
              <a:rPr lang="en-GB" altLang="en-US" b="1">
                <a:solidFill>
                  <a:srgbClr val="0000FF"/>
                </a:solidFill>
                <a:sym typeface="Symbol" panose="05050102010706020507" pitchFamily="18" charset="2"/>
              </a:rPr>
              <a:t>0.95</a:t>
            </a:r>
          </a:p>
        </p:txBody>
      </p:sp>
      <p:sp>
        <p:nvSpPr>
          <p:cNvPr id="39940" name="Text Box 3">
            <a:extLst>
              <a:ext uri="{FF2B5EF4-FFF2-40B4-BE49-F238E27FC236}">
                <a16:creationId xmlns:a16="http://schemas.microsoft.com/office/drawing/2014/main" id="{BBC07FF1-BF79-4167-8A86-96626D5BAE21}"/>
              </a:ext>
            </a:extLst>
          </p:cNvPr>
          <p:cNvSpPr txBox="1">
            <a:spLocks noChangeArrowheads="1"/>
          </p:cNvSpPr>
          <p:nvPr/>
        </p:nvSpPr>
        <p:spPr bwMode="auto">
          <a:xfrm>
            <a:off x="215900" y="1408113"/>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solidFill>
                  <a:srgbClr val="FF0000"/>
                </a:solidFill>
              </a:rPr>
              <a:t>Large</a:t>
            </a:r>
            <a:r>
              <a:rPr lang="en-GB" altLang="en-US"/>
              <a:t> particles (2</a:t>
            </a:r>
            <a:r>
              <a:rPr lang="en-GB" altLang="en-US" i="1"/>
              <a:t>r</a:t>
            </a:r>
            <a:r>
              <a:rPr lang="en-GB" altLang="en-US"/>
              <a:t>=5000, 3280 nm)</a:t>
            </a:r>
          </a:p>
          <a:p>
            <a:pPr eaLnBrk="1" hangingPunct="1"/>
            <a:r>
              <a:rPr lang="en-GB" altLang="en-US" b="1" i="1">
                <a:solidFill>
                  <a:srgbClr val="FF0000"/>
                </a:solidFill>
              </a:rPr>
              <a:t>Ablation of substrate</a:t>
            </a:r>
            <a:r>
              <a:rPr lang="en-GB" altLang="en-US"/>
              <a:t> is dominant  </a:t>
            </a:r>
            <a:r>
              <a:rPr lang="en-GB" altLang="en-US">
                <a:sym typeface="Symbol" panose="05050102010706020507" pitchFamily="18" charset="2"/>
              </a:rPr>
              <a:t></a:t>
            </a:r>
          </a:p>
          <a:p>
            <a:pPr eaLnBrk="1" hangingPunct="1"/>
            <a:r>
              <a:rPr lang="en-GB" altLang="en-US" i="1">
                <a:sym typeface="Symbol" panose="05050102010706020507" pitchFamily="18" charset="2"/>
              </a:rPr>
              <a:t></a:t>
            </a:r>
            <a:r>
              <a:rPr lang="en-GB" altLang="en-US" baseline="-25000"/>
              <a:t>cl</a:t>
            </a:r>
            <a:r>
              <a:rPr lang="en-GB" altLang="en-US">
                <a:sym typeface="Symbol" panose="05050102010706020507" pitchFamily="18" charset="2"/>
              </a:rPr>
              <a:t> </a:t>
            </a:r>
            <a:r>
              <a:rPr lang="en-GB" altLang="en-US">
                <a:solidFill>
                  <a:srgbClr val="FF0000"/>
                </a:solidFill>
                <a:sym typeface="Symbol" panose="05050102010706020507" pitchFamily="18" charset="2"/>
              </a:rPr>
              <a:t></a:t>
            </a:r>
            <a:r>
              <a:rPr lang="en-GB" altLang="en-US" i="1">
                <a:solidFill>
                  <a:srgbClr val="FF0000"/>
                </a:solidFill>
                <a:sym typeface="Symbol" panose="05050102010706020507" pitchFamily="18" charset="2"/>
              </a:rPr>
              <a:t>const(RH)</a:t>
            </a:r>
            <a:r>
              <a:rPr lang="en-GB" altLang="en-US">
                <a:sym typeface="Symbol" panose="05050102010706020507" pitchFamily="18" charset="2"/>
              </a:rPr>
              <a:t> </a:t>
            </a:r>
          </a:p>
          <a:p>
            <a:pPr eaLnBrk="1" hangingPunct="1"/>
            <a:endParaRPr lang="en-GB" altLang="en-US">
              <a:sym typeface="Symbol" panose="05050102010706020507" pitchFamily="18" charset="2"/>
            </a:endParaRPr>
          </a:p>
          <a:p>
            <a:pPr eaLnBrk="1" hangingPunct="1"/>
            <a:endParaRPr lang="en-GB" altLang="en-US">
              <a:sym typeface="Symbol" panose="05050102010706020507" pitchFamily="18" charset="2"/>
            </a:endParaRPr>
          </a:p>
          <a:p>
            <a:pPr eaLnBrk="1" hangingPunct="1"/>
            <a:endParaRPr lang="en-GB" altLang="en-US"/>
          </a:p>
          <a:p>
            <a:pPr eaLnBrk="1" hangingPunct="1"/>
            <a:endParaRPr lang="en-GB" altLang="en-US"/>
          </a:p>
          <a:p>
            <a:pPr eaLnBrk="1" hangingPunct="1"/>
            <a:endParaRPr lang="en-GB" altLang="en-US"/>
          </a:p>
          <a:p>
            <a:pPr eaLnBrk="1" hangingPunct="1"/>
            <a:r>
              <a:rPr lang="en-GB" altLang="en-US">
                <a:solidFill>
                  <a:srgbClr val="FF0000"/>
                </a:solidFill>
              </a:rPr>
              <a:t>Small</a:t>
            </a:r>
            <a:r>
              <a:rPr lang="en-GB" altLang="en-US"/>
              <a:t> particles (300 nm – 800 nm)</a:t>
            </a:r>
          </a:p>
          <a:p>
            <a:pPr eaLnBrk="1" hangingPunct="1"/>
            <a:r>
              <a:rPr lang="en-GB" altLang="en-US"/>
              <a:t>Removed </a:t>
            </a:r>
            <a:r>
              <a:rPr lang="en-GB" altLang="en-US">
                <a:solidFill>
                  <a:srgbClr val="FF0000"/>
                </a:solidFill>
              </a:rPr>
              <a:t>more efficiently in </a:t>
            </a:r>
            <a:r>
              <a:rPr lang="en-GB" altLang="en-US" i="1">
                <a:solidFill>
                  <a:srgbClr val="FF0000"/>
                </a:solidFill>
              </a:rPr>
              <a:t>RH</a:t>
            </a:r>
            <a:r>
              <a:rPr lang="en-GB" altLang="en-US"/>
              <a:t> - large contribution of explosively vaporized water</a:t>
            </a:r>
          </a:p>
        </p:txBody>
      </p:sp>
      <p:grpSp>
        <p:nvGrpSpPr>
          <p:cNvPr id="39941" name="Group 4">
            <a:extLst>
              <a:ext uri="{FF2B5EF4-FFF2-40B4-BE49-F238E27FC236}">
                <a16:creationId xmlns:a16="http://schemas.microsoft.com/office/drawing/2014/main" id="{4C32A7CA-75F8-48A1-A4EE-B524A5318843}"/>
              </a:ext>
            </a:extLst>
          </p:cNvPr>
          <p:cNvGrpSpPr>
            <a:grpSpLocks/>
          </p:cNvGrpSpPr>
          <p:nvPr/>
        </p:nvGrpSpPr>
        <p:grpSpPr bwMode="auto">
          <a:xfrm>
            <a:off x="6443663" y="188913"/>
            <a:ext cx="2400300" cy="2400300"/>
            <a:chOff x="4059" y="300"/>
            <a:chExt cx="1512" cy="1512"/>
          </a:xfrm>
        </p:grpSpPr>
        <p:sp>
          <p:nvSpPr>
            <p:cNvPr id="39954" name="Oval 5">
              <a:extLst>
                <a:ext uri="{FF2B5EF4-FFF2-40B4-BE49-F238E27FC236}">
                  <a16:creationId xmlns:a16="http://schemas.microsoft.com/office/drawing/2014/main" id="{B26DD8BB-9150-44B2-BB28-060998CE7664}"/>
                </a:ext>
              </a:extLst>
            </p:cNvPr>
            <p:cNvSpPr>
              <a:spLocks noChangeAspect="1" noChangeArrowheads="1"/>
            </p:cNvSpPr>
            <p:nvPr/>
          </p:nvSpPr>
          <p:spPr bwMode="auto">
            <a:xfrm>
              <a:off x="4455" y="876"/>
              <a:ext cx="720" cy="72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55" name="Line 6">
              <a:extLst>
                <a:ext uri="{FF2B5EF4-FFF2-40B4-BE49-F238E27FC236}">
                  <a16:creationId xmlns:a16="http://schemas.microsoft.com/office/drawing/2014/main" id="{EEEA31EE-508D-44D8-80CB-734DD5AC2A01}"/>
                </a:ext>
              </a:extLst>
            </p:cNvPr>
            <p:cNvSpPr>
              <a:spLocks noChangeAspect="1" noChangeShapeType="1"/>
            </p:cNvSpPr>
            <p:nvPr/>
          </p:nvSpPr>
          <p:spPr bwMode="auto">
            <a:xfrm>
              <a:off x="4527" y="300"/>
              <a:ext cx="0" cy="72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6" name="Line 7">
              <a:extLst>
                <a:ext uri="{FF2B5EF4-FFF2-40B4-BE49-F238E27FC236}">
                  <a16:creationId xmlns:a16="http://schemas.microsoft.com/office/drawing/2014/main" id="{BE29A77B-12A8-4DEE-89C9-CDEA629D1216}"/>
                </a:ext>
              </a:extLst>
            </p:cNvPr>
            <p:cNvSpPr>
              <a:spLocks noChangeAspect="1" noChangeShapeType="1"/>
            </p:cNvSpPr>
            <p:nvPr/>
          </p:nvSpPr>
          <p:spPr bwMode="auto">
            <a:xfrm>
              <a:off x="5103" y="300"/>
              <a:ext cx="0" cy="72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7" name="Rectangle 8">
              <a:extLst>
                <a:ext uri="{FF2B5EF4-FFF2-40B4-BE49-F238E27FC236}">
                  <a16:creationId xmlns:a16="http://schemas.microsoft.com/office/drawing/2014/main" id="{8C4B8F27-91E1-44EF-A220-0B55A5B70320}"/>
                </a:ext>
              </a:extLst>
            </p:cNvPr>
            <p:cNvSpPr>
              <a:spLocks noChangeAspect="1" noChangeArrowheads="1"/>
            </p:cNvSpPr>
            <p:nvPr/>
          </p:nvSpPr>
          <p:spPr bwMode="auto">
            <a:xfrm>
              <a:off x="4059" y="1596"/>
              <a:ext cx="1512" cy="216"/>
            </a:xfrm>
            <a:prstGeom prst="rect">
              <a:avLst/>
            </a:prstGeom>
            <a:solidFill>
              <a:srgbClr val="96969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58" name="Line 9">
              <a:extLst>
                <a:ext uri="{FF2B5EF4-FFF2-40B4-BE49-F238E27FC236}">
                  <a16:creationId xmlns:a16="http://schemas.microsoft.com/office/drawing/2014/main" id="{A30F443A-5ED3-4B39-82A0-D59D588A5584}"/>
                </a:ext>
              </a:extLst>
            </p:cNvPr>
            <p:cNvSpPr>
              <a:spLocks noChangeShapeType="1"/>
            </p:cNvSpPr>
            <p:nvPr/>
          </p:nvSpPr>
          <p:spPr bwMode="auto">
            <a:xfrm>
              <a:off x="4527" y="1020"/>
              <a:ext cx="167" cy="596"/>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9" name="Line 10">
              <a:extLst>
                <a:ext uri="{FF2B5EF4-FFF2-40B4-BE49-F238E27FC236}">
                  <a16:creationId xmlns:a16="http://schemas.microsoft.com/office/drawing/2014/main" id="{EEC06782-B087-4E70-9AB6-FDEB3CA48BED}"/>
                </a:ext>
              </a:extLst>
            </p:cNvPr>
            <p:cNvSpPr>
              <a:spLocks noChangeShapeType="1"/>
            </p:cNvSpPr>
            <p:nvPr/>
          </p:nvSpPr>
          <p:spPr bwMode="auto">
            <a:xfrm flipH="1">
              <a:off x="4921" y="1020"/>
              <a:ext cx="182" cy="596"/>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0" name="Line 11">
              <a:extLst>
                <a:ext uri="{FF2B5EF4-FFF2-40B4-BE49-F238E27FC236}">
                  <a16:creationId xmlns:a16="http://schemas.microsoft.com/office/drawing/2014/main" id="{460A8D5A-7B06-42B5-989E-CB4E0154EB9D}"/>
                </a:ext>
              </a:extLst>
            </p:cNvPr>
            <p:cNvSpPr>
              <a:spLocks noChangeShapeType="1"/>
            </p:cNvSpPr>
            <p:nvPr/>
          </p:nvSpPr>
          <p:spPr bwMode="auto">
            <a:xfrm>
              <a:off x="4740" y="1593"/>
              <a:ext cx="136" cy="0"/>
            </a:xfrm>
            <a:prstGeom prst="line">
              <a:avLst/>
            </a:prstGeom>
            <a:noFill/>
            <a:ln w="635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1" name="Freeform 12">
              <a:extLst>
                <a:ext uri="{FF2B5EF4-FFF2-40B4-BE49-F238E27FC236}">
                  <a16:creationId xmlns:a16="http://schemas.microsoft.com/office/drawing/2014/main" id="{7680C48D-F30C-44D9-8842-E9EA649B742A}"/>
                </a:ext>
              </a:extLst>
            </p:cNvPr>
            <p:cNvSpPr>
              <a:spLocks/>
            </p:cNvSpPr>
            <p:nvPr/>
          </p:nvSpPr>
          <p:spPr bwMode="auto">
            <a:xfrm>
              <a:off x="4626" y="1616"/>
              <a:ext cx="340" cy="45"/>
            </a:xfrm>
            <a:custGeom>
              <a:avLst/>
              <a:gdLst>
                <a:gd name="T0" fmla="*/ 0 w 181"/>
                <a:gd name="T1" fmla="*/ 0 h 75"/>
                <a:gd name="T2" fmla="*/ 171 w 181"/>
                <a:gd name="T3" fmla="*/ 41 h 75"/>
                <a:gd name="T4" fmla="*/ 255 w 181"/>
                <a:gd name="T5" fmla="*/ 27 h 75"/>
                <a:gd name="T6" fmla="*/ 340 w 181"/>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 h="75">
                  <a:moveTo>
                    <a:pt x="0" y="0"/>
                  </a:moveTo>
                  <a:cubicBezTo>
                    <a:pt x="34" y="30"/>
                    <a:pt x="68" y="61"/>
                    <a:pt x="91" y="68"/>
                  </a:cubicBezTo>
                  <a:cubicBezTo>
                    <a:pt x="114" y="75"/>
                    <a:pt x="121" y="56"/>
                    <a:pt x="136" y="45"/>
                  </a:cubicBezTo>
                  <a:cubicBezTo>
                    <a:pt x="151" y="34"/>
                    <a:pt x="166" y="17"/>
                    <a:pt x="181" y="0"/>
                  </a:cubicBezTo>
                </a:path>
              </a:pathLst>
            </a:custGeom>
            <a:solidFill>
              <a:srgbClr val="FF6600"/>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942" name="Group 13">
            <a:extLst>
              <a:ext uri="{FF2B5EF4-FFF2-40B4-BE49-F238E27FC236}">
                <a16:creationId xmlns:a16="http://schemas.microsoft.com/office/drawing/2014/main" id="{EF1864C9-5187-40F3-8704-646D8DA630D4}"/>
              </a:ext>
            </a:extLst>
          </p:cNvPr>
          <p:cNvGrpSpPr>
            <a:grpSpLocks/>
          </p:cNvGrpSpPr>
          <p:nvPr/>
        </p:nvGrpSpPr>
        <p:grpSpPr bwMode="auto">
          <a:xfrm>
            <a:off x="6896100" y="3808413"/>
            <a:ext cx="1600200" cy="1600200"/>
            <a:chOff x="4344" y="2736"/>
            <a:chExt cx="1008" cy="1008"/>
          </a:xfrm>
        </p:grpSpPr>
        <p:grpSp>
          <p:nvGrpSpPr>
            <p:cNvPr id="39943" name="Group 14">
              <a:extLst>
                <a:ext uri="{FF2B5EF4-FFF2-40B4-BE49-F238E27FC236}">
                  <a16:creationId xmlns:a16="http://schemas.microsoft.com/office/drawing/2014/main" id="{10A2B26D-5E10-4F23-A8D5-21C8D225D04A}"/>
                </a:ext>
              </a:extLst>
            </p:cNvPr>
            <p:cNvGrpSpPr>
              <a:grpSpLocks/>
            </p:cNvGrpSpPr>
            <p:nvPr/>
          </p:nvGrpSpPr>
          <p:grpSpPr bwMode="auto">
            <a:xfrm>
              <a:off x="4344" y="2736"/>
              <a:ext cx="1008" cy="1008"/>
              <a:chOff x="4344" y="3024"/>
              <a:chExt cx="1008" cy="1008"/>
            </a:xfrm>
          </p:grpSpPr>
          <p:sp>
            <p:nvSpPr>
              <p:cNvPr id="39945" name="Rectangle 15">
                <a:extLst>
                  <a:ext uri="{FF2B5EF4-FFF2-40B4-BE49-F238E27FC236}">
                    <a16:creationId xmlns:a16="http://schemas.microsoft.com/office/drawing/2014/main" id="{E56BCB5A-91CE-4D5A-91E6-68486C49CE8C}"/>
                  </a:ext>
                </a:extLst>
              </p:cNvPr>
              <p:cNvSpPr>
                <a:spLocks noChangeArrowheads="1"/>
              </p:cNvSpPr>
              <p:nvPr/>
            </p:nvSpPr>
            <p:spPr bwMode="auto">
              <a:xfrm>
                <a:off x="4344" y="3888"/>
                <a:ext cx="1008" cy="144"/>
              </a:xfrm>
              <a:prstGeom prst="rect">
                <a:avLst/>
              </a:prstGeom>
              <a:solidFill>
                <a:srgbClr val="969696"/>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46" name="Oval 16">
                <a:extLst>
                  <a:ext uri="{FF2B5EF4-FFF2-40B4-BE49-F238E27FC236}">
                    <a16:creationId xmlns:a16="http://schemas.microsoft.com/office/drawing/2014/main" id="{740D6742-7B0E-42DE-B2B8-FF947C08D82F}"/>
                  </a:ext>
                </a:extLst>
              </p:cNvPr>
              <p:cNvSpPr>
                <a:spLocks noChangeArrowheads="1"/>
              </p:cNvSpPr>
              <p:nvPr/>
            </p:nvSpPr>
            <p:spPr bwMode="auto">
              <a:xfrm>
                <a:off x="4688" y="3472"/>
                <a:ext cx="336" cy="33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47" name="Line 17">
                <a:extLst>
                  <a:ext uri="{FF2B5EF4-FFF2-40B4-BE49-F238E27FC236}">
                    <a16:creationId xmlns:a16="http://schemas.microsoft.com/office/drawing/2014/main" id="{9308A403-14EF-4AA4-8E63-E391559B3F9A}"/>
                  </a:ext>
                </a:extLst>
              </p:cNvPr>
              <p:cNvSpPr>
                <a:spLocks noChangeShapeType="1"/>
              </p:cNvSpPr>
              <p:nvPr/>
            </p:nvSpPr>
            <p:spPr bwMode="auto">
              <a:xfrm flipV="1">
                <a:off x="4848" y="3024"/>
                <a:ext cx="0" cy="3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8" name="AutoShape 18">
                <a:extLst>
                  <a:ext uri="{FF2B5EF4-FFF2-40B4-BE49-F238E27FC236}">
                    <a16:creationId xmlns:a16="http://schemas.microsoft.com/office/drawing/2014/main" id="{8AA710D5-B01E-4B61-BC5B-00D4A49608E8}"/>
                  </a:ext>
                </a:extLst>
              </p:cNvPr>
              <p:cNvSpPr>
                <a:spLocks noChangeArrowheads="1"/>
              </p:cNvSpPr>
              <p:nvPr/>
            </p:nvSpPr>
            <p:spPr bwMode="auto">
              <a:xfrm>
                <a:off x="4520" y="3672"/>
                <a:ext cx="192" cy="21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49" name="AutoShape 19">
                <a:extLst>
                  <a:ext uri="{FF2B5EF4-FFF2-40B4-BE49-F238E27FC236}">
                    <a16:creationId xmlns:a16="http://schemas.microsoft.com/office/drawing/2014/main" id="{1029C7E9-D4FF-4C6D-BCC9-1618F5D3884E}"/>
                  </a:ext>
                </a:extLst>
              </p:cNvPr>
              <p:cNvSpPr>
                <a:spLocks noChangeArrowheads="1"/>
              </p:cNvSpPr>
              <p:nvPr/>
            </p:nvSpPr>
            <p:spPr bwMode="auto">
              <a:xfrm flipH="1">
                <a:off x="5000" y="3672"/>
                <a:ext cx="192" cy="21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50" name="AutoShape 20">
                <a:extLst>
                  <a:ext uri="{FF2B5EF4-FFF2-40B4-BE49-F238E27FC236}">
                    <a16:creationId xmlns:a16="http://schemas.microsoft.com/office/drawing/2014/main" id="{3F2577B1-99C9-4E2E-A06B-9947E8B21A6F}"/>
                  </a:ext>
                </a:extLst>
              </p:cNvPr>
              <p:cNvSpPr>
                <a:spLocks noChangeArrowheads="1"/>
              </p:cNvSpPr>
              <p:nvPr/>
            </p:nvSpPr>
            <p:spPr bwMode="auto">
              <a:xfrm>
                <a:off x="4688" y="3792"/>
                <a:ext cx="96" cy="9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51" name="AutoShape 21">
                <a:extLst>
                  <a:ext uri="{FF2B5EF4-FFF2-40B4-BE49-F238E27FC236}">
                    <a16:creationId xmlns:a16="http://schemas.microsoft.com/office/drawing/2014/main" id="{58919A53-C296-46BF-9ABD-6FFB6235FA0C}"/>
                  </a:ext>
                </a:extLst>
              </p:cNvPr>
              <p:cNvSpPr>
                <a:spLocks noChangeArrowheads="1"/>
              </p:cNvSpPr>
              <p:nvPr/>
            </p:nvSpPr>
            <p:spPr bwMode="auto">
              <a:xfrm flipH="1">
                <a:off x="4920" y="3792"/>
                <a:ext cx="96" cy="96"/>
              </a:xfrm>
              <a:prstGeom prst="irregularSeal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9952" name="Line 22">
                <a:extLst>
                  <a:ext uri="{FF2B5EF4-FFF2-40B4-BE49-F238E27FC236}">
                    <a16:creationId xmlns:a16="http://schemas.microsoft.com/office/drawing/2014/main" id="{9F995424-8EDD-4F3A-8451-B82E53F78EF4}"/>
                  </a:ext>
                </a:extLst>
              </p:cNvPr>
              <p:cNvSpPr>
                <a:spLocks noChangeShapeType="1"/>
              </p:cNvSpPr>
              <p:nvPr/>
            </p:nvSpPr>
            <p:spPr bwMode="auto">
              <a:xfrm>
                <a:off x="4560" y="3024"/>
                <a:ext cx="0" cy="86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3" name="Line 23">
                <a:extLst>
                  <a:ext uri="{FF2B5EF4-FFF2-40B4-BE49-F238E27FC236}">
                    <a16:creationId xmlns:a16="http://schemas.microsoft.com/office/drawing/2014/main" id="{B96CAB14-077B-4C83-8FEC-A12DFEB88AC8}"/>
                  </a:ext>
                </a:extLst>
              </p:cNvPr>
              <p:cNvSpPr>
                <a:spLocks noChangeShapeType="1"/>
              </p:cNvSpPr>
              <p:nvPr/>
            </p:nvSpPr>
            <p:spPr bwMode="auto">
              <a:xfrm>
                <a:off x="5136" y="3024"/>
                <a:ext cx="0" cy="864"/>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9944" name="Freeform 24">
              <a:extLst>
                <a:ext uri="{FF2B5EF4-FFF2-40B4-BE49-F238E27FC236}">
                  <a16:creationId xmlns:a16="http://schemas.microsoft.com/office/drawing/2014/main" id="{29CE553F-4EEB-41D1-93D9-86FCF65BA9AE}"/>
                </a:ext>
              </a:extLst>
            </p:cNvPr>
            <p:cNvSpPr>
              <a:spLocks/>
            </p:cNvSpPr>
            <p:nvPr/>
          </p:nvSpPr>
          <p:spPr bwMode="auto">
            <a:xfrm>
              <a:off x="4785" y="3589"/>
              <a:ext cx="137" cy="23"/>
            </a:xfrm>
            <a:custGeom>
              <a:avLst/>
              <a:gdLst>
                <a:gd name="T0" fmla="*/ 0 w 181"/>
                <a:gd name="T1" fmla="*/ 0 h 75"/>
                <a:gd name="T2" fmla="*/ 69 w 181"/>
                <a:gd name="T3" fmla="*/ 21 h 75"/>
                <a:gd name="T4" fmla="*/ 103 w 181"/>
                <a:gd name="T5" fmla="*/ 14 h 75"/>
                <a:gd name="T6" fmla="*/ 137 w 181"/>
                <a:gd name="T7" fmla="*/ 0 h 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 h="75">
                  <a:moveTo>
                    <a:pt x="0" y="0"/>
                  </a:moveTo>
                  <a:cubicBezTo>
                    <a:pt x="34" y="30"/>
                    <a:pt x="68" y="61"/>
                    <a:pt x="91" y="68"/>
                  </a:cubicBezTo>
                  <a:cubicBezTo>
                    <a:pt x="114" y="75"/>
                    <a:pt x="121" y="56"/>
                    <a:pt x="136" y="45"/>
                  </a:cubicBezTo>
                  <a:cubicBezTo>
                    <a:pt x="151" y="34"/>
                    <a:pt x="166" y="17"/>
                    <a:pt x="181" y="0"/>
                  </a:cubicBezTo>
                </a:path>
              </a:pathLst>
            </a:custGeom>
            <a:solidFill>
              <a:srgbClr val="FF6600"/>
            </a:solidFill>
            <a:ln w="317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a:extLst>
              <a:ext uri="{FF2B5EF4-FFF2-40B4-BE49-F238E27FC236}">
                <a16:creationId xmlns:a16="http://schemas.microsoft.com/office/drawing/2014/main" id="{394BA7CF-0DAF-49D8-9E63-3F8C2377B54B}"/>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40963" name="Text Box 2">
            <a:extLst>
              <a:ext uri="{FF2B5EF4-FFF2-40B4-BE49-F238E27FC236}">
                <a16:creationId xmlns:a16="http://schemas.microsoft.com/office/drawing/2014/main" id="{ED0DCB9A-DC25-412C-8940-776E203CBF4E}"/>
              </a:ext>
            </a:extLst>
          </p:cNvPr>
          <p:cNvSpPr txBox="1">
            <a:spLocks noChangeArrowheads="1"/>
          </p:cNvSpPr>
          <p:nvPr/>
        </p:nvSpPr>
        <p:spPr bwMode="auto">
          <a:xfrm>
            <a:off x="2971800" y="-100013"/>
            <a:ext cx="266700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3600" b="1">
                <a:solidFill>
                  <a:srgbClr val="008000"/>
                </a:solidFill>
              </a:rPr>
              <a:t>Conclusions</a:t>
            </a:r>
            <a:endParaRPr lang="en-US" altLang="en-US" sz="3600"/>
          </a:p>
        </p:txBody>
      </p:sp>
      <p:sp>
        <p:nvSpPr>
          <p:cNvPr id="40964" name="Text Box 3">
            <a:extLst>
              <a:ext uri="{FF2B5EF4-FFF2-40B4-BE49-F238E27FC236}">
                <a16:creationId xmlns:a16="http://schemas.microsoft.com/office/drawing/2014/main" id="{831A3F30-85F2-48F2-8673-536AE8BECC04}"/>
              </a:ext>
            </a:extLst>
          </p:cNvPr>
          <p:cNvSpPr txBox="1">
            <a:spLocks noChangeArrowheads="1"/>
          </p:cNvSpPr>
          <p:nvPr/>
        </p:nvSpPr>
        <p:spPr bwMode="auto">
          <a:xfrm>
            <a:off x="1104900" y="512763"/>
            <a:ext cx="731996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buFontTx/>
              <a:buChar char="•"/>
            </a:pPr>
            <a:r>
              <a:rPr lang="en-US" altLang="en-US"/>
              <a:t>Overview of </a:t>
            </a:r>
            <a:r>
              <a:rPr lang="en-US" altLang="en-US">
                <a:solidFill>
                  <a:srgbClr val="FF0000"/>
                </a:solidFill>
              </a:rPr>
              <a:t>field enhancement</a:t>
            </a:r>
            <a:r>
              <a:rPr lang="en-US" altLang="en-US"/>
              <a:t> by transparent spherical particles is presented </a:t>
            </a:r>
          </a:p>
          <a:p>
            <a:pPr algn="just">
              <a:buFontTx/>
              <a:buChar char="•"/>
            </a:pPr>
            <a:endParaRPr lang="en-US" altLang="en-US"/>
          </a:p>
          <a:p>
            <a:pPr algn="just">
              <a:buFontTx/>
              <a:buChar char="•"/>
            </a:pPr>
            <a:r>
              <a:rPr lang="en-US" altLang="en-US"/>
              <a:t>Model based on </a:t>
            </a:r>
            <a:r>
              <a:rPr lang="en-US" altLang="en-US">
                <a:solidFill>
                  <a:srgbClr val="FF0000"/>
                </a:solidFill>
              </a:rPr>
              <a:t>local ablation</a:t>
            </a:r>
            <a:r>
              <a:rPr lang="en-US" altLang="en-US"/>
              <a:t> describes cleaning thresholds better than thermal expansion</a:t>
            </a:r>
          </a:p>
          <a:p>
            <a:pPr algn="just">
              <a:buFontTx/>
              <a:buChar char="•"/>
            </a:pPr>
            <a:endParaRPr lang="en-US" altLang="en-US"/>
          </a:p>
          <a:p>
            <a:pPr algn="just">
              <a:buFontTx/>
              <a:buChar char="•"/>
            </a:pPr>
            <a:r>
              <a:rPr lang="en-US" altLang="en-US">
                <a:solidFill>
                  <a:srgbClr val="FF0000"/>
                </a:solidFill>
              </a:rPr>
              <a:t>Principal limitations</a:t>
            </a:r>
            <a:r>
              <a:rPr lang="en-US" altLang="en-US"/>
              <a:t> for damage-free DLC are considered. For Si, substrate </a:t>
            </a:r>
            <a:r>
              <a:rPr lang="en-US" altLang="en-US">
                <a:solidFill>
                  <a:srgbClr val="FF0000"/>
                </a:solidFill>
              </a:rPr>
              <a:t>absorption</a:t>
            </a:r>
            <a:r>
              <a:rPr lang="en-US" altLang="en-US"/>
              <a:t> weaker than that of excimer lasers is advantageous. Move to IR and </a:t>
            </a:r>
            <a:r>
              <a:rPr lang="en-US" altLang="en-US">
                <a:solidFill>
                  <a:srgbClr val="FF0000"/>
                </a:solidFill>
              </a:rPr>
              <a:t>sub-ns</a:t>
            </a:r>
            <a:r>
              <a:rPr lang="en-US" altLang="en-US"/>
              <a:t> pulses is suggested</a:t>
            </a:r>
          </a:p>
          <a:p>
            <a:pPr algn="just">
              <a:buFontTx/>
              <a:buChar char="•"/>
            </a:pPr>
            <a:endParaRPr lang="en-US" altLang="en-US"/>
          </a:p>
          <a:p>
            <a:pPr algn="just">
              <a:buFontTx/>
              <a:buChar char="•"/>
            </a:pPr>
            <a:r>
              <a:rPr lang="en-US" altLang="en-US">
                <a:solidFill>
                  <a:srgbClr val="FF0000"/>
                </a:solidFill>
              </a:rPr>
              <a:t>High </a:t>
            </a:r>
            <a:r>
              <a:rPr lang="en-US" altLang="en-US" i="1">
                <a:solidFill>
                  <a:srgbClr val="FF0000"/>
                </a:solidFill>
              </a:rPr>
              <a:t>RH</a:t>
            </a:r>
            <a:r>
              <a:rPr lang="en-US" altLang="en-US"/>
              <a:t> improves cleaning of </a:t>
            </a:r>
            <a:r>
              <a:rPr lang="en-US" altLang="en-US">
                <a:solidFill>
                  <a:srgbClr val="FF0000"/>
                </a:solidFill>
              </a:rPr>
              <a:t>small particles</a:t>
            </a:r>
            <a:r>
              <a:rPr lang="en-US" altLang="en-US"/>
              <a:t>, hinders that of average particles and has no effect on large ones. This is attributed to gradual contribution of </a:t>
            </a:r>
            <a:r>
              <a:rPr lang="en-US" altLang="en-US">
                <a:solidFill>
                  <a:srgbClr val="FF0000"/>
                </a:solidFill>
              </a:rPr>
              <a:t>capillary condensed water</a:t>
            </a:r>
            <a:r>
              <a:rPr lang="en-US" altLang="en-US"/>
              <a:t> to ablative cleaning.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2">
            <a:extLst>
              <a:ext uri="{FF2B5EF4-FFF2-40B4-BE49-F238E27FC236}">
                <a16:creationId xmlns:a16="http://schemas.microsoft.com/office/drawing/2014/main" id="{9AA9D35C-E22C-497A-895B-6AE2382167B9}"/>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41987" name="Text Box 2">
            <a:extLst>
              <a:ext uri="{FF2B5EF4-FFF2-40B4-BE49-F238E27FC236}">
                <a16:creationId xmlns:a16="http://schemas.microsoft.com/office/drawing/2014/main" id="{78F82D1B-2A9B-42EA-966A-C941E1FFDDB5}"/>
              </a:ext>
            </a:extLst>
          </p:cNvPr>
          <p:cNvSpPr txBox="1">
            <a:spLocks noChangeArrowheads="1"/>
          </p:cNvSpPr>
          <p:nvPr/>
        </p:nvSpPr>
        <p:spPr bwMode="auto">
          <a:xfrm>
            <a:off x="0" y="2209800"/>
            <a:ext cx="7451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FF33CC"/>
                </a:solidFill>
              </a:rPr>
              <a:t>Singapore</a:t>
            </a:r>
          </a:p>
          <a:p>
            <a:r>
              <a:rPr lang="en-US" altLang="en-US"/>
              <a:t>Prof. B. Luk’yanchuk, Prof. M. Hong, Dr. Z. B. Wang</a:t>
            </a:r>
          </a:p>
        </p:txBody>
      </p:sp>
      <p:sp>
        <p:nvSpPr>
          <p:cNvPr id="41988" name="Text Box 3">
            <a:extLst>
              <a:ext uri="{FF2B5EF4-FFF2-40B4-BE49-F238E27FC236}">
                <a16:creationId xmlns:a16="http://schemas.microsoft.com/office/drawing/2014/main" id="{BB86E980-0272-4DE2-AAFC-9AE5CE260692}"/>
              </a:ext>
            </a:extLst>
          </p:cNvPr>
          <p:cNvSpPr txBox="1">
            <a:spLocks noChangeArrowheads="1"/>
          </p:cNvSpPr>
          <p:nvPr/>
        </p:nvSpPr>
        <p:spPr bwMode="auto">
          <a:xfrm>
            <a:off x="0" y="1295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FF33CC"/>
                </a:solidFill>
              </a:rPr>
              <a:t>Konstanz</a:t>
            </a:r>
          </a:p>
          <a:p>
            <a:r>
              <a:rPr lang="en-US" altLang="en-US"/>
              <a:t>Prof. P. Leiderer, DI. M. Mosbacher, Dr. H.-J. Münzer, DI. M. Olapinski</a:t>
            </a:r>
          </a:p>
        </p:txBody>
      </p:sp>
      <p:sp>
        <p:nvSpPr>
          <p:cNvPr id="41989" name="Text Box 4">
            <a:extLst>
              <a:ext uri="{FF2B5EF4-FFF2-40B4-BE49-F238E27FC236}">
                <a16:creationId xmlns:a16="http://schemas.microsoft.com/office/drawing/2014/main" id="{7D57FEA6-5A7E-4C13-AE48-C3716169F3E4}"/>
              </a:ext>
            </a:extLst>
          </p:cNvPr>
          <p:cNvSpPr txBox="1">
            <a:spLocks noChangeArrowheads="1"/>
          </p:cNvSpPr>
          <p:nvPr/>
        </p:nvSpPr>
        <p:spPr bwMode="auto">
          <a:xfrm>
            <a:off x="0" y="30480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FF33CC"/>
                </a:solidFill>
              </a:rPr>
              <a:t>Sydney</a:t>
            </a:r>
            <a:endParaRPr lang="en-US" altLang="en-US"/>
          </a:p>
          <a:p>
            <a:r>
              <a:rPr lang="en-US" altLang="en-US"/>
              <a:t>Prof. D. Kane, Dr. S. Pleasants</a:t>
            </a:r>
          </a:p>
        </p:txBody>
      </p:sp>
      <p:sp>
        <p:nvSpPr>
          <p:cNvPr id="41990" name="Text Box 5">
            <a:extLst>
              <a:ext uri="{FF2B5EF4-FFF2-40B4-BE49-F238E27FC236}">
                <a16:creationId xmlns:a16="http://schemas.microsoft.com/office/drawing/2014/main" id="{8EC14E3F-2842-4CEB-A3C4-1B075666CB40}"/>
              </a:ext>
            </a:extLst>
          </p:cNvPr>
          <p:cNvSpPr txBox="1">
            <a:spLocks noChangeArrowheads="1"/>
          </p:cNvSpPr>
          <p:nvPr/>
        </p:nvSpPr>
        <p:spPr bwMode="auto">
          <a:xfrm>
            <a:off x="0" y="457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FF33CC"/>
                </a:solidFill>
              </a:rPr>
              <a:t>Linz</a:t>
            </a:r>
          </a:p>
          <a:p>
            <a:r>
              <a:rPr lang="en-US" altLang="en-US"/>
              <a:t>Prof. D. Bäuerle, Dr. M.P. Delamare, DI. G. Schrems, Dr. K. Piglmayer</a:t>
            </a:r>
          </a:p>
        </p:txBody>
      </p:sp>
      <p:sp>
        <p:nvSpPr>
          <p:cNvPr id="41991" name="Text Box 6">
            <a:extLst>
              <a:ext uri="{FF2B5EF4-FFF2-40B4-BE49-F238E27FC236}">
                <a16:creationId xmlns:a16="http://schemas.microsoft.com/office/drawing/2014/main" id="{D95A7978-EB44-4307-9E35-B59A793155F0}"/>
              </a:ext>
            </a:extLst>
          </p:cNvPr>
          <p:cNvSpPr txBox="1">
            <a:spLocks noChangeArrowheads="1"/>
          </p:cNvSpPr>
          <p:nvPr/>
        </p:nvSpPr>
        <p:spPr bwMode="auto">
          <a:xfrm>
            <a:off x="0" y="4581525"/>
            <a:ext cx="6629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u="sng">
                <a:solidFill>
                  <a:srgbClr val="FF0000"/>
                </a:solidFill>
              </a:rPr>
              <a:t>Funding:</a:t>
            </a:r>
          </a:p>
          <a:p>
            <a:pPr algn="just"/>
            <a:r>
              <a:rPr lang="en-US" altLang="en-US"/>
              <a:t>EU TMR Laser Cleaning, #ERBFMRXCT98 0188, coordinator Prof. R. Oltra, </a:t>
            </a:r>
            <a:r>
              <a:rPr lang="en-US" altLang="en-US" b="1" u="sng">
                <a:solidFill>
                  <a:srgbClr val="FF33CC"/>
                </a:solidFill>
              </a:rPr>
              <a:t>Dijon</a:t>
            </a:r>
          </a:p>
          <a:p>
            <a:pPr algn="just"/>
            <a:r>
              <a:rPr lang="en-US" altLang="en-US"/>
              <a:t>Austrian Science Fund (FWF), P14700-TPH</a:t>
            </a:r>
            <a:endParaRPr lang="en-US" altLang="en-US" b="1" u="sng">
              <a:solidFill>
                <a:srgbClr val="FF33CC"/>
              </a:solidFill>
            </a:endParaRPr>
          </a:p>
        </p:txBody>
      </p:sp>
      <p:sp>
        <p:nvSpPr>
          <p:cNvPr id="41992" name="Text Box 7">
            <a:extLst>
              <a:ext uri="{FF2B5EF4-FFF2-40B4-BE49-F238E27FC236}">
                <a16:creationId xmlns:a16="http://schemas.microsoft.com/office/drawing/2014/main" id="{28E6AF66-D993-4101-A5BC-7114831C6C5C}"/>
              </a:ext>
            </a:extLst>
          </p:cNvPr>
          <p:cNvSpPr txBox="1">
            <a:spLocks noChangeArrowheads="1"/>
          </p:cNvSpPr>
          <p:nvPr/>
        </p:nvSpPr>
        <p:spPr bwMode="auto">
          <a:xfrm>
            <a:off x="3275013" y="76200"/>
            <a:ext cx="2595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0000FF"/>
                </a:solidFill>
              </a:rPr>
              <a:t>Acknowledgments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a:extLst>
              <a:ext uri="{FF2B5EF4-FFF2-40B4-BE49-F238E27FC236}">
                <a16:creationId xmlns:a16="http://schemas.microsoft.com/office/drawing/2014/main" id="{FFCB4B0C-B482-485E-B456-32B1944CCAC4}"/>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8195" name="Text Box 2">
            <a:extLst>
              <a:ext uri="{FF2B5EF4-FFF2-40B4-BE49-F238E27FC236}">
                <a16:creationId xmlns:a16="http://schemas.microsoft.com/office/drawing/2014/main" id="{0E1C9137-A7C8-4426-A6CA-C3411A0A6275}"/>
              </a:ext>
            </a:extLst>
          </p:cNvPr>
          <p:cNvSpPr txBox="1">
            <a:spLocks noChangeArrowheads="1"/>
          </p:cNvSpPr>
          <p:nvPr/>
        </p:nvSpPr>
        <p:spPr bwMode="auto">
          <a:xfrm>
            <a:off x="3328988" y="0"/>
            <a:ext cx="2484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1D+3D expansion</a:t>
            </a:r>
            <a:endParaRPr lang="en-US" altLang="en-US" b="1">
              <a:solidFill>
                <a:srgbClr val="0000FF"/>
              </a:solidFill>
            </a:endParaRPr>
          </a:p>
        </p:txBody>
      </p:sp>
      <p:sp>
        <p:nvSpPr>
          <p:cNvPr id="243715" name="Text Box 3">
            <a:extLst>
              <a:ext uri="{FF2B5EF4-FFF2-40B4-BE49-F238E27FC236}">
                <a16:creationId xmlns:a16="http://schemas.microsoft.com/office/drawing/2014/main" id="{3735005C-A793-4971-A7E9-4C4FBF9BD3B4}"/>
              </a:ext>
            </a:extLst>
          </p:cNvPr>
          <p:cNvSpPr txBox="1">
            <a:spLocks noChangeArrowheads="1"/>
          </p:cNvSpPr>
          <p:nvPr/>
        </p:nvSpPr>
        <p:spPr bwMode="auto">
          <a:xfrm>
            <a:off x="3997325" y="2436813"/>
            <a:ext cx="503872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ct val="50000"/>
              </a:spcBef>
              <a:buFontTx/>
              <a:buChar char="•"/>
            </a:pPr>
            <a:r>
              <a:rPr lang="en-US" altLang="en-US"/>
              <a:t>heavy particles: elastic </a:t>
            </a:r>
            <a:r>
              <a:rPr lang="en-US" altLang="en-US">
                <a:solidFill>
                  <a:srgbClr val="FF33CC"/>
                </a:solidFill>
              </a:rPr>
              <a:t>energy</a:t>
            </a:r>
            <a:r>
              <a:rPr lang="en-US" altLang="en-US"/>
              <a:t> </a:t>
            </a:r>
            <a:r>
              <a:rPr lang="en-US" altLang="en-US" i="1"/>
              <a:t>E</a:t>
            </a:r>
            <a:r>
              <a:rPr lang="en-US" altLang="en-US" i="1" baseline="-25000"/>
              <a:t>elastic</a:t>
            </a:r>
            <a:r>
              <a:rPr lang="en-US" altLang="en-US" i="1"/>
              <a:t>&gt;E</a:t>
            </a:r>
            <a:r>
              <a:rPr lang="en-US" altLang="en-US" i="1" baseline="-25000"/>
              <a:t>adhesion</a:t>
            </a:r>
          </a:p>
          <a:p>
            <a:pPr lvl="1">
              <a:spcBef>
                <a:spcPct val="50000"/>
              </a:spcBef>
              <a:buFontTx/>
              <a:buChar char="•"/>
            </a:pPr>
            <a:r>
              <a:rPr lang="en-US" altLang="en-US"/>
              <a:t>small particles: </a:t>
            </a:r>
            <a:r>
              <a:rPr lang="en-US" altLang="en-US">
                <a:solidFill>
                  <a:srgbClr val="FF33CC"/>
                </a:solidFill>
              </a:rPr>
              <a:t>force</a:t>
            </a:r>
            <a:r>
              <a:rPr lang="en-US" altLang="en-US"/>
              <a:t> of inertia </a:t>
            </a:r>
            <a:r>
              <a:rPr lang="en-US" altLang="en-US" i="1"/>
              <a:t>F</a:t>
            </a:r>
            <a:r>
              <a:rPr lang="en-US" altLang="en-US" i="1" baseline="-25000"/>
              <a:t>cleaning</a:t>
            </a:r>
            <a:r>
              <a:rPr lang="en-US" altLang="en-US" i="1"/>
              <a:t>&gt;F</a:t>
            </a:r>
            <a:r>
              <a:rPr lang="en-US" altLang="en-US" i="1" baseline="-25000"/>
              <a:t>adhesion</a:t>
            </a:r>
          </a:p>
        </p:txBody>
      </p:sp>
      <p:pic>
        <p:nvPicPr>
          <p:cNvPr id="8197" name="Picture 4" descr="elastic energy 3D">
            <a:extLst>
              <a:ext uri="{FF2B5EF4-FFF2-40B4-BE49-F238E27FC236}">
                <a16:creationId xmlns:a16="http://schemas.microsoft.com/office/drawing/2014/main" id="{6DA935F0-1F09-4B81-B2EB-2343C2A105D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27125"/>
            <a:ext cx="32924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5">
            <a:extLst>
              <a:ext uri="{FF2B5EF4-FFF2-40B4-BE49-F238E27FC236}">
                <a16:creationId xmlns:a16="http://schemas.microsoft.com/office/drawing/2014/main" id="{878935D4-64A1-410D-8AD5-FE19C36168C8}"/>
              </a:ext>
            </a:extLst>
          </p:cNvPr>
          <p:cNvSpPr>
            <a:spLocks noChangeArrowheads="1"/>
          </p:cNvSpPr>
          <p:nvPr/>
        </p:nvSpPr>
        <p:spPr bwMode="auto">
          <a:xfrm>
            <a:off x="4700588" y="1628775"/>
            <a:ext cx="271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Removal conditions: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additive="base">
                                        <p:cTn id="7" dur="500" fill="hold"/>
                                        <p:tgtEl>
                                          <p:spTgt spid="2437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3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3715">
                                            <p:txEl>
                                              <p:pRg st="1" end="1"/>
                                            </p:txEl>
                                          </p:spTgt>
                                        </p:tgtEl>
                                        <p:attrNameLst>
                                          <p:attrName>style.visibility</p:attrName>
                                        </p:attrNameLst>
                                      </p:cBhvr>
                                      <p:to>
                                        <p:strVal val="visible"/>
                                      </p:to>
                                    </p:set>
                                    <p:anim calcmode="lin" valueType="num">
                                      <p:cBhvr additive="base">
                                        <p:cTn id="13" dur="500" fill="hold"/>
                                        <p:tgtEl>
                                          <p:spTgt spid="2437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37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a:extLst>
              <a:ext uri="{FF2B5EF4-FFF2-40B4-BE49-F238E27FC236}">
                <a16:creationId xmlns:a16="http://schemas.microsoft.com/office/drawing/2014/main" id="{1B8DC6BF-C38D-4416-A771-981CF6BECA55}"/>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9219" name="Text Box 2">
            <a:extLst>
              <a:ext uri="{FF2B5EF4-FFF2-40B4-BE49-F238E27FC236}">
                <a16:creationId xmlns:a16="http://schemas.microsoft.com/office/drawing/2014/main" id="{ABA68864-6823-46CF-AB4A-54B2A7039412}"/>
              </a:ext>
            </a:extLst>
          </p:cNvPr>
          <p:cNvSpPr txBox="1">
            <a:spLocks noChangeArrowheads="1"/>
          </p:cNvSpPr>
          <p:nvPr/>
        </p:nvSpPr>
        <p:spPr bwMode="auto">
          <a:xfrm>
            <a:off x="1366838" y="0"/>
            <a:ext cx="637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Thermal expansion: theory and experiment</a:t>
            </a:r>
            <a:endParaRPr lang="en-US" altLang="en-US" b="1">
              <a:solidFill>
                <a:srgbClr val="0000FF"/>
              </a:solidFill>
            </a:endParaRPr>
          </a:p>
        </p:txBody>
      </p:sp>
      <p:sp>
        <p:nvSpPr>
          <p:cNvPr id="9220" name="Text Box 4">
            <a:extLst>
              <a:ext uri="{FF2B5EF4-FFF2-40B4-BE49-F238E27FC236}">
                <a16:creationId xmlns:a16="http://schemas.microsoft.com/office/drawing/2014/main" id="{7A2BB471-C0E2-4D45-A652-B3B34C7ED2C3}"/>
              </a:ext>
            </a:extLst>
          </p:cNvPr>
          <p:cNvSpPr txBox="1">
            <a:spLocks noChangeArrowheads="1"/>
          </p:cNvSpPr>
          <p:nvPr/>
        </p:nvSpPr>
        <p:spPr bwMode="auto">
          <a:xfrm>
            <a:off x="6335713" y="1089025"/>
            <a:ext cx="2286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ym typeface="Symbol" panose="05050102010706020507" pitchFamily="18" charset="2"/>
              </a:rPr>
              <a:t>SiO</a:t>
            </a:r>
            <a:r>
              <a:rPr lang="en-US" altLang="en-US" sz="2000" baseline="-25000">
                <a:sym typeface="Symbol" panose="05050102010706020507" pitchFamily="18" charset="2"/>
              </a:rPr>
              <a:t>2</a:t>
            </a:r>
            <a:r>
              <a:rPr lang="en-US" altLang="en-US" sz="2000">
                <a:sym typeface="Symbol" panose="05050102010706020507" pitchFamily="18" charset="2"/>
              </a:rPr>
              <a:t>/Si, </a:t>
            </a:r>
            <a:r>
              <a:rPr lang="en-US" altLang="en-US" sz="2000" i="1">
                <a:sym typeface="Symbol" panose="05050102010706020507" pitchFamily="18" charset="2"/>
              </a:rPr>
              <a:t>n</a:t>
            </a:r>
            <a:r>
              <a:rPr lang="en-US" altLang="en-US" sz="2000">
                <a:sym typeface="Symbol" panose="05050102010706020507" pitchFamily="18" charset="2"/>
              </a:rPr>
              <a:t>=1.5</a:t>
            </a:r>
            <a:endParaRPr lang="en-US" altLang="en-US" sz="2000" i="1">
              <a:sym typeface="Symbol" panose="05050102010706020507" pitchFamily="18" charset="2"/>
            </a:endParaRPr>
          </a:p>
          <a:p>
            <a:r>
              <a:rPr lang="en-US" altLang="en-US" sz="2000" i="1">
                <a:solidFill>
                  <a:srgbClr val="0000FF"/>
                </a:solidFill>
                <a:sym typeface="Symbol" panose="05050102010706020507" pitchFamily="18" charset="2"/>
              </a:rPr>
              <a:t></a:t>
            </a:r>
            <a:r>
              <a:rPr lang="en-US" altLang="en-US" sz="2000">
                <a:solidFill>
                  <a:srgbClr val="0000FF"/>
                </a:solidFill>
              </a:rPr>
              <a:t>=248 nm</a:t>
            </a:r>
          </a:p>
          <a:p>
            <a:r>
              <a:rPr lang="en-US" altLang="en-US" sz="2000" i="1">
                <a:sym typeface="Symbol" panose="05050102010706020507" pitchFamily="18" charset="2"/>
              </a:rPr>
              <a:t></a:t>
            </a:r>
            <a:r>
              <a:rPr lang="en-US" altLang="en-US" sz="2000"/>
              <a:t>=27 ns</a:t>
            </a:r>
          </a:p>
        </p:txBody>
      </p:sp>
      <p:sp>
        <p:nvSpPr>
          <p:cNvPr id="9221" name="Text Box 5">
            <a:extLst>
              <a:ext uri="{FF2B5EF4-FFF2-40B4-BE49-F238E27FC236}">
                <a16:creationId xmlns:a16="http://schemas.microsoft.com/office/drawing/2014/main" id="{2E92716F-2C81-413A-B264-22CB56D4BE83}"/>
              </a:ext>
            </a:extLst>
          </p:cNvPr>
          <p:cNvSpPr txBox="1">
            <a:spLocks noChangeArrowheads="1"/>
          </p:cNvSpPr>
          <p:nvPr/>
        </p:nvSpPr>
        <p:spPr bwMode="auto">
          <a:xfrm>
            <a:off x="142875" y="6057900"/>
            <a:ext cx="4645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a:t>Schrems, Mühlberger, et. al</a:t>
            </a:r>
            <a:r>
              <a:rPr lang="en-US" altLang="en-US" sz="1600"/>
              <a:t>,</a:t>
            </a:r>
            <a:r>
              <a:rPr lang="en-GB" altLang="en-US" sz="1600"/>
              <a:t> </a:t>
            </a:r>
            <a:r>
              <a:rPr lang="en-US" altLang="en-US" sz="1600" i="1"/>
              <a:t>Proc. SPIE</a:t>
            </a:r>
            <a:r>
              <a:rPr lang="en-GB" altLang="en-US" sz="1600" i="1"/>
              <a:t>,</a:t>
            </a:r>
            <a:r>
              <a:rPr lang="en-GB" altLang="en-US" sz="1600"/>
              <a:t> (2002)</a:t>
            </a:r>
            <a:endParaRPr lang="en-US" altLang="en-US" sz="1600"/>
          </a:p>
          <a:p>
            <a:r>
              <a:rPr lang="en-GB" altLang="en-US" sz="1600" i="1"/>
              <a:t>* Laser Cleaning</a:t>
            </a:r>
            <a:r>
              <a:rPr lang="en-GB" altLang="en-US" sz="1600"/>
              <a:t>, Luk'yanchuk ed., (2002)</a:t>
            </a:r>
          </a:p>
        </p:txBody>
      </p:sp>
      <p:graphicFrame>
        <p:nvGraphicFramePr>
          <p:cNvPr id="9222" name="Object 6">
            <a:extLst>
              <a:ext uri="{FF2B5EF4-FFF2-40B4-BE49-F238E27FC236}">
                <a16:creationId xmlns:a16="http://schemas.microsoft.com/office/drawing/2014/main" id="{48243A0A-3C5B-4F8A-9058-0BA812D211D2}"/>
              </a:ext>
            </a:extLst>
          </p:cNvPr>
          <p:cNvGraphicFramePr>
            <a:graphicFrameLocks noChangeAspect="1"/>
          </p:cNvGraphicFramePr>
          <p:nvPr/>
        </p:nvGraphicFramePr>
        <p:xfrm>
          <a:off x="333375" y="1196975"/>
          <a:ext cx="5883275" cy="4029075"/>
        </p:xfrm>
        <a:graphic>
          <a:graphicData uri="http://schemas.openxmlformats.org/presentationml/2006/ole">
            <mc:AlternateContent xmlns:mc="http://schemas.openxmlformats.org/markup-compatibility/2006">
              <mc:Choice xmlns:v="urn:schemas-microsoft-com:vml" Requires="v">
                <p:oleObj spid="_x0000_s9225" name="Graph" r:id="rId3" imgW="4809744" imgH="2882189" progId="Origin50.Graph">
                  <p:embed/>
                </p:oleObj>
              </mc:Choice>
              <mc:Fallback>
                <p:oleObj name="Graph" r:id="rId3" imgW="4809744" imgH="2882189" progId="Origin50.Graph">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l="3137" t="12488" r="35681" b="17607"/>
                      <a:stretch>
                        <a:fillRect/>
                      </a:stretch>
                    </p:blipFill>
                    <p:spPr bwMode="auto">
                      <a:xfrm>
                        <a:off x="333375" y="1196975"/>
                        <a:ext cx="58832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a:extLst>
              <a:ext uri="{FF2B5EF4-FFF2-40B4-BE49-F238E27FC236}">
                <a16:creationId xmlns:a16="http://schemas.microsoft.com/office/drawing/2014/main" id="{1C69374D-737F-48FE-A616-03DF89267F02}"/>
              </a:ext>
            </a:extLst>
          </p:cNvPr>
          <p:cNvSpPr txBox="1">
            <a:spLocks noChangeArrowheads="1"/>
          </p:cNvSpPr>
          <p:nvPr/>
        </p:nvSpPr>
        <p:spPr bwMode="auto">
          <a:xfrm>
            <a:off x="6443663" y="2636838"/>
            <a:ext cx="16732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t>1D too weak</a:t>
            </a:r>
          </a:p>
          <a:p>
            <a:r>
              <a:rPr lang="en-US" altLang="en-US" sz="2000"/>
              <a:t>3D OK*</a:t>
            </a:r>
          </a:p>
          <a:p>
            <a:r>
              <a:rPr lang="en-US" altLang="en-US" sz="2000"/>
              <a:t>wrong slope:</a:t>
            </a:r>
            <a:endParaRPr lang="en-US" altLang="en-US" sz="2000">
              <a:solidFill>
                <a:srgbClr val="FF0000"/>
              </a:solidFill>
            </a:endParaRPr>
          </a:p>
        </p:txBody>
      </p:sp>
      <p:sp>
        <p:nvSpPr>
          <p:cNvPr id="246792" name="Text Box 8">
            <a:extLst>
              <a:ext uri="{FF2B5EF4-FFF2-40B4-BE49-F238E27FC236}">
                <a16:creationId xmlns:a16="http://schemas.microsoft.com/office/drawing/2014/main" id="{D73922E5-734E-43A7-A3A5-3D16EC046233}"/>
              </a:ext>
            </a:extLst>
          </p:cNvPr>
          <p:cNvSpPr txBox="1">
            <a:spLocks noChangeArrowheads="1"/>
          </p:cNvSpPr>
          <p:nvPr/>
        </p:nvSpPr>
        <p:spPr bwMode="auto">
          <a:xfrm>
            <a:off x="6516688" y="4256088"/>
            <a:ext cx="176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a:solidFill>
                  <a:srgbClr val="FF0000"/>
                </a:solidFill>
              </a:rPr>
              <a:t>local ablation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6792"/>
                                        </p:tgtEl>
                                        <p:attrNameLst>
                                          <p:attrName>style.visibility</p:attrName>
                                        </p:attrNameLst>
                                      </p:cBhvr>
                                      <p:to>
                                        <p:strVal val="visible"/>
                                      </p:to>
                                    </p:set>
                                    <p:anim calcmode="lin" valueType="num">
                                      <p:cBhvr additive="base">
                                        <p:cTn id="7" dur="500" fill="hold"/>
                                        <p:tgtEl>
                                          <p:spTgt spid="246792"/>
                                        </p:tgtEl>
                                        <p:attrNameLst>
                                          <p:attrName>ppt_x</p:attrName>
                                        </p:attrNameLst>
                                      </p:cBhvr>
                                      <p:tavLst>
                                        <p:tav tm="0">
                                          <p:val>
                                            <p:strVal val="1+#ppt_w/2"/>
                                          </p:val>
                                        </p:tav>
                                        <p:tav tm="100000">
                                          <p:val>
                                            <p:strVal val="#ppt_x"/>
                                          </p:val>
                                        </p:tav>
                                      </p:tavLst>
                                    </p:anim>
                                    <p:anim calcmode="lin" valueType="num">
                                      <p:cBhvr additive="base">
                                        <p:cTn id="8" dur="500" fill="hold"/>
                                        <p:tgtEl>
                                          <p:spTgt spid="246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a:extLst>
              <a:ext uri="{FF2B5EF4-FFF2-40B4-BE49-F238E27FC236}">
                <a16:creationId xmlns:a16="http://schemas.microsoft.com/office/drawing/2014/main" id="{EE192660-2A85-4C61-9888-B76DF52D8C1D}"/>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pic>
        <p:nvPicPr>
          <p:cNvPr id="10243" name="Picture 2">
            <a:extLst>
              <a:ext uri="{FF2B5EF4-FFF2-40B4-BE49-F238E27FC236}">
                <a16:creationId xmlns:a16="http://schemas.microsoft.com/office/drawing/2014/main" id="{BB378502-B2E1-45AA-9EF3-897036BED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6518"/>
          <a:stretch>
            <a:fillRect/>
          </a:stretch>
        </p:blipFill>
        <p:spPr bwMode="auto">
          <a:xfrm>
            <a:off x="381000" y="1362075"/>
            <a:ext cx="3152775"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3">
            <a:extLst>
              <a:ext uri="{FF2B5EF4-FFF2-40B4-BE49-F238E27FC236}">
                <a16:creationId xmlns:a16="http://schemas.microsoft.com/office/drawing/2014/main" id="{29DC7F99-9EFC-4E63-9B53-C9E37F4B0A44}"/>
              </a:ext>
            </a:extLst>
          </p:cNvPr>
          <p:cNvSpPr txBox="1">
            <a:spLocks noChangeArrowheads="1"/>
          </p:cNvSpPr>
          <p:nvPr/>
        </p:nvSpPr>
        <p:spPr bwMode="auto">
          <a:xfrm>
            <a:off x="1331913" y="44450"/>
            <a:ext cx="64595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CC0099"/>
                </a:solidFill>
              </a:rPr>
              <a:t>                   Damage – common in DLC</a:t>
            </a:r>
          </a:p>
          <a:p>
            <a:pPr>
              <a:spcBef>
                <a:spcPct val="50000"/>
              </a:spcBef>
            </a:pPr>
            <a:r>
              <a:rPr lang="en-US" altLang="en-US" b="1">
                <a:solidFill>
                  <a:srgbClr val="0000FF"/>
                </a:solidFill>
              </a:rPr>
              <a:t>Different materials, pulse lengths, wavelength</a:t>
            </a:r>
          </a:p>
        </p:txBody>
      </p:sp>
      <p:pic>
        <p:nvPicPr>
          <p:cNvPr id="10245" name="Picture 4" descr="37">
            <a:extLst>
              <a:ext uri="{FF2B5EF4-FFF2-40B4-BE49-F238E27FC236}">
                <a16:creationId xmlns:a16="http://schemas.microsoft.com/office/drawing/2014/main" id="{2ED6EFDF-055E-4714-BC92-69EFFE650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81125"/>
            <a:ext cx="3429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5">
            <a:extLst>
              <a:ext uri="{FF2B5EF4-FFF2-40B4-BE49-F238E27FC236}">
                <a16:creationId xmlns:a16="http://schemas.microsoft.com/office/drawing/2014/main" id="{7D48C739-3F58-44F6-B335-327350665607}"/>
              </a:ext>
            </a:extLst>
          </p:cNvPr>
          <p:cNvSpPr txBox="1">
            <a:spLocks noChangeArrowheads="1"/>
          </p:cNvSpPr>
          <p:nvPr/>
        </p:nvSpPr>
        <p:spPr bwMode="auto">
          <a:xfrm>
            <a:off x="5364163" y="4473575"/>
            <a:ext cx="30591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solidFill>
                  <a:srgbClr val="0000CC"/>
                </a:solidFill>
              </a:rPr>
              <a:t>SiO</a:t>
            </a:r>
            <a:r>
              <a:rPr lang="en-GB" altLang="en-US" baseline="-25000">
                <a:solidFill>
                  <a:srgbClr val="0000CC"/>
                </a:solidFill>
              </a:rPr>
              <a:t>2</a:t>
            </a:r>
            <a:r>
              <a:rPr lang="en-GB" altLang="en-US">
                <a:solidFill>
                  <a:srgbClr val="0000CC"/>
                </a:solidFill>
              </a:rPr>
              <a:t>/Si</a:t>
            </a:r>
            <a:r>
              <a:rPr lang="en-GB" altLang="en-US"/>
              <a:t>, 1500 nm, </a:t>
            </a:r>
          </a:p>
          <a:p>
            <a:pPr eaLnBrk="1" hangingPunct="1"/>
            <a:r>
              <a:rPr lang="en-GB" altLang="en-US" i="1">
                <a:sym typeface="Symbol" panose="05050102010706020507" pitchFamily="18" charset="2"/>
              </a:rPr>
              <a:t></a:t>
            </a:r>
            <a:r>
              <a:rPr lang="en-GB" altLang="en-US"/>
              <a:t> = 500 mJ/cm² </a:t>
            </a:r>
            <a:r>
              <a:rPr lang="en-GB" altLang="en-US">
                <a:sym typeface="Symbol" panose="05050102010706020507" pitchFamily="18" charset="2"/>
              </a:rPr>
              <a:t></a:t>
            </a:r>
            <a:r>
              <a:rPr lang="en-GB" altLang="en-US" i="1">
                <a:sym typeface="Symbol" panose="05050102010706020507" pitchFamily="18" charset="2"/>
              </a:rPr>
              <a:t> </a:t>
            </a:r>
            <a:r>
              <a:rPr lang="en-GB" altLang="en-US" i="1" baseline="-25000"/>
              <a:t>cl</a:t>
            </a:r>
          </a:p>
          <a:p>
            <a:pPr eaLnBrk="1" hangingPunct="1"/>
            <a:r>
              <a:rPr lang="en-GB" altLang="en-US">
                <a:solidFill>
                  <a:schemeClr val="accent2"/>
                </a:solidFill>
                <a:sym typeface="Symbol" panose="05050102010706020507" pitchFamily="18" charset="2"/>
              </a:rPr>
              <a:t></a:t>
            </a:r>
            <a:r>
              <a:rPr lang="en-GB" altLang="en-US" i="1">
                <a:solidFill>
                  <a:schemeClr val="accent2"/>
                </a:solidFill>
                <a:sym typeface="Symbol" panose="05050102010706020507" pitchFamily="18" charset="2"/>
              </a:rPr>
              <a:t></a:t>
            </a:r>
            <a:r>
              <a:rPr lang="en-GB" altLang="en-US">
                <a:solidFill>
                  <a:schemeClr val="accent2"/>
                </a:solidFill>
                <a:sym typeface="Symbol" panose="05050102010706020507" pitchFamily="18" charset="2"/>
              </a:rPr>
              <a:t>=</a:t>
            </a:r>
            <a:r>
              <a:rPr lang="en-GB" altLang="en-US">
                <a:solidFill>
                  <a:schemeClr val="accent2"/>
                </a:solidFill>
              </a:rPr>
              <a:t>1064 nm</a:t>
            </a:r>
            <a:r>
              <a:rPr lang="en-GB" altLang="en-US"/>
              <a:t>, 6 ns</a:t>
            </a:r>
          </a:p>
        </p:txBody>
      </p:sp>
      <p:sp>
        <p:nvSpPr>
          <p:cNvPr id="10247" name="Text Box 6">
            <a:extLst>
              <a:ext uri="{FF2B5EF4-FFF2-40B4-BE49-F238E27FC236}">
                <a16:creationId xmlns:a16="http://schemas.microsoft.com/office/drawing/2014/main" id="{F51B3F46-7D2A-4FFA-8B39-62046BCDED8C}"/>
              </a:ext>
            </a:extLst>
          </p:cNvPr>
          <p:cNvSpPr txBox="1">
            <a:spLocks noChangeArrowheads="1"/>
          </p:cNvSpPr>
          <p:nvPr/>
        </p:nvSpPr>
        <p:spPr bwMode="auto">
          <a:xfrm>
            <a:off x="142875" y="4622800"/>
            <a:ext cx="3960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solidFill>
                  <a:srgbClr val="0000CC"/>
                </a:solidFill>
              </a:rPr>
              <a:t>PS/Si</a:t>
            </a:r>
            <a:r>
              <a:rPr lang="en-GB" altLang="en-US"/>
              <a:t>, 800 nm, </a:t>
            </a:r>
            <a:r>
              <a:rPr lang="en-GB" altLang="en-US" i="1">
                <a:sym typeface="Symbol" panose="05050102010706020507" pitchFamily="18" charset="2"/>
              </a:rPr>
              <a:t></a:t>
            </a:r>
            <a:r>
              <a:rPr lang="en-GB" altLang="en-US"/>
              <a:t> ~25 mJ/cm²</a:t>
            </a:r>
            <a:endParaRPr lang="en-GB" altLang="en-US" baseline="-25000"/>
          </a:p>
          <a:p>
            <a:pPr eaLnBrk="1" hangingPunct="1"/>
            <a:r>
              <a:rPr lang="en-GB" altLang="en-US">
                <a:solidFill>
                  <a:schemeClr val="accent2"/>
                </a:solidFill>
                <a:sym typeface="Symbol" panose="05050102010706020507" pitchFamily="18" charset="2"/>
              </a:rPr>
              <a:t></a:t>
            </a:r>
            <a:r>
              <a:rPr lang="en-GB" altLang="en-US" i="1">
                <a:solidFill>
                  <a:schemeClr val="accent2"/>
                </a:solidFill>
                <a:sym typeface="Symbol" panose="05050102010706020507" pitchFamily="18" charset="2"/>
              </a:rPr>
              <a:t></a:t>
            </a:r>
            <a:r>
              <a:rPr lang="en-GB" altLang="en-US">
                <a:solidFill>
                  <a:schemeClr val="accent2"/>
                </a:solidFill>
                <a:sym typeface="Symbol" panose="05050102010706020507" pitchFamily="18" charset="2"/>
              </a:rPr>
              <a:t>=</a:t>
            </a:r>
            <a:r>
              <a:rPr lang="en-GB" altLang="en-US">
                <a:solidFill>
                  <a:schemeClr val="accent2"/>
                </a:solidFill>
              </a:rPr>
              <a:t>800 nm</a:t>
            </a:r>
            <a:r>
              <a:rPr lang="en-GB" altLang="en-US"/>
              <a:t>, 30 ps</a:t>
            </a:r>
          </a:p>
        </p:txBody>
      </p:sp>
      <p:sp>
        <p:nvSpPr>
          <p:cNvPr id="10248" name="Rectangle 7">
            <a:extLst>
              <a:ext uri="{FF2B5EF4-FFF2-40B4-BE49-F238E27FC236}">
                <a16:creationId xmlns:a16="http://schemas.microsoft.com/office/drawing/2014/main" id="{78DCD5C7-B575-4A0B-9958-04C408777E80}"/>
              </a:ext>
            </a:extLst>
          </p:cNvPr>
          <p:cNvSpPr>
            <a:spLocks noChangeArrowheads="1"/>
          </p:cNvSpPr>
          <p:nvPr/>
        </p:nvSpPr>
        <p:spPr bwMode="auto">
          <a:xfrm>
            <a:off x="142875" y="5792788"/>
            <a:ext cx="457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Mosbacher, Münzer et. al., </a:t>
            </a:r>
            <a:r>
              <a:rPr lang="en-US" altLang="en-US" sz="1600" i="1"/>
              <a:t>Appl. Phys. A, </a:t>
            </a:r>
            <a:r>
              <a:rPr lang="en-US" altLang="en-US" sz="1600"/>
              <a:t>2001</a:t>
            </a:r>
          </a:p>
        </p:txBody>
      </p:sp>
      <p:sp>
        <p:nvSpPr>
          <p:cNvPr id="10249" name="Rectangle 8">
            <a:extLst>
              <a:ext uri="{FF2B5EF4-FFF2-40B4-BE49-F238E27FC236}">
                <a16:creationId xmlns:a16="http://schemas.microsoft.com/office/drawing/2014/main" id="{C867F77C-2EBA-4D84-8DAD-E10EEC8F2F2B}"/>
              </a:ext>
            </a:extLst>
          </p:cNvPr>
          <p:cNvSpPr>
            <a:spLocks noChangeArrowheads="1"/>
          </p:cNvSpPr>
          <p:nvPr/>
        </p:nvSpPr>
        <p:spPr bwMode="auto">
          <a:xfrm>
            <a:off x="5364163" y="5768975"/>
            <a:ext cx="3311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Schrems, PhD thesis, Linz, 2002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a:extLst>
              <a:ext uri="{FF2B5EF4-FFF2-40B4-BE49-F238E27FC236}">
                <a16:creationId xmlns:a16="http://schemas.microsoft.com/office/drawing/2014/main" id="{B5263DFD-8EB4-4A37-B7E8-54F1692246A7}"/>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pic>
        <p:nvPicPr>
          <p:cNvPr id="11267" name="Picture 2">
            <a:extLst>
              <a:ext uri="{FF2B5EF4-FFF2-40B4-BE49-F238E27FC236}">
                <a16:creationId xmlns:a16="http://schemas.microsoft.com/office/drawing/2014/main" id="{9782472F-DC56-4B10-8795-54191C954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292"/>
          <a:stretch>
            <a:fillRect/>
          </a:stretch>
        </p:blipFill>
        <p:spPr bwMode="auto">
          <a:xfrm>
            <a:off x="228600" y="1130300"/>
            <a:ext cx="43767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3">
            <a:extLst>
              <a:ext uri="{FF2B5EF4-FFF2-40B4-BE49-F238E27FC236}">
                <a16:creationId xmlns:a16="http://schemas.microsoft.com/office/drawing/2014/main" id="{D0E84611-B271-4A52-9BFE-2A26E509C838}"/>
              </a:ext>
            </a:extLst>
          </p:cNvPr>
          <p:cNvSpPr txBox="1">
            <a:spLocks noChangeArrowheads="1"/>
          </p:cNvSpPr>
          <p:nvPr/>
        </p:nvSpPr>
        <p:spPr bwMode="auto">
          <a:xfrm>
            <a:off x="358775" y="4491038"/>
            <a:ext cx="3457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solidFill>
                  <a:srgbClr val="0000CC"/>
                </a:solidFill>
              </a:rPr>
              <a:t>PS/Si</a:t>
            </a:r>
            <a:r>
              <a:rPr lang="en-GB" altLang="en-US"/>
              <a:t>, </a:t>
            </a:r>
            <a:r>
              <a:rPr lang="en-GB" altLang="en-US" sz="2000"/>
              <a:t>800nm, </a:t>
            </a:r>
            <a:r>
              <a:rPr lang="en-GB" altLang="en-US" sz="2000" i="1">
                <a:latin typeface="Symbol" panose="05050102010706020507" pitchFamily="18" charset="2"/>
              </a:rPr>
              <a:t>f</a:t>
            </a:r>
            <a:r>
              <a:rPr lang="en-GB" altLang="en-US" sz="2000"/>
              <a:t> ~25 mJ/cm²</a:t>
            </a:r>
            <a:endParaRPr lang="en-GB" altLang="en-US" sz="2000" baseline="-25000"/>
          </a:p>
          <a:p>
            <a:pPr eaLnBrk="1" hangingPunct="1"/>
            <a:r>
              <a:rPr lang="en-GB" altLang="en-US" sz="2000" i="1">
                <a:solidFill>
                  <a:srgbClr val="0000CC"/>
                </a:solidFill>
                <a:sym typeface="Symbol" panose="05050102010706020507" pitchFamily="18" charset="2"/>
              </a:rPr>
              <a:t></a:t>
            </a:r>
            <a:r>
              <a:rPr lang="en-GB" altLang="en-US" sz="2000">
                <a:solidFill>
                  <a:srgbClr val="0000CC"/>
                </a:solidFill>
                <a:sym typeface="Symbol" panose="05050102010706020507" pitchFamily="18" charset="2"/>
              </a:rPr>
              <a:t>=</a:t>
            </a:r>
            <a:r>
              <a:rPr lang="en-GB" altLang="en-US" sz="2000">
                <a:solidFill>
                  <a:srgbClr val="0000CC"/>
                </a:solidFill>
              </a:rPr>
              <a:t>800 nm</a:t>
            </a:r>
          </a:p>
        </p:txBody>
      </p:sp>
      <p:sp>
        <p:nvSpPr>
          <p:cNvPr id="11269" name="Text Box 4">
            <a:extLst>
              <a:ext uri="{FF2B5EF4-FFF2-40B4-BE49-F238E27FC236}">
                <a16:creationId xmlns:a16="http://schemas.microsoft.com/office/drawing/2014/main" id="{DC95FF5B-6E06-4580-A5CC-A8F293457BB3}"/>
              </a:ext>
            </a:extLst>
          </p:cNvPr>
          <p:cNvSpPr txBox="1">
            <a:spLocks noChangeArrowheads="1"/>
          </p:cNvSpPr>
          <p:nvPr/>
        </p:nvSpPr>
        <p:spPr bwMode="auto">
          <a:xfrm>
            <a:off x="685800" y="38608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solidFill>
                  <a:schemeClr val="accent2"/>
                </a:solidFill>
                <a:latin typeface="Arial" panose="020B0604020202020204" pitchFamily="34" charset="0"/>
              </a:rPr>
              <a:t>100 fs</a:t>
            </a:r>
          </a:p>
        </p:txBody>
      </p:sp>
      <p:sp>
        <p:nvSpPr>
          <p:cNvPr id="11270" name="Text Box 5">
            <a:extLst>
              <a:ext uri="{FF2B5EF4-FFF2-40B4-BE49-F238E27FC236}">
                <a16:creationId xmlns:a16="http://schemas.microsoft.com/office/drawing/2014/main" id="{ACA09FF3-F32C-4DF9-AA83-4CB3DA7FB5FD}"/>
              </a:ext>
            </a:extLst>
          </p:cNvPr>
          <p:cNvSpPr txBox="1">
            <a:spLocks noChangeArrowheads="1"/>
          </p:cNvSpPr>
          <p:nvPr/>
        </p:nvSpPr>
        <p:spPr bwMode="auto">
          <a:xfrm>
            <a:off x="3048000" y="3895725"/>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solidFill>
                  <a:schemeClr val="accent2"/>
                </a:solidFill>
                <a:latin typeface="Arial" panose="020B0604020202020204" pitchFamily="34" charset="0"/>
              </a:rPr>
              <a:t>8 ns</a:t>
            </a:r>
          </a:p>
        </p:txBody>
      </p:sp>
      <p:sp>
        <p:nvSpPr>
          <p:cNvPr id="11271" name="Text Box 6">
            <a:extLst>
              <a:ext uri="{FF2B5EF4-FFF2-40B4-BE49-F238E27FC236}">
                <a16:creationId xmlns:a16="http://schemas.microsoft.com/office/drawing/2014/main" id="{5FA698E9-CE8A-4D88-8B96-C1E6F16B6F31}"/>
              </a:ext>
            </a:extLst>
          </p:cNvPr>
          <p:cNvSpPr txBox="1">
            <a:spLocks noChangeArrowheads="1"/>
          </p:cNvSpPr>
          <p:nvPr/>
        </p:nvSpPr>
        <p:spPr bwMode="auto">
          <a:xfrm>
            <a:off x="5832475" y="4437063"/>
            <a:ext cx="24479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a:solidFill>
                  <a:srgbClr val="0000CC"/>
                </a:solidFill>
              </a:rPr>
              <a:t>Al</a:t>
            </a:r>
            <a:r>
              <a:rPr lang="en-GB" altLang="en-US" baseline="-25000">
                <a:solidFill>
                  <a:srgbClr val="0000CC"/>
                </a:solidFill>
              </a:rPr>
              <a:t>2</a:t>
            </a:r>
            <a:r>
              <a:rPr lang="en-GB" altLang="en-US">
                <a:solidFill>
                  <a:srgbClr val="0000CC"/>
                </a:solidFill>
              </a:rPr>
              <a:t>O</a:t>
            </a:r>
            <a:r>
              <a:rPr lang="en-GB" altLang="en-US" baseline="-25000">
                <a:solidFill>
                  <a:srgbClr val="0000CC"/>
                </a:solidFill>
              </a:rPr>
              <a:t>3</a:t>
            </a:r>
            <a:r>
              <a:rPr lang="en-GB" altLang="en-US">
                <a:solidFill>
                  <a:srgbClr val="0000CC"/>
                </a:solidFill>
              </a:rPr>
              <a:t>/Si</a:t>
            </a:r>
            <a:r>
              <a:rPr lang="en-GB" altLang="en-US"/>
              <a:t>, </a:t>
            </a:r>
            <a:r>
              <a:rPr lang="en-GB" altLang="en-US" sz="2000"/>
              <a:t>400 nm</a:t>
            </a:r>
          </a:p>
          <a:p>
            <a:pPr eaLnBrk="1" hangingPunct="1"/>
            <a:r>
              <a:rPr lang="en-GB" altLang="en-US" sz="2000" i="1">
                <a:solidFill>
                  <a:srgbClr val="0000CC"/>
                </a:solidFill>
                <a:sym typeface="Symbol" panose="05050102010706020507" pitchFamily="18" charset="2"/>
              </a:rPr>
              <a:t></a:t>
            </a:r>
            <a:r>
              <a:rPr lang="en-GB" altLang="en-US" sz="2000">
                <a:solidFill>
                  <a:srgbClr val="0000CC"/>
                </a:solidFill>
                <a:sym typeface="Symbol" panose="05050102010706020507" pitchFamily="18" charset="2"/>
              </a:rPr>
              <a:t>=</a:t>
            </a:r>
            <a:r>
              <a:rPr lang="en-GB" altLang="en-US" sz="2000">
                <a:solidFill>
                  <a:srgbClr val="0000CC"/>
                </a:solidFill>
              </a:rPr>
              <a:t>800 nm</a:t>
            </a:r>
          </a:p>
        </p:txBody>
      </p:sp>
      <p:grpSp>
        <p:nvGrpSpPr>
          <p:cNvPr id="11272" name="Group 7">
            <a:extLst>
              <a:ext uri="{FF2B5EF4-FFF2-40B4-BE49-F238E27FC236}">
                <a16:creationId xmlns:a16="http://schemas.microsoft.com/office/drawing/2014/main" id="{92EE1D5F-C87D-4E20-8CBB-22E4C16963D7}"/>
              </a:ext>
            </a:extLst>
          </p:cNvPr>
          <p:cNvGrpSpPr>
            <a:grpSpLocks/>
          </p:cNvGrpSpPr>
          <p:nvPr/>
        </p:nvGrpSpPr>
        <p:grpSpPr bwMode="auto">
          <a:xfrm>
            <a:off x="5795963" y="1052513"/>
            <a:ext cx="2705100" cy="2635250"/>
            <a:chOff x="3651" y="754"/>
            <a:chExt cx="1704" cy="1660"/>
          </a:xfrm>
        </p:grpSpPr>
        <p:pic>
          <p:nvPicPr>
            <p:cNvPr id="11278" name="Picture 8">
              <a:extLst>
                <a:ext uri="{FF2B5EF4-FFF2-40B4-BE49-F238E27FC236}">
                  <a16:creationId xmlns:a16="http://schemas.microsoft.com/office/drawing/2014/main" id="{814602CE-47F5-42C8-BC57-E68E9C728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749" b="40822"/>
            <a:stretch>
              <a:fillRect/>
            </a:stretch>
          </p:blipFill>
          <p:spPr bwMode="auto">
            <a:xfrm>
              <a:off x="3651" y="754"/>
              <a:ext cx="1704" cy="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9" name="Line 9">
              <a:extLst>
                <a:ext uri="{FF2B5EF4-FFF2-40B4-BE49-F238E27FC236}">
                  <a16:creationId xmlns:a16="http://schemas.microsoft.com/office/drawing/2014/main" id="{D4CB6A5A-508E-4E1C-922E-EB42BDEF027D}"/>
                </a:ext>
              </a:extLst>
            </p:cNvPr>
            <p:cNvSpPr>
              <a:spLocks noChangeShapeType="1"/>
            </p:cNvSpPr>
            <p:nvPr/>
          </p:nvSpPr>
          <p:spPr bwMode="auto">
            <a:xfrm>
              <a:off x="3699" y="935"/>
              <a:ext cx="96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Text Box 10">
              <a:extLst>
                <a:ext uri="{FF2B5EF4-FFF2-40B4-BE49-F238E27FC236}">
                  <a16:creationId xmlns:a16="http://schemas.microsoft.com/office/drawing/2014/main" id="{904280AA-8B39-44A1-9039-3F3BA21E4715}"/>
                </a:ext>
              </a:extLst>
            </p:cNvPr>
            <p:cNvSpPr txBox="1">
              <a:spLocks noChangeArrowheads="1"/>
            </p:cNvSpPr>
            <p:nvPr/>
          </p:nvSpPr>
          <p:spPr bwMode="auto">
            <a:xfrm>
              <a:off x="3787" y="890"/>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800 nm</a:t>
              </a:r>
            </a:p>
          </p:txBody>
        </p:sp>
      </p:grpSp>
      <p:sp>
        <p:nvSpPr>
          <p:cNvPr id="11273" name="Text Box 11">
            <a:extLst>
              <a:ext uri="{FF2B5EF4-FFF2-40B4-BE49-F238E27FC236}">
                <a16:creationId xmlns:a16="http://schemas.microsoft.com/office/drawing/2014/main" id="{CE04E0BE-23A8-4646-8F67-C54B9C4F05EF}"/>
              </a:ext>
            </a:extLst>
          </p:cNvPr>
          <p:cNvSpPr txBox="1">
            <a:spLocks noChangeArrowheads="1"/>
          </p:cNvSpPr>
          <p:nvPr/>
        </p:nvSpPr>
        <p:spPr bwMode="auto">
          <a:xfrm>
            <a:off x="611188" y="333375"/>
            <a:ext cx="3240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fs holes better localized</a:t>
            </a:r>
          </a:p>
        </p:txBody>
      </p:sp>
      <p:sp>
        <p:nvSpPr>
          <p:cNvPr id="11274" name="Text Box 12">
            <a:extLst>
              <a:ext uri="{FF2B5EF4-FFF2-40B4-BE49-F238E27FC236}">
                <a16:creationId xmlns:a16="http://schemas.microsoft.com/office/drawing/2014/main" id="{DAB982A5-3C29-4659-BEBD-CE5C3B13F51E}"/>
              </a:ext>
            </a:extLst>
          </p:cNvPr>
          <p:cNvSpPr txBox="1">
            <a:spLocks noChangeArrowheads="1"/>
          </p:cNvSpPr>
          <p:nvPr/>
        </p:nvSpPr>
        <p:spPr bwMode="auto">
          <a:xfrm>
            <a:off x="5867400" y="122238"/>
            <a:ext cx="23764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i="1">
                <a:solidFill>
                  <a:schemeClr val="accent2"/>
                </a:solidFill>
              </a:rPr>
              <a:t>Irregularly</a:t>
            </a:r>
          </a:p>
          <a:p>
            <a:r>
              <a:rPr lang="en-US" altLang="en-US"/>
              <a:t>shaped particles:</a:t>
            </a:r>
          </a:p>
        </p:txBody>
      </p:sp>
      <p:sp>
        <p:nvSpPr>
          <p:cNvPr id="11275" name="Text Box 13">
            <a:extLst>
              <a:ext uri="{FF2B5EF4-FFF2-40B4-BE49-F238E27FC236}">
                <a16:creationId xmlns:a16="http://schemas.microsoft.com/office/drawing/2014/main" id="{6438F3E5-BE3F-4EAE-BE40-F72EE9BDE579}"/>
              </a:ext>
            </a:extLst>
          </p:cNvPr>
          <p:cNvSpPr txBox="1">
            <a:spLocks noChangeArrowheads="1"/>
          </p:cNvSpPr>
          <p:nvPr/>
        </p:nvSpPr>
        <p:spPr bwMode="auto">
          <a:xfrm>
            <a:off x="6659563" y="38608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2000">
                <a:latin typeface="Arial" panose="020B0604020202020204" pitchFamily="34" charset="0"/>
              </a:rPr>
              <a:t>150 fs</a:t>
            </a:r>
          </a:p>
        </p:txBody>
      </p:sp>
      <p:sp>
        <p:nvSpPr>
          <p:cNvPr id="11276" name="Rectangle 14">
            <a:extLst>
              <a:ext uri="{FF2B5EF4-FFF2-40B4-BE49-F238E27FC236}">
                <a16:creationId xmlns:a16="http://schemas.microsoft.com/office/drawing/2014/main" id="{D624775D-7438-43F9-B38C-C6ADCFDDBB3C}"/>
              </a:ext>
            </a:extLst>
          </p:cNvPr>
          <p:cNvSpPr>
            <a:spLocks noChangeArrowheads="1"/>
          </p:cNvSpPr>
          <p:nvPr/>
        </p:nvSpPr>
        <p:spPr bwMode="auto">
          <a:xfrm>
            <a:off x="4895850" y="5608638"/>
            <a:ext cx="421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Leiderer, Boneberg, et al, </a:t>
            </a:r>
            <a:r>
              <a:rPr lang="en-US" altLang="en-US" sz="1600" i="1"/>
              <a:t>Proc. SPIE</a:t>
            </a:r>
            <a:r>
              <a:rPr lang="en-US" altLang="en-US" sz="1600"/>
              <a:t>, 2000</a:t>
            </a:r>
          </a:p>
        </p:txBody>
      </p:sp>
      <p:sp>
        <p:nvSpPr>
          <p:cNvPr id="11277" name="Text Box 15">
            <a:extLst>
              <a:ext uri="{FF2B5EF4-FFF2-40B4-BE49-F238E27FC236}">
                <a16:creationId xmlns:a16="http://schemas.microsoft.com/office/drawing/2014/main" id="{4B8A4AB9-90B1-454D-9956-F25FE3582B1B}"/>
              </a:ext>
            </a:extLst>
          </p:cNvPr>
          <p:cNvSpPr txBox="1">
            <a:spLocks noChangeArrowheads="1"/>
          </p:cNvSpPr>
          <p:nvPr/>
        </p:nvSpPr>
        <p:spPr bwMode="auto">
          <a:xfrm>
            <a:off x="358775" y="5589588"/>
            <a:ext cx="3924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Münzer, Mosbacher, et. al, </a:t>
            </a:r>
            <a:r>
              <a:rPr lang="en-US" altLang="en-US" sz="1600" i="1"/>
              <a:t>Proc. SPIE</a:t>
            </a:r>
            <a:r>
              <a:rPr lang="en-US" altLang="en-US" sz="1600"/>
              <a:t>, 2002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a:extLst>
              <a:ext uri="{FF2B5EF4-FFF2-40B4-BE49-F238E27FC236}">
                <a16:creationId xmlns:a16="http://schemas.microsoft.com/office/drawing/2014/main" id="{B19FE065-532F-4394-AC3A-D22CA53DEB11}"/>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sp>
        <p:nvSpPr>
          <p:cNvPr id="12291" name="Text Box 2">
            <a:extLst>
              <a:ext uri="{FF2B5EF4-FFF2-40B4-BE49-F238E27FC236}">
                <a16:creationId xmlns:a16="http://schemas.microsoft.com/office/drawing/2014/main" id="{1C2BEED0-5219-4CC6-999B-5DA6BAB3094F}"/>
              </a:ext>
            </a:extLst>
          </p:cNvPr>
          <p:cNvSpPr txBox="1">
            <a:spLocks noChangeArrowheads="1"/>
          </p:cNvSpPr>
          <p:nvPr/>
        </p:nvSpPr>
        <p:spPr bwMode="auto">
          <a:xfrm>
            <a:off x="152400" y="76200"/>
            <a:ext cx="83058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a:solidFill>
                  <a:srgbClr val="0000FF"/>
                </a:solidFill>
              </a:rPr>
              <a:t>Optical problem:</a:t>
            </a:r>
          </a:p>
          <a:p>
            <a:pPr>
              <a:spcBef>
                <a:spcPct val="50000"/>
              </a:spcBef>
              <a:buFontTx/>
              <a:buChar char="•"/>
            </a:pPr>
            <a:r>
              <a:rPr lang="en-US" altLang="en-US"/>
              <a:t>Small particles – </a:t>
            </a:r>
            <a:r>
              <a:rPr lang="en-US" altLang="en-US" b="1" i="1"/>
              <a:t>near field</a:t>
            </a:r>
            <a:r>
              <a:rPr lang="en-US" altLang="en-US"/>
              <a:t> dipole</a:t>
            </a:r>
          </a:p>
          <a:p>
            <a:pPr>
              <a:spcBef>
                <a:spcPct val="50000"/>
              </a:spcBef>
              <a:buFontTx/>
              <a:buChar char="•"/>
            </a:pPr>
            <a:r>
              <a:rPr lang="en-US" altLang="en-US"/>
              <a:t>Large transparent particles –geometrical + diffraction optics, caustics, Mie calculations </a:t>
            </a:r>
          </a:p>
        </p:txBody>
      </p:sp>
      <p:grpSp>
        <p:nvGrpSpPr>
          <p:cNvPr id="263173" name="Group 5">
            <a:extLst>
              <a:ext uri="{FF2B5EF4-FFF2-40B4-BE49-F238E27FC236}">
                <a16:creationId xmlns:a16="http://schemas.microsoft.com/office/drawing/2014/main" id="{2A94C279-EBC8-4916-A28A-150765B59BC6}"/>
              </a:ext>
            </a:extLst>
          </p:cNvPr>
          <p:cNvGrpSpPr>
            <a:grpSpLocks/>
          </p:cNvGrpSpPr>
          <p:nvPr/>
        </p:nvGrpSpPr>
        <p:grpSpPr bwMode="auto">
          <a:xfrm>
            <a:off x="152400" y="3249613"/>
            <a:ext cx="8305800" cy="1714500"/>
            <a:chOff x="96" y="2047"/>
            <a:chExt cx="5232" cy="1080"/>
          </a:xfrm>
        </p:grpSpPr>
        <p:sp>
          <p:nvSpPr>
            <p:cNvPr id="12293" name="Text Box 3">
              <a:extLst>
                <a:ext uri="{FF2B5EF4-FFF2-40B4-BE49-F238E27FC236}">
                  <a16:creationId xmlns:a16="http://schemas.microsoft.com/office/drawing/2014/main" id="{56BB37FD-877B-4207-B458-1B227795C9AB}"/>
                </a:ext>
              </a:extLst>
            </p:cNvPr>
            <p:cNvSpPr txBox="1">
              <a:spLocks noChangeArrowheads="1"/>
            </p:cNvSpPr>
            <p:nvPr/>
          </p:nvSpPr>
          <p:spPr bwMode="auto">
            <a:xfrm>
              <a:off x="96" y="2047"/>
              <a:ext cx="5232"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Arrays of large particles </a:t>
              </a:r>
              <a:r>
                <a:rPr lang="en-US" altLang="en-US" i="1">
                  <a:solidFill>
                    <a:srgbClr val="0000FF"/>
                  </a:solidFill>
                </a:rPr>
                <a:t>not in contact</a:t>
              </a:r>
              <a:r>
                <a:rPr lang="en-US" altLang="en-US"/>
                <a:t> with the substrate can be used for </a:t>
              </a:r>
              <a:r>
                <a:rPr lang="en-US" altLang="en-US" i="1">
                  <a:solidFill>
                    <a:srgbClr val="0000FF"/>
                  </a:solidFill>
                </a:rPr>
                <a:t>different types of  parallel surface processing</a:t>
              </a:r>
              <a:r>
                <a:rPr lang="en-US" altLang="en-US">
                  <a:solidFill>
                    <a:srgbClr val="0000FF"/>
                  </a:solidFill>
                </a:rPr>
                <a:t> </a:t>
              </a:r>
              <a:r>
                <a:rPr lang="en-US" altLang="en-US"/>
                <a:t>(ablation, deposition, etching, modification)*</a:t>
              </a:r>
            </a:p>
          </p:txBody>
        </p:sp>
        <p:sp>
          <p:nvSpPr>
            <p:cNvPr id="12294" name="Rectangle 4">
              <a:extLst>
                <a:ext uri="{FF2B5EF4-FFF2-40B4-BE49-F238E27FC236}">
                  <a16:creationId xmlns:a16="http://schemas.microsoft.com/office/drawing/2014/main" id="{16041E39-4E51-40D0-9544-4001843335AD}"/>
                </a:ext>
              </a:extLst>
            </p:cNvPr>
            <p:cNvSpPr>
              <a:spLocks noChangeArrowheads="1"/>
            </p:cNvSpPr>
            <p:nvPr/>
          </p:nvSpPr>
          <p:spPr bwMode="auto">
            <a:xfrm>
              <a:off x="204" y="2915"/>
              <a:ext cx="37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*Denk, Piglmayer, Bäuerle, </a:t>
              </a:r>
              <a:r>
                <a:rPr lang="en-US" altLang="en-US" sz="1600" i="1"/>
                <a:t>Appl. Phys. A</a:t>
              </a:r>
              <a:r>
                <a:rPr lang="en-US" altLang="en-US" sz="1600"/>
                <a:t>, </a:t>
              </a:r>
              <a:r>
                <a:rPr lang="en-US" altLang="en-US" sz="1600" i="1"/>
                <a:t>Appl. Phys. Lett</a:t>
              </a:r>
              <a:r>
                <a:rPr lang="en-US" altLang="en-US" sz="1600"/>
                <a:t>, 2002, 2003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63173"/>
                                        </p:tgtEl>
                                        <p:attrNameLst>
                                          <p:attrName>style.visibility</p:attrName>
                                        </p:attrNameLst>
                                      </p:cBhvr>
                                      <p:to>
                                        <p:strVal val="visible"/>
                                      </p:to>
                                    </p:set>
                                    <p:anim calcmode="lin" valueType="num">
                                      <p:cBhvr>
                                        <p:cTn id="7" dur="500" fill="hold"/>
                                        <p:tgtEl>
                                          <p:spTgt spid="263173"/>
                                        </p:tgtEl>
                                        <p:attrNameLst>
                                          <p:attrName>ppt_w</p:attrName>
                                        </p:attrNameLst>
                                      </p:cBhvr>
                                      <p:tavLst>
                                        <p:tav tm="0">
                                          <p:val>
                                            <p:fltVal val="0"/>
                                          </p:val>
                                        </p:tav>
                                        <p:tav tm="100000">
                                          <p:val>
                                            <p:strVal val="#ppt_w"/>
                                          </p:val>
                                        </p:tav>
                                      </p:tavLst>
                                    </p:anim>
                                    <p:anim calcmode="lin" valueType="num">
                                      <p:cBhvr>
                                        <p:cTn id="8" dur="500" fill="hold"/>
                                        <p:tgtEl>
                                          <p:spTgt spid="2631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a:extLst>
              <a:ext uri="{FF2B5EF4-FFF2-40B4-BE49-F238E27FC236}">
                <a16:creationId xmlns:a16="http://schemas.microsoft.com/office/drawing/2014/main" id="{C907B5DD-B0A5-4185-950C-987490971BA1}"/>
              </a:ext>
            </a:extLst>
          </p:cNvPr>
          <p:cNvSpPr>
            <a:spLocks noGrp="1"/>
          </p:cNvSpPr>
          <p:nvPr>
            <p:ph type="ftr" sz="quarter" idx="11"/>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N. Arnold, Applied Physics, Linz</a:t>
            </a:r>
          </a:p>
        </p:txBody>
      </p:sp>
      <p:grpSp>
        <p:nvGrpSpPr>
          <p:cNvPr id="13315" name="Group 2">
            <a:extLst>
              <a:ext uri="{FF2B5EF4-FFF2-40B4-BE49-F238E27FC236}">
                <a16:creationId xmlns:a16="http://schemas.microsoft.com/office/drawing/2014/main" id="{B12EB609-F37F-4D6A-95DE-F7F981B328B9}"/>
              </a:ext>
            </a:extLst>
          </p:cNvPr>
          <p:cNvGrpSpPr>
            <a:grpSpLocks/>
          </p:cNvGrpSpPr>
          <p:nvPr/>
        </p:nvGrpSpPr>
        <p:grpSpPr bwMode="auto">
          <a:xfrm>
            <a:off x="792163" y="684213"/>
            <a:ext cx="3278187" cy="3278187"/>
            <a:chOff x="239" y="431"/>
            <a:chExt cx="2065" cy="2065"/>
          </a:xfrm>
        </p:grpSpPr>
        <p:pic>
          <p:nvPicPr>
            <p:cNvPr id="13328" name="Picture 3">
              <a:extLst>
                <a:ext uri="{FF2B5EF4-FFF2-40B4-BE49-F238E27FC236}">
                  <a16:creationId xmlns:a16="http://schemas.microsoft.com/office/drawing/2014/main" id="{C2A591A5-4038-4B9C-B8B0-A7BABB522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 y="431"/>
              <a:ext cx="2065" cy="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Line 4">
              <a:extLst>
                <a:ext uri="{FF2B5EF4-FFF2-40B4-BE49-F238E27FC236}">
                  <a16:creationId xmlns:a16="http://schemas.microsoft.com/office/drawing/2014/main" id="{DB723313-7906-498B-8701-132BD1CD1B98}"/>
                </a:ext>
              </a:extLst>
            </p:cNvPr>
            <p:cNvSpPr>
              <a:spLocks noChangeShapeType="1"/>
            </p:cNvSpPr>
            <p:nvPr/>
          </p:nvSpPr>
          <p:spPr bwMode="auto">
            <a:xfrm>
              <a:off x="1584" y="480"/>
              <a:ext cx="0" cy="1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16" name="Text Box 5">
            <a:extLst>
              <a:ext uri="{FF2B5EF4-FFF2-40B4-BE49-F238E27FC236}">
                <a16:creationId xmlns:a16="http://schemas.microsoft.com/office/drawing/2014/main" id="{0B972B3D-32AD-436E-98EB-9DDACE5888E7}"/>
              </a:ext>
            </a:extLst>
          </p:cNvPr>
          <p:cNvSpPr txBox="1">
            <a:spLocks noChangeArrowheads="1"/>
          </p:cNvSpPr>
          <p:nvPr/>
        </p:nvSpPr>
        <p:spPr bwMode="auto">
          <a:xfrm>
            <a:off x="2195513" y="115888"/>
            <a:ext cx="438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00FF"/>
                </a:solidFill>
              </a:rPr>
              <a:t>Small particle – </a:t>
            </a:r>
            <a:r>
              <a:rPr lang="en-US" altLang="en-US" b="1" i="1">
                <a:solidFill>
                  <a:srgbClr val="0000FF"/>
                </a:solidFill>
              </a:rPr>
              <a:t>near field</a:t>
            </a:r>
            <a:r>
              <a:rPr lang="en-US" altLang="en-US" b="1">
                <a:solidFill>
                  <a:srgbClr val="0000FF"/>
                </a:solidFill>
              </a:rPr>
              <a:t> dipole</a:t>
            </a:r>
          </a:p>
        </p:txBody>
      </p:sp>
      <p:graphicFrame>
        <p:nvGraphicFramePr>
          <p:cNvPr id="13317" name="Object 6">
            <a:extLst>
              <a:ext uri="{FF2B5EF4-FFF2-40B4-BE49-F238E27FC236}">
                <a16:creationId xmlns:a16="http://schemas.microsoft.com/office/drawing/2014/main" id="{280D7469-A6D5-4061-AC98-E9A016BDD99B}"/>
              </a:ext>
            </a:extLst>
          </p:cNvPr>
          <p:cNvGraphicFramePr>
            <a:graphicFrameLocks noChangeAspect="1"/>
          </p:cNvGraphicFramePr>
          <p:nvPr/>
        </p:nvGraphicFramePr>
        <p:xfrm>
          <a:off x="4762500" y="4335463"/>
          <a:ext cx="2614613" cy="914400"/>
        </p:xfrm>
        <a:graphic>
          <a:graphicData uri="http://schemas.openxmlformats.org/presentationml/2006/ole">
            <mc:AlternateContent xmlns:mc="http://schemas.openxmlformats.org/markup-compatibility/2006">
              <mc:Choice xmlns:v="urn:schemas-microsoft-com:vml" Requires="v">
                <p:oleObj spid="_x0000_s13330" name="Equation" r:id="rId4" imgW="1308100" imgH="457200" progId="Equation.3">
                  <p:embed/>
                </p:oleObj>
              </mc:Choice>
              <mc:Fallback>
                <p:oleObj name="Equation" r:id="rId4" imgW="1308100" imgH="4572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4335463"/>
                        <a:ext cx="26146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Text Box 7">
            <a:extLst>
              <a:ext uri="{FF2B5EF4-FFF2-40B4-BE49-F238E27FC236}">
                <a16:creationId xmlns:a16="http://schemas.microsoft.com/office/drawing/2014/main" id="{E22C08CC-CE12-4AB7-AB56-1B2B717941D5}"/>
              </a:ext>
            </a:extLst>
          </p:cNvPr>
          <p:cNvSpPr txBox="1">
            <a:spLocks noChangeArrowheads="1"/>
          </p:cNvSpPr>
          <p:nvPr/>
        </p:nvSpPr>
        <p:spPr bwMode="auto">
          <a:xfrm>
            <a:off x="5184775" y="3608388"/>
            <a:ext cx="1976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i="1"/>
              <a:t>r=0.2</a:t>
            </a:r>
            <a:r>
              <a:rPr lang="en-US" altLang="en-US" i="1">
                <a:sym typeface="Symbol" panose="05050102010706020507" pitchFamily="18" charset="2"/>
              </a:rPr>
              <a:t></a:t>
            </a:r>
            <a:r>
              <a:rPr lang="en-US" altLang="en-US"/>
              <a:t>; </a:t>
            </a:r>
            <a:r>
              <a:rPr lang="en-US" altLang="en-US" i="1"/>
              <a:t>n</a:t>
            </a:r>
            <a:r>
              <a:rPr lang="en-US" altLang="en-US"/>
              <a:t>=1.5</a:t>
            </a:r>
          </a:p>
        </p:txBody>
      </p:sp>
      <p:sp>
        <p:nvSpPr>
          <p:cNvPr id="13319" name="Text Box 8">
            <a:extLst>
              <a:ext uri="{FF2B5EF4-FFF2-40B4-BE49-F238E27FC236}">
                <a16:creationId xmlns:a16="http://schemas.microsoft.com/office/drawing/2014/main" id="{10438739-8E15-4345-85A7-E82649E78D54}"/>
              </a:ext>
            </a:extLst>
          </p:cNvPr>
          <p:cNvSpPr txBox="1">
            <a:spLocks noChangeArrowheads="1"/>
          </p:cNvSpPr>
          <p:nvPr/>
        </p:nvSpPr>
        <p:spPr bwMode="auto">
          <a:xfrm>
            <a:off x="250825" y="5410200"/>
            <a:ext cx="505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a:solidFill>
                  <a:srgbClr val="0000FF"/>
                </a:solidFill>
              </a:rPr>
              <a:t>spot</a:t>
            </a:r>
            <a:r>
              <a:rPr lang="en-US" altLang="en-US" i="1">
                <a:solidFill>
                  <a:srgbClr val="0000FF"/>
                </a:solidFill>
              </a:rPr>
              <a:t> w</a:t>
            </a:r>
            <a:r>
              <a:rPr lang="en-US" altLang="en-US" i="1" baseline="-25000">
                <a:solidFill>
                  <a:srgbClr val="0000FF"/>
                </a:solidFill>
              </a:rPr>
              <a:t>d</a:t>
            </a:r>
            <a:r>
              <a:rPr lang="en-US" altLang="en-US" i="1">
                <a:solidFill>
                  <a:srgbClr val="0000FF"/>
                </a:solidFill>
                <a:sym typeface="Symbol" panose="05050102010706020507" pitchFamily="18" charset="2"/>
              </a:rPr>
              <a:t> r</a:t>
            </a:r>
            <a:endParaRPr lang="en-US" altLang="en-US">
              <a:solidFill>
                <a:srgbClr val="0000FF"/>
              </a:solidFill>
              <a:sym typeface="Symbol" panose="05050102010706020507" pitchFamily="18" charset="2"/>
            </a:endParaRPr>
          </a:p>
          <a:p>
            <a:pPr>
              <a:buFontTx/>
              <a:buChar char="•"/>
            </a:pPr>
            <a:r>
              <a:rPr lang="en-US" altLang="en-US">
                <a:sym typeface="Symbol" panose="05050102010706020507" pitchFamily="18" charset="2"/>
              </a:rPr>
              <a:t>additional 3D intensity</a:t>
            </a:r>
            <a:r>
              <a:rPr lang="en-US" altLang="en-US" i="1">
                <a:sym typeface="Symbol" panose="05050102010706020507" pitchFamily="18" charset="2"/>
              </a:rPr>
              <a:t> </a:t>
            </a:r>
            <a:r>
              <a:rPr lang="en-US" altLang="en-US" i="1">
                <a:solidFill>
                  <a:srgbClr val="0000FF"/>
                </a:solidFill>
                <a:sym typeface="Symbol" panose="05050102010706020507" pitchFamily="18" charset="2"/>
              </a:rPr>
              <a:t>I</a:t>
            </a:r>
            <a:r>
              <a:rPr lang="en-US" altLang="en-US" i="1" baseline="-25000">
                <a:solidFill>
                  <a:srgbClr val="0000FF"/>
                </a:solidFill>
                <a:sym typeface="Symbol" panose="05050102010706020507" pitchFamily="18" charset="2"/>
              </a:rPr>
              <a:t>d</a:t>
            </a:r>
            <a:r>
              <a:rPr lang="en-US" altLang="en-US" i="1">
                <a:solidFill>
                  <a:srgbClr val="0000FF"/>
                </a:solidFill>
                <a:sym typeface="Symbol" panose="05050102010706020507" pitchFamily="18" charset="2"/>
              </a:rPr>
              <a:t>/I</a:t>
            </a:r>
            <a:r>
              <a:rPr lang="en-US" altLang="en-US" i="1" baseline="-25000">
                <a:solidFill>
                  <a:srgbClr val="0000FF"/>
                </a:solidFill>
                <a:sym typeface="Symbol" panose="05050102010706020507" pitchFamily="18" charset="2"/>
              </a:rPr>
              <a:t>0</a:t>
            </a:r>
            <a:r>
              <a:rPr lang="en-US" altLang="en-US">
                <a:solidFill>
                  <a:srgbClr val="0000FF"/>
                </a:solidFill>
                <a:sym typeface="Symbol" panose="05050102010706020507" pitchFamily="18" charset="2"/>
              </a:rPr>
              <a:t> </a:t>
            </a:r>
            <a:r>
              <a:rPr lang="en-US" altLang="en-US" i="1">
                <a:solidFill>
                  <a:srgbClr val="0000FF"/>
                </a:solidFill>
                <a:sym typeface="Symbol" panose="05050102010706020507" pitchFamily="18" charset="2"/>
              </a:rPr>
              <a:t> r</a:t>
            </a:r>
            <a:r>
              <a:rPr lang="en-US" altLang="en-US" i="1" baseline="30000">
                <a:solidFill>
                  <a:srgbClr val="0000FF"/>
                </a:solidFill>
                <a:sym typeface="Symbol" panose="05050102010706020507" pitchFamily="18" charset="2"/>
              </a:rPr>
              <a:t>2</a:t>
            </a:r>
          </a:p>
          <a:p>
            <a:pPr>
              <a:buFontTx/>
              <a:buChar char="•"/>
            </a:pPr>
            <a:r>
              <a:rPr lang="en-US" altLang="en-US">
                <a:sym typeface="Symbol" panose="05050102010706020507" pitchFamily="18" charset="2"/>
              </a:rPr>
              <a:t>Holds </a:t>
            </a:r>
            <a:r>
              <a:rPr lang="en-US" altLang="en-US">
                <a:solidFill>
                  <a:srgbClr val="0000CC"/>
                </a:solidFill>
                <a:sym typeface="Symbol" panose="05050102010706020507" pitchFamily="18" charset="2"/>
              </a:rPr>
              <a:t>also</a:t>
            </a:r>
            <a:r>
              <a:rPr lang="en-US" altLang="en-US">
                <a:sym typeface="Symbol" panose="05050102010706020507" pitchFamily="18" charset="2"/>
              </a:rPr>
              <a:t> </a:t>
            </a:r>
            <a:r>
              <a:rPr lang="en-US" altLang="en-US">
                <a:solidFill>
                  <a:srgbClr val="0000CC"/>
                </a:solidFill>
                <a:sym typeface="Symbol" panose="05050102010706020507" pitchFamily="18" charset="2"/>
              </a:rPr>
              <a:t>for non-spherical</a:t>
            </a:r>
            <a:r>
              <a:rPr lang="en-US" altLang="en-US">
                <a:sym typeface="Symbol" panose="05050102010706020507" pitchFamily="18" charset="2"/>
              </a:rPr>
              <a:t> particles</a:t>
            </a:r>
          </a:p>
        </p:txBody>
      </p:sp>
      <p:grpSp>
        <p:nvGrpSpPr>
          <p:cNvPr id="262153" name="Group 9">
            <a:extLst>
              <a:ext uri="{FF2B5EF4-FFF2-40B4-BE49-F238E27FC236}">
                <a16:creationId xmlns:a16="http://schemas.microsoft.com/office/drawing/2014/main" id="{C4DE582C-11C3-4A71-BA1D-1C3CA081FD84}"/>
              </a:ext>
            </a:extLst>
          </p:cNvPr>
          <p:cNvGrpSpPr>
            <a:grpSpLocks/>
          </p:cNvGrpSpPr>
          <p:nvPr/>
        </p:nvGrpSpPr>
        <p:grpSpPr bwMode="auto">
          <a:xfrm>
            <a:off x="5743575" y="4113213"/>
            <a:ext cx="2573338" cy="1906587"/>
            <a:chOff x="3696" y="2544"/>
            <a:chExt cx="1344" cy="1038"/>
          </a:xfrm>
        </p:grpSpPr>
        <p:sp>
          <p:nvSpPr>
            <p:cNvPr id="13325" name="Oval 10">
              <a:extLst>
                <a:ext uri="{FF2B5EF4-FFF2-40B4-BE49-F238E27FC236}">
                  <a16:creationId xmlns:a16="http://schemas.microsoft.com/office/drawing/2014/main" id="{80A312A8-03B5-4524-A671-DC39CA836DF8}"/>
                </a:ext>
              </a:extLst>
            </p:cNvPr>
            <p:cNvSpPr>
              <a:spLocks noChangeArrowheads="1"/>
            </p:cNvSpPr>
            <p:nvPr/>
          </p:nvSpPr>
          <p:spPr bwMode="auto">
            <a:xfrm>
              <a:off x="3696" y="2544"/>
              <a:ext cx="864" cy="76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3326" name="Text Box 11">
              <a:extLst>
                <a:ext uri="{FF2B5EF4-FFF2-40B4-BE49-F238E27FC236}">
                  <a16:creationId xmlns:a16="http://schemas.microsoft.com/office/drawing/2014/main" id="{79619CAC-4279-4A97-ADDD-9D9AED1C5895}"/>
                </a:ext>
              </a:extLst>
            </p:cNvPr>
            <p:cNvSpPr txBox="1">
              <a:spLocks noChangeArrowheads="1"/>
            </p:cNvSpPr>
            <p:nvPr/>
          </p:nvSpPr>
          <p:spPr bwMode="auto">
            <a:xfrm>
              <a:off x="4656" y="3312"/>
              <a:ext cx="384" cy="27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3D</a:t>
              </a:r>
            </a:p>
          </p:txBody>
        </p:sp>
        <p:sp>
          <p:nvSpPr>
            <p:cNvPr id="13327" name="Line 12">
              <a:extLst>
                <a:ext uri="{FF2B5EF4-FFF2-40B4-BE49-F238E27FC236}">
                  <a16:creationId xmlns:a16="http://schemas.microsoft.com/office/drawing/2014/main" id="{C62C6515-40C3-4AC4-9AEC-AFA9BACB7FF2}"/>
                </a:ext>
              </a:extLst>
            </p:cNvPr>
            <p:cNvSpPr>
              <a:spLocks noChangeShapeType="1"/>
            </p:cNvSpPr>
            <p:nvPr/>
          </p:nvSpPr>
          <p:spPr bwMode="auto">
            <a:xfrm>
              <a:off x="4464" y="3168"/>
              <a:ext cx="192" cy="14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3321" name="Picture 13">
            <a:extLst>
              <a:ext uri="{FF2B5EF4-FFF2-40B4-BE49-F238E27FC236}">
                <a16:creationId xmlns:a16="http://schemas.microsoft.com/office/drawing/2014/main" id="{90FE0AC8-0220-400D-ADB8-7AC09E386C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9613" y="533400"/>
            <a:ext cx="394017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2" name="AutoShape 16">
            <a:extLst>
              <a:ext uri="{FF2B5EF4-FFF2-40B4-BE49-F238E27FC236}">
                <a16:creationId xmlns:a16="http://schemas.microsoft.com/office/drawing/2014/main" id="{5F6A4986-2F37-4649-9913-2036670D5903}"/>
              </a:ext>
            </a:extLst>
          </p:cNvPr>
          <p:cNvSpPr>
            <a:spLocks noChangeArrowheads="1"/>
          </p:cNvSpPr>
          <p:nvPr/>
        </p:nvSpPr>
        <p:spPr bwMode="auto">
          <a:xfrm rot="-5400000">
            <a:off x="-792163" y="1879601"/>
            <a:ext cx="2627313" cy="468312"/>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t>laser</a:t>
            </a:r>
          </a:p>
        </p:txBody>
      </p:sp>
      <p:sp>
        <p:nvSpPr>
          <p:cNvPr id="13323" name="Line 17">
            <a:extLst>
              <a:ext uri="{FF2B5EF4-FFF2-40B4-BE49-F238E27FC236}">
                <a16:creationId xmlns:a16="http://schemas.microsoft.com/office/drawing/2014/main" id="{FA4C2923-B559-4CD7-B2A8-1090101B8A6E}"/>
              </a:ext>
            </a:extLst>
          </p:cNvPr>
          <p:cNvSpPr>
            <a:spLocks noChangeShapeType="1"/>
          </p:cNvSpPr>
          <p:nvPr/>
        </p:nvSpPr>
        <p:spPr bwMode="auto">
          <a:xfrm>
            <a:off x="7235825" y="728663"/>
            <a:ext cx="720725" cy="17938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18">
            <a:extLst>
              <a:ext uri="{FF2B5EF4-FFF2-40B4-BE49-F238E27FC236}">
                <a16:creationId xmlns:a16="http://schemas.microsoft.com/office/drawing/2014/main" id="{0007AB8A-7586-445C-9357-0E069F4BB10D}"/>
              </a:ext>
            </a:extLst>
          </p:cNvPr>
          <p:cNvSpPr txBox="1">
            <a:spLocks noChangeArrowheads="1"/>
          </p:cNvSpPr>
          <p:nvPr/>
        </p:nvSpPr>
        <p:spPr bwMode="auto">
          <a:xfrm>
            <a:off x="7488238" y="296863"/>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i="1"/>
              <a:t>E</a:t>
            </a:r>
            <a:r>
              <a:rPr lang="en-US" altLang="en-US" i="1" baseline="-25000"/>
              <a:t>x</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62153"/>
                                        </p:tgtEl>
                                        <p:attrNameLst>
                                          <p:attrName>style.visibility</p:attrName>
                                        </p:attrNameLst>
                                      </p:cBhvr>
                                      <p:to>
                                        <p:strVal val="visible"/>
                                      </p:to>
                                    </p:set>
                                    <p:anim calcmode="lin" valueType="num">
                                      <p:cBhvr additive="base">
                                        <p:cTn id="7" dur="500" fill="hold"/>
                                        <p:tgtEl>
                                          <p:spTgt spid="262153"/>
                                        </p:tgtEl>
                                        <p:attrNameLst>
                                          <p:attrName>ppt_x</p:attrName>
                                        </p:attrNameLst>
                                      </p:cBhvr>
                                      <p:tavLst>
                                        <p:tav tm="0">
                                          <p:val>
                                            <p:strVal val="1+#ppt_w/2"/>
                                          </p:val>
                                        </p:tav>
                                        <p:tav tm="100000">
                                          <p:val>
                                            <p:strVal val="#ppt_x"/>
                                          </p:val>
                                        </p:tav>
                                      </p:tavLst>
                                    </p:anim>
                                    <p:anim calcmode="lin" valueType="num">
                                      <p:cBhvr additive="base">
                                        <p:cTn id="8" dur="500" fill="hold"/>
                                        <p:tgtEl>
                                          <p:spTgt spid="262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3583</TotalTime>
  <Words>2097</Words>
  <Application>Microsoft Office PowerPoint</Application>
  <PresentationFormat>On-screen Show (4:3)</PresentationFormat>
  <Paragraphs>315</Paragraphs>
  <Slides>32</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42" baseType="lpstr">
      <vt:lpstr>Times New Roman</vt:lpstr>
      <vt:lpstr>Arial</vt:lpstr>
      <vt:lpstr>Symbol</vt:lpstr>
      <vt:lpstr>Math1Mono</vt:lpstr>
      <vt:lpstr>Mathematica1</vt:lpstr>
      <vt:lpstr>Default Design</vt:lpstr>
      <vt:lpstr>Microsoft Word Picture</vt:lpstr>
      <vt:lpstr>Microsoft Photo Editor 3.0 Photo</vt:lpstr>
      <vt:lpstr>Origin Graph</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Applied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Nikita Arnold</dc:creator>
  <cp:lastModifiedBy>Nikita</cp:lastModifiedBy>
  <cp:revision>536</cp:revision>
  <cp:lastPrinted>2002-01-14T16:06:24Z</cp:lastPrinted>
  <dcterms:created xsi:type="dcterms:W3CDTF">2001-11-21T15:19:12Z</dcterms:created>
  <dcterms:modified xsi:type="dcterms:W3CDTF">2023-06-14T14:55:53Z</dcterms:modified>
</cp:coreProperties>
</file>